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1.jpg" ContentType="image/pn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58"/>
  </p:notesMasterIdLst>
  <p:sldIdLst>
    <p:sldId id="256" r:id="rId2"/>
    <p:sldId id="316" r:id="rId3"/>
    <p:sldId id="568" r:id="rId4"/>
    <p:sldId id="569" r:id="rId5"/>
    <p:sldId id="570" r:id="rId6"/>
    <p:sldId id="327" r:id="rId7"/>
    <p:sldId id="372" r:id="rId8"/>
    <p:sldId id="373" r:id="rId9"/>
    <p:sldId id="377" r:id="rId10"/>
    <p:sldId id="378" r:id="rId11"/>
    <p:sldId id="379" r:id="rId12"/>
    <p:sldId id="605" r:id="rId13"/>
    <p:sldId id="371" r:id="rId14"/>
    <p:sldId id="394" r:id="rId15"/>
    <p:sldId id="405" r:id="rId16"/>
    <p:sldId id="406" r:id="rId17"/>
    <p:sldId id="407" r:id="rId18"/>
    <p:sldId id="408" r:id="rId19"/>
    <p:sldId id="409" r:id="rId20"/>
    <p:sldId id="410" r:id="rId21"/>
    <p:sldId id="412" r:id="rId22"/>
    <p:sldId id="411" r:id="rId23"/>
    <p:sldId id="413" r:id="rId24"/>
    <p:sldId id="414" r:id="rId25"/>
    <p:sldId id="380" r:id="rId26"/>
    <p:sldId id="415" r:id="rId27"/>
    <p:sldId id="416" r:id="rId28"/>
    <p:sldId id="417" r:id="rId29"/>
    <p:sldId id="418" r:id="rId30"/>
    <p:sldId id="419" r:id="rId31"/>
    <p:sldId id="420" r:id="rId32"/>
    <p:sldId id="421" r:id="rId33"/>
    <p:sldId id="422" r:id="rId34"/>
    <p:sldId id="423" r:id="rId35"/>
    <p:sldId id="424" r:id="rId36"/>
    <p:sldId id="425" r:id="rId37"/>
    <p:sldId id="426" r:id="rId38"/>
    <p:sldId id="427" r:id="rId39"/>
    <p:sldId id="428" r:id="rId40"/>
    <p:sldId id="429" r:id="rId41"/>
    <p:sldId id="381" r:id="rId42"/>
    <p:sldId id="432" r:id="rId43"/>
    <p:sldId id="433" r:id="rId44"/>
    <p:sldId id="434" r:id="rId45"/>
    <p:sldId id="435" r:id="rId46"/>
    <p:sldId id="382" r:id="rId47"/>
    <p:sldId id="436" r:id="rId48"/>
    <p:sldId id="437" r:id="rId49"/>
    <p:sldId id="383" r:id="rId50"/>
    <p:sldId id="440" r:id="rId51"/>
    <p:sldId id="443" r:id="rId52"/>
    <p:sldId id="444" r:id="rId53"/>
    <p:sldId id="606" r:id="rId54"/>
    <p:sldId id="441" r:id="rId55"/>
    <p:sldId id="652" r:id="rId56"/>
    <p:sldId id="653" r:id="rId57"/>
    <p:sldId id="654" r:id="rId58"/>
    <p:sldId id="655" r:id="rId59"/>
    <p:sldId id="385" r:id="rId60"/>
    <p:sldId id="447" r:id="rId61"/>
    <p:sldId id="448" r:id="rId62"/>
    <p:sldId id="449" r:id="rId63"/>
    <p:sldId id="450" r:id="rId64"/>
    <p:sldId id="451" r:id="rId65"/>
    <p:sldId id="386" r:id="rId66"/>
    <p:sldId id="452" r:id="rId67"/>
    <p:sldId id="453" r:id="rId68"/>
    <p:sldId id="454" r:id="rId69"/>
    <p:sldId id="455" r:id="rId70"/>
    <p:sldId id="456" r:id="rId71"/>
    <p:sldId id="457" r:id="rId72"/>
    <p:sldId id="607" r:id="rId73"/>
    <p:sldId id="609" r:id="rId74"/>
    <p:sldId id="469" r:id="rId75"/>
    <p:sldId id="470" r:id="rId76"/>
    <p:sldId id="471" r:id="rId77"/>
    <p:sldId id="472" r:id="rId78"/>
    <p:sldId id="473" r:id="rId79"/>
    <p:sldId id="610" r:id="rId80"/>
    <p:sldId id="611" r:id="rId81"/>
    <p:sldId id="612" r:id="rId82"/>
    <p:sldId id="613" r:id="rId83"/>
    <p:sldId id="615" r:id="rId84"/>
    <p:sldId id="616" r:id="rId85"/>
    <p:sldId id="387" r:id="rId86"/>
    <p:sldId id="617" r:id="rId87"/>
    <p:sldId id="618" r:id="rId88"/>
    <p:sldId id="619" r:id="rId89"/>
    <p:sldId id="395" r:id="rId90"/>
    <p:sldId id="480" r:id="rId91"/>
    <p:sldId id="481" r:id="rId92"/>
    <p:sldId id="482" r:id="rId93"/>
    <p:sldId id="483" r:id="rId94"/>
    <p:sldId id="485" r:id="rId95"/>
    <p:sldId id="484" r:id="rId96"/>
    <p:sldId id="486" r:id="rId97"/>
    <p:sldId id="487" r:id="rId98"/>
    <p:sldId id="488" r:id="rId99"/>
    <p:sldId id="490" r:id="rId100"/>
    <p:sldId id="491" r:id="rId101"/>
    <p:sldId id="492" r:id="rId102"/>
    <p:sldId id="493" r:id="rId103"/>
    <p:sldId id="494" r:id="rId104"/>
    <p:sldId id="495" r:id="rId105"/>
    <p:sldId id="496" r:id="rId106"/>
    <p:sldId id="497" r:id="rId107"/>
    <p:sldId id="498" r:id="rId108"/>
    <p:sldId id="499" r:id="rId109"/>
    <p:sldId id="500" r:id="rId110"/>
    <p:sldId id="396" r:id="rId111"/>
    <p:sldId id="501" r:id="rId112"/>
    <p:sldId id="502" r:id="rId113"/>
    <p:sldId id="503" r:id="rId114"/>
    <p:sldId id="504" r:id="rId115"/>
    <p:sldId id="512" r:id="rId116"/>
    <p:sldId id="511" r:id="rId117"/>
    <p:sldId id="513" r:id="rId118"/>
    <p:sldId id="514" r:id="rId119"/>
    <p:sldId id="515" r:id="rId120"/>
    <p:sldId id="516" r:id="rId121"/>
    <p:sldId id="517" r:id="rId122"/>
    <p:sldId id="401" r:id="rId123"/>
    <p:sldId id="518" r:id="rId124"/>
    <p:sldId id="519" r:id="rId125"/>
    <p:sldId id="520" r:id="rId126"/>
    <p:sldId id="521" r:id="rId127"/>
    <p:sldId id="479" r:id="rId128"/>
    <p:sldId id="522" r:id="rId129"/>
    <p:sldId id="524" r:id="rId130"/>
    <p:sldId id="523" r:id="rId131"/>
    <p:sldId id="526" r:id="rId132"/>
    <p:sldId id="527" r:id="rId133"/>
    <p:sldId id="528" r:id="rId134"/>
    <p:sldId id="530" r:id="rId135"/>
    <p:sldId id="529" r:id="rId136"/>
    <p:sldId id="532" r:id="rId137"/>
    <p:sldId id="533" r:id="rId138"/>
    <p:sldId id="534" r:id="rId139"/>
    <p:sldId id="535" r:id="rId140"/>
    <p:sldId id="536" r:id="rId141"/>
    <p:sldId id="537" r:id="rId142"/>
    <p:sldId id="538" r:id="rId143"/>
    <p:sldId id="539" r:id="rId144"/>
    <p:sldId id="649" r:id="rId145"/>
    <p:sldId id="540" r:id="rId146"/>
    <p:sldId id="650" r:id="rId147"/>
    <p:sldId id="651" r:id="rId148"/>
    <p:sldId id="541" r:id="rId149"/>
    <p:sldId id="642" r:id="rId150"/>
    <p:sldId id="645" r:id="rId151"/>
    <p:sldId id="648" r:id="rId152"/>
    <p:sldId id="644" r:id="rId153"/>
    <p:sldId id="647" r:id="rId154"/>
    <p:sldId id="646" r:id="rId155"/>
    <p:sldId id="544" r:id="rId156"/>
    <p:sldId id="546" r:id="rId157"/>
  </p:sldIdLst>
  <p:sldSz cx="12192000" cy="6858000"/>
  <p:notesSz cx="6858000" cy="9144000"/>
  <p:embeddedFontLst>
    <p:embeddedFont>
      <p:font typeface="Calibri" panose="020F0502020204030204" pitchFamily="34" charset="0"/>
      <p:regular r:id="rId159"/>
      <p:bold r:id="rId160"/>
      <p:italic r:id="rId161"/>
      <p:boldItalic r:id="rId162"/>
    </p:embeddedFont>
    <p:embeddedFont>
      <p:font typeface="Calibri Light" panose="020F0302020204030204" pitchFamily="34" charset="0"/>
      <p:regular r:id="rId163"/>
      <p:italic r:id="rId164"/>
    </p:embeddedFont>
    <p:embeddedFont>
      <p:font typeface="Cambria Math" panose="02040503050406030204" pitchFamily="18" charset="0"/>
      <p:regular r:id="rId165"/>
    </p:embeddedFont>
    <p:embeddedFont>
      <p:font typeface="Consolas" panose="020B0609020204030204" pitchFamily="49" charset="0"/>
      <p:regular r:id="rId166"/>
      <p:bold r:id="rId167"/>
      <p:italic r:id="rId168"/>
      <p:boldItalic r:id="rId16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son Filippou" initials="JF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11F9"/>
    <a:srgbClr val="900BC5"/>
    <a:srgbClr val="FF0011"/>
    <a:srgbClr val="FF3399"/>
    <a:srgbClr val="70AD47"/>
    <a:srgbClr val="FFFA92"/>
    <a:srgbClr val="FECAFF"/>
    <a:srgbClr val="FF94FD"/>
    <a:srgbClr val="B7F78B"/>
    <a:srgbClr val="C5C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216"/>
    <p:restoredTop sz="91459"/>
  </p:normalViewPr>
  <p:slideViewPr>
    <p:cSldViewPr snapToGrid="0" snapToObjects="1">
      <p:cViewPr varScale="1">
        <p:scale>
          <a:sx n="76" d="100"/>
          <a:sy n="76" d="100"/>
        </p:scale>
        <p:origin x="216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font" Target="fonts/font1.fntdata"/><Relationship Id="rId170" Type="http://schemas.openxmlformats.org/officeDocument/2006/relationships/commentAuthors" Target="commentAuthor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font" Target="fonts/font2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presProps" Target="pres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font" Target="fonts/font5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font" Target="fonts/font6.fntdata"/><Relationship Id="rId16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font" Target="fonts/font7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3A39E4-9481-6641-ACDB-1454916F2C8D}" type="datetimeFigureOut">
              <a:rPr lang="en-US" smtClean="0"/>
              <a:t>12/2/19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EB37B0-1B38-1941-8CA7-9BDC8D18E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83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the students that we will look at other cases</a:t>
            </a:r>
            <a:r>
              <a:rPr lang="en-US" baseline="0" dirty="0"/>
              <a:t> shortly.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B37B0-1B38-1941-8CA7-9BDC8D18EA1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577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B37B0-1B38-1941-8CA7-9BDC8D18EA12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615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B37B0-1B38-1941-8CA7-9BDC8D18EA12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9748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B37B0-1B38-1941-8CA7-9BDC8D18EA12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92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B37B0-1B38-1941-8CA7-9BDC8D18EA12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2472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B37B0-1B38-1941-8CA7-9BDC8D18EA12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806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B37B0-1B38-1941-8CA7-9BDC8D18EA12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3659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B37B0-1B38-1941-8CA7-9BDC8D18EA12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8524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EB37B0-1B38-1941-8CA7-9BDC8D18EA12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807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EB37B0-1B38-1941-8CA7-9BDC8D18EA12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8814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EB37B0-1B38-1941-8CA7-9BDC8D18EA12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422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B37B0-1B38-1941-8CA7-9BDC8D18EA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033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EB37B0-1B38-1941-8CA7-9BDC8D18EA12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51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EB37B0-1B38-1941-8CA7-9BDC8D18EA12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463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B37B0-1B38-1941-8CA7-9BDC8D18EA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748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B37B0-1B38-1941-8CA7-9BDC8D18EA12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907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B37B0-1B38-1941-8CA7-9BDC8D18EA12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713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B37B0-1B38-1941-8CA7-9BDC8D18EA12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710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B37B0-1B38-1941-8CA7-9BDC8D18EA12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55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B37B0-1B38-1941-8CA7-9BDC8D18EA12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01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B37B0-1B38-1941-8CA7-9BDC8D18EA12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398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AFCA2-4AE0-7648-B6C1-5489697626DE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E4AC1-85D2-3A40-B3D9-FEB087DD4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AFCA2-4AE0-7648-B6C1-5489697626DE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E4AC1-85D2-3A40-B3D9-FEB087DD4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AFCA2-4AE0-7648-B6C1-5489697626DE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E4AC1-85D2-3A40-B3D9-FEB087DD4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AFCA2-4AE0-7648-B6C1-5489697626DE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E4AC1-85D2-3A40-B3D9-FEB087DD4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AFCA2-4AE0-7648-B6C1-5489697626DE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E4AC1-85D2-3A40-B3D9-FEB087DD4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AFCA2-4AE0-7648-B6C1-5489697626DE}" type="datetimeFigureOut">
              <a:rPr lang="en-US" smtClean="0"/>
              <a:t>12/2/19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E4AC1-85D2-3A40-B3D9-FEB087DD4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AFCA2-4AE0-7648-B6C1-5489697626DE}" type="datetimeFigureOut">
              <a:rPr lang="en-US" smtClean="0"/>
              <a:t>12/2/19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E4AC1-85D2-3A40-B3D9-FEB087DD4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AFCA2-4AE0-7648-B6C1-5489697626DE}" type="datetimeFigureOut">
              <a:rPr lang="en-US" smtClean="0"/>
              <a:t>12/2/19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E4AC1-85D2-3A40-B3D9-FEB087DD4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AFCA2-4AE0-7648-B6C1-5489697626DE}" type="datetimeFigureOut">
              <a:rPr lang="en-US" smtClean="0"/>
              <a:t>12/2/19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E4AC1-85D2-3A40-B3D9-FEB087DD4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AFCA2-4AE0-7648-B6C1-5489697626DE}" type="datetimeFigureOut">
              <a:rPr lang="en-US" smtClean="0"/>
              <a:t>12/2/19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E4AC1-85D2-3A40-B3D9-FEB087DD4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AFCA2-4AE0-7648-B6C1-5489697626DE}" type="datetimeFigureOut">
              <a:rPr lang="en-US" smtClean="0"/>
              <a:t>12/2/19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E4AC1-85D2-3A40-B3D9-FEB087DD4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AFCA2-4AE0-7648-B6C1-5489697626DE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E4AC1-85D2-3A40-B3D9-FEB087DD4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12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B-Trees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CMSC 420</a:t>
            </a:r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49915D-EE7F-4E0B-92AF-56A2AAF0C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8476" y="1690688"/>
                <a:ext cx="10632989" cy="4735705"/>
              </a:xfrm>
            </p:spPr>
            <p:txBody>
              <a:bodyPr/>
              <a:lstStyle/>
              <a:p>
                <a:r>
                  <a:rPr lang="en-US" dirty="0"/>
                  <a:t>Suppose 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dirty="0"/>
                  <a:t> and the following “stub” B-Tree consisting of just the root…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And now I want to insert they key </a:t>
                </a:r>
                <a:r>
                  <a:rPr lang="en-US" dirty="0">
                    <a:solidFill>
                      <a:srgbClr val="C00000"/>
                    </a:solidFill>
                  </a:rPr>
                  <a:t>34</a:t>
                </a:r>
                <a:r>
                  <a:rPr lang="en-US" dirty="0"/>
                  <a:t> in my tree.</a:t>
                </a:r>
              </a:p>
              <a:p>
                <a:r>
                  <a:rPr lang="en-US" dirty="0"/>
                  <a:t>Solution: </a:t>
                </a:r>
                <a:r>
                  <a:rPr lang="en-US" dirty="0">
                    <a:solidFill>
                      <a:srgbClr val="E911F9"/>
                    </a:solidFill>
                  </a:rPr>
                  <a:t>Split the root!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749915D-EE7F-4E0B-92AF-56A2AAF0C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8476" y="1690688"/>
                <a:ext cx="10632989" cy="4735705"/>
              </a:xfrm>
              <a:blipFill rotWithShape="0">
                <a:blip r:embed="rId3"/>
                <a:stretch>
                  <a:fillRect l="-1032" t="-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CA4709A-B701-4735-BE09-570859F78AEC}"/>
              </a:ext>
            </a:extLst>
          </p:cNvPr>
          <p:cNvSpPr txBox="1"/>
          <p:nvPr/>
        </p:nvSpPr>
        <p:spPr>
          <a:xfrm>
            <a:off x="6577664" y="2338586"/>
            <a:ext cx="1104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34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9273E745-0AC9-440C-9B72-378E55DC6634}"/>
              </a:ext>
            </a:extLst>
          </p:cNvPr>
          <p:cNvCxnSpPr>
            <a:stCxn id="6" idx="1"/>
          </p:cNvCxnSpPr>
          <p:nvPr/>
        </p:nvCxnSpPr>
        <p:spPr>
          <a:xfrm rot="10800000" flipV="1">
            <a:off x="5041558" y="2523251"/>
            <a:ext cx="1536107" cy="697627"/>
          </a:xfrm>
          <a:prstGeom prst="curvedConnector3">
            <a:avLst>
              <a:gd name="adj1" fmla="val 99874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4">
            <a:extLst>
              <a:ext uri="{FF2B5EF4-FFF2-40B4-BE49-F238E27FC236}">
                <a16:creationId xmlns:a16="http://schemas.microsoft.com/office/drawing/2014/main" id="{0AE4AC3F-9963-4BBC-B7AC-96BC45FDAEB8}"/>
              </a:ext>
            </a:extLst>
          </p:cNvPr>
          <p:cNvSpPr/>
          <p:nvPr/>
        </p:nvSpPr>
        <p:spPr>
          <a:xfrm>
            <a:off x="4453172" y="3114101"/>
            <a:ext cx="2676677" cy="52214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30, 36, 52, </a:t>
            </a:r>
            <a:r>
              <a:rPr lang="en-US" sz="1600" b="1" dirty="0">
                <a:solidFill>
                  <a:srgbClr val="E911F9"/>
                </a:solidFill>
              </a:rPr>
              <a:t>67</a:t>
            </a:r>
            <a:r>
              <a:rPr lang="en-US" sz="1600" dirty="0">
                <a:solidFill>
                  <a:schemeClr val="tx1"/>
                </a:solidFill>
              </a:rPr>
              <a:t>, 79, 90, 98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B9D157B-A284-4C81-913A-898B7DBE7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62" y="365125"/>
            <a:ext cx="11714206" cy="1325563"/>
          </a:xfrm>
        </p:spPr>
        <p:txBody>
          <a:bodyPr/>
          <a:lstStyle/>
          <a:p>
            <a:pPr algn="ctr"/>
            <a:r>
              <a:rPr lang="en-US" dirty="0"/>
              <a:t>What’s with the constraints on root and leaves?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5D4EC6-F3F2-4775-8F05-1CB8DF9CF065}"/>
              </a:ext>
            </a:extLst>
          </p:cNvPr>
          <p:cNvSpPr/>
          <p:nvPr/>
        </p:nvSpPr>
        <p:spPr>
          <a:xfrm>
            <a:off x="5602172" y="3114101"/>
            <a:ext cx="414878" cy="542749"/>
          </a:xfrm>
          <a:prstGeom prst="ellipse">
            <a:avLst/>
          </a:prstGeom>
          <a:noFill/>
          <a:ln>
            <a:solidFill>
              <a:srgbClr val="E911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4ADDA5F-EDB3-4887-8BC1-DFCE7ADAF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8982" y="3615786"/>
            <a:ext cx="1724477" cy="17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1798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334" y="263328"/>
            <a:ext cx="11300665" cy="1325563"/>
          </a:xfrm>
        </p:spPr>
        <p:txBody>
          <a:bodyPr/>
          <a:lstStyle/>
          <a:p>
            <a:pPr algn="ctr"/>
            <a:r>
              <a:rPr lang="en-US" dirty="0"/>
              <a:t>Example #1: Inner node deletion, no underflows</a:t>
            </a:r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A41B115D-8DC8-4F54-BAEE-02EC4E415B49}"/>
              </a:ext>
            </a:extLst>
          </p:cNvPr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</a:t>
            </a:r>
            <a:r>
              <a:rPr lang="en-US" dirty="0">
                <a:solidFill>
                  <a:srgbClr val="E911F9"/>
                </a:solidFill>
              </a:rPr>
              <a:t>90</a:t>
            </a:r>
            <a:r>
              <a:rPr lang="en-US" dirty="0">
                <a:solidFill>
                  <a:schemeClr val="tx1"/>
                </a:solidFill>
              </a:rPr>
              <a:t>,   162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F4E815-BD21-4BBB-A6E4-BB80B300AA13}"/>
              </a:ext>
            </a:extLst>
          </p:cNvPr>
          <p:cNvCxnSpPr>
            <a:endCxn id="11" idx="0"/>
          </p:cNvCxnSpPr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7B25B89-8BE6-4912-B5CD-A0CD20869BEE}"/>
              </a:ext>
            </a:extLst>
          </p:cNvPr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86BE30-B09F-47FF-B654-364B3F2AD48E}"/>
              </a:ext>
            </a:extLst>
          </p:cNvPr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27ED88-2256-43D0-A68C-D63726653840}"/>
              </a:ext>
            </a:extLst>
          </p:cNvPr>
          <p:cNvCxnSpPr>
            <a:endCxn id="19" idx="0"/>
          </p:cNvCxnSpPr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5">
            <a:extLst>
              <a:ext uri="{FF2B5EF4-FFF2-40B4-BE49-F238E27FC236}">
                <a16:creationId xmlns:a16="http://schemas.microsoft.com/office/drawing/2014/main" id="{1355A5D0-C6F7-4FD8-B9FA-0B480B3156E3}"/>
              </a:ext>
            </a:extLst>
          </p:cNvPr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-5, 6, 10, 34</a:t>
            </a:r>
          </a:p>
        </p:txBody>
      </p:sp>
      <p:sp>
        <p:nvSpPr>
          <p:cNvPr id="12" name="Rounded Rectangle 16">
            <a:extLst>
              <a:ext uri="{FF2B5EF4-FFF2-40B4-BE49-F238E27FC236}">
                <a16:creationId xmlns:a16="http://schemas.microsoft.com/office/drawing/2014/main" id="{090AA9BD-37C1-442C-98C3-9884CBD5864C}"/>
              </a:ext>
            </a:extLst>
          </p:cNvPr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3" name="Rounded Rectangle 18">
            <a:extLst>
              <a:ext uri="{FF2B5EF4-FFF2-40B4-BE49-F238E27FC236}">
                <a16:creationId xmlns:a16="http://schemas.microsoft.com/office/drawing/2014/main" id="{CD8C114A-36AB-4C76-AFDE-F31B460C0CEA}"/>
              </a:ext>
            </a:extLst>
          </p:cNvPr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14" name="Rounded Rectangle 21">
            <a:extLst>
              <a:ext uri="{FF2B5EF4-FFF2-40B4-BE49-F238E27FC236}">
                <a16:creationId xmlns:a16="http://schemas.microsoft.com/office/drawing/2014/main" id="{5902DE1A-637C-4C09-A8F9-2E12670998E9}"/>
              </a:ext>
            </a:extLst>
          </p:cNvPr>
          <p:cNvSpPr/>
          <p:nvPr/>
        </p:nvSpPr>
        <p:spPr>
          <a:xfrm>
            <a:off x="10285205" y="3739612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DB9DFC-3FCE-43CC-B2B3-2E1FCE9BBCB7}"/>
              </a:ext>
            </a:extLst>
          </p:cNvPr>
          <p:cNvCxnSpPr>
            <a:endCxn id="22" idx="0"/>
          </p:cNvCxnSpPr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72D2B0-DEFF-4CD9-8A1F-D8BDA35CC6A5}"/>
              </a:ext>
            </a:extLst>
          </p:cNvPr>
          <p:cNvCxnSpPr>
            <a:endCxn id="21" idx="0"/>
          </p:cNvCxnSpPr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536A32-F5C3-44E7-A3E2-90A71E586E60}"/>
              </a:ext>
            </a:extLst>
          </p:cNvPr>
          <p:cNvCxnSpPr>
            <a:endCxn id="14" idx="0"/>
          </p:cNvCxnSpPr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A36BDCA-A7EE-444C-9718-9B84518B2702}"/>
              </a:ext>
            </a:extLst>
          </p:cNvPr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36">
            <a:extLst>
              <a:ext uri="{FF2B5EF4-FFF2-40B4-BE49-F238E27FC236}">
                <a16:creationId xmlns:a16="http://schemas.microsoft.com/office/drawing/2014/main" id="{52D976B3-1EEC-41BF-A0A6-1683229EF9C3}"/>
              </a:ext>
            </a:extLst>
          </p:cNvPr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20" name="Rounded Rectangle 41">
            <a:extLst>
              <a:ext uri="{FF2B5EF4-FFF2-40B4-BE49-F238E27FC236}">
                <a16:creationId xmlns:a16="http://schemas.microsoft.com/office/drawing/2014/main" id="{C95ABA81-01B4-46C1-A20A-1E2D1E88EBC0}"/>
              </a:ext>
            </a:extLst>
          </p:cNvPr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21" name="Rounded Rectangle 43">
            <a:extLst>
              <a:ext uri="{FF2B5EF4-FFF2-40B4-BE49-F238E27FC236}">
                <a16:creationId xmlns:a16="http://schemas.microsoft.com/office/drawing/2014/main" id="{5F94411B-1A06-4382-87E0-D16CA8B85410}"/>
              </a:ext>
            </a:extLst>
          </p:cNvPr>
          <p:cNvSpPr/>
          <p:nvPr/>
        </p:nvSpPr>
        <p:spPr>
          <a:xfrm>
            <a:off x="9477120" y="3739611"/>
            <a:ext cx="72286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185, 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196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Rounded Rectangle 44">
            <a:extLst>
              <a:ext uri="{FF2B5EF4-FFF2-40B4-BE49-F238E27FC236}">
                <a16:creationId xmlns:a16="http://schemas.microsoft.com/office/drawing/2014/main" id="{50F170BB-B8EF-4BF1-8094-DA926820DDDB}"/>
              </a:ext>
            </a:extLst>
          </p:cNvPr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</a:t>
            </a:r>
            <a:r>
              <a:rPr lang="en-US" sz="1200">
                <a:solidFill>
                  <a:schemeClr val="tx1"/>
                </a:solidFill>
              </a:rPr>
              <a:t>, </a:t>
            </a:r>
            <a:br>
              <a:rPr lang="en-US" sz="1200">
                <a:solidFill>
                  <a:schemeClr val="tx1"/>
                </a:solidFill>
              </a:rPr>
            </a:br>
            <a:r>
              <a:rPr lang="en-US" sz="1200">
                <a:solidFill>
                  <a:schemeClr val="tx1"/>
                </a:solidFill>
              </a:rPr>
              <a:t>170</a:t>
            </a:r>
            <a:r>
              <a:rPr lang="en-US" sz="1200" dirty="0">
                <a:solidFill>
                  <a:schemeClr val="tx1"/>
                </a:solidFill>
              </a:rPr>
              <a:t>, 176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1E50B7-5CE7-4E58-8A11-20229E56653B}"/>
              </a:ext>
            </a:extLst>
          </p:cNvPr>
          <p:cNvCxnSpPr>
            <a:endCxn id="30" idx="0"/>
          </p:cNvCxnSpPr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7D5AAB-A14B-4262-B0B8-D5244E77A7E2}"/>
              </a:ext>
            </a:extLst>
          </p:cNvPr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9E0E45D-9196-479D-A516-2E4538C5029F}"/>
              </a:ext>
            </a:extLst>
          </p:cNvPr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640BC03-E589-408D-B3FA-29AB32021482}"/>
              </a:ext>
            </a:extLst>
          </p:cNvPr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85">
            <a:extLst>
              <a:ext uri="{FF2B5EF4-FFF2-40B4-BE49-F238E27FC236}">
                <a16:creationId xmlns:a16="http://schemas.microsoft.com/office/drawing/2014/main" id="{49CD61EA-E8ED-4317-9B78-FDC6F53C36B7}"/>
              </a:ext>
            </a:extLst>
          </p:cNvPr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28" name="Rounded Rectangle 86">
            <a:extLst>
              <a:ext uri="{FF2B5EF4-FFF2-40B4-BE49-F238E27FC236}">
                <a16:creationId xmlns:a16="http://schemas.microsoft.com/office/drawing/2014/main" id="{273C62DF-59AC-443F-84B1-337992C4A1F5}"/>
              </a:ext>
            </a:extLst>
          </p:cNvPr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29" name="Rounded Rectangle 87">
            <a:extLst>
              <a:ext uri="{FF2B5EF4-FFF2-40B4-BE49-F238E27FC236}">
                <a16:creationId xmlns:a16="http://schemas.microsoft.com/office/drawing/2014/main" id="{77EAED36-0571-460A-8C4D-1F708BEB1C16}"/>
              </a:ext>
            </a:extLst>
          </p:cNvPr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30" name="Rounded Rectangle 88">
            <a:extLst>
              <a:ext uri="{FF2B5EF4-FFF2-40B4-BE49-F238E27FC236}">
                <a16:creationId xmlns:a16="http://schemas.microsoft.com/office/drawing/2014/main" id="{1AFFE9E4-B83F-4892-9DF9-CC3667D1078C}"/>
              </a:ext>
            </a:extLst>
          </p:cNvPr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F5CC7DF-F3C9-4C95-BFAF-27D8CD4D19BF}"/>
              </a:ext>
            </a:extLst>
          </p:cNvPr>
          <p:cNvCxnSpPr>
            <a:endCxn id="38" idx="0"/>
          </p:cNvCxnSpPr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D70586-30DE-4A99-88C0-3D84F2404575}"/>
              </a:ext>
            </a:extLst>
          </p:cNvPr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23D96D5-561E-47E1-B5DF-8172278B2BFF}"/>
              </a:ext>
            </a:extLst>
          </p:cNvPr>
          <p:cNvCxnSpPr>
            <a:endCxn id="35" idx="0"/>
          </p:cNvCxnSpPr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FE2C1AB-7390-4BA6-9345-EBB05D7A6001}"/>
              </a:ext>
            </a:extLst>
          </p:cNvPr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106">
            <a:extLst>
              <a:ext uri="{FF2B5EF4-FFF2-40B4-BE49-F238E27FC236}">
                <a16:creationId xmlns:a16="http://schemas.microsoft.com/office/drawing/2014/main" id="{5B33D7D2-7EA3-46CF-A1D2-8FAB810F3CBC}"/>
              </a:ext>
            </a:extLst>
          </p:cNvPr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6" name="Rounded Rectangle 107">
            <a:extLst>
              <a:ext uri="{FF2B5EF4-FFF2-40B4-BE49-F238E27FC236}">
                <a16:creationId xmlns:a16="http://schemas.microsoft.com/office/drawing/2014/main" id="{56157FA7-5725-4798-974B-0867CBECFD72}"/>
              </a:ext>
            </a:extLst>
          </p:cNvPr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7" name="Rounded Rectangle 108">
            <a:extLst>
              <a:ext uri="{FF2B5EF4-FFF2-40B4-BE49-F238E27FC236}">
                <a16:creationId xmlns:a16="http://schemas.microsoft.com/office/drawing/2014/main" id="{D83DD95E-1DAE-4914-AA5B-26DC15563F68}"/>
              </a:ext>
            </a:extLst>
          </p:cNvPr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63, 64</a:t>
            </a:r>
          </a:p>
        </p:txBody>
      </p:sp>
      <p:sp>
        <p:nvSpPr>
          <p:cNvPr id="38" name="Rounded Rectangle 109">
            <a:extLst>
              <a:ext uri="{FF2B5EF4-FFF2-40B4-BE49-F238E27FC236}">
                <a16:creationId xmlns:a16="http://schemas.microsoft.com/office/drawing/2014/main" id="{B91C90A2-4C03-40EC-9FBA-690FA6D57221}"/>
              </a:ext>
            </a:extLst>
          </p:cNvPr>
          <p:cNvSpPr/>
          <p:nvPr/>
        </p:nvSpPr>
        <p:spPr>
          <a:xfrm>
            <a:off x="2906971" y="3659373"/>
            <a:ext cx="492120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16198B7-27A5-4562-BD56-CF2C1E6A4CCC}"/>
              </a:ext>
            </a:extLst>
          </p:cNvPr>
          <p:cNvCxnSpPr/>
          <p:nvPr/>
        </p:nvCxnSpPr>
        <p:spPr>
          <a:xfrm flipH="1">
            <a:off x="383335" y="2972311"/>
            <a:ext cx="506075" cy="54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DFA1896-C41C-4465-8AF1-C87281A26202}"/>
              </a:ext>
            </a:extLst>
          </p:cNvPr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E3A3EE6-CE6B-4F9C-8FEF-64755DBE0C89}"/>
              </a:ext>
            </a:extLst>
          </p:cNvPr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49D46D4-0F03-4ED3-A52A-079DAAC7435E}"/>
              </a:ext>
            </a:extLst>
          </p:cNvPr>
          <p:cNvCxnSpPr/>
          <p:nvPr/>
        </p:nvCxnSpPr>
        <p:spPr>
          <a:xfrm>
            <a:off x="2086694" y="3051989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131">
            <a:extLst>
              <a:ext uri="{FF2B5EF4-FFF2-40B4-BE49-F238E27FC236}">
                <a16:creationId xmlns:a16="http://schemas.microsoft.com/office/drawing/2014/main" id="{E8626909-3984-4C92-B97B-B515945F2173}"/>
              </a:ext>
            </a:extLst>
          </p:cNvPr>
          <p:cNvSpPr/>
          <p:nvPr/>
        </p:nvSpPr>
        <p:spPr>
          <a:xfrm>
            <a:off x="1180707" y="366901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44" name="Rounded Rectangle 132">
            <a:extLst>
              <a:ext uri="{FF2B5EF4-FFF2-40B4-BE49-F238E27FC236}">
                <a16:creationId xmlns:a16="http://schemas.microsoft.com/office/drawing/2014/main" id="{AEAD121F-57ED-4B98-BE10-3BE3282F554E}"/>
              </a:ext>
            </a:extLst>
          </p:cNvPr>
          <p:cNvSpPr/>
          <p:nvPr/>
        </p:nvSpPr>
        <p:spPr>
          <a:xfrm>
            <a:off x="2254118" y="3631105"/>
            <a:ext cx="649074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39, 40, 50</a:t>
            </a:r>
          </a:p>
        </p:txBody>
      </p:sp>
      <p:sp>
        <p:nvSpPr>
          <p:cNvPr id="45" name="Rounded Rectangle 133">
            <a:extLst>
              <a:ext uri="{FF2B5EF4-FFF2-40B4-BE49-F238E27FC236}">
                <a16:creationId xmlns:a16="http://schemas.microsoft.com/office/drawing/2014/main" id="{3FEF79EF-AEC0-40DF-A496-E473705F3628}"/>
              </a:ext>
            </a:extLst>
          </p:cNvPr>
          <p:cNvSpPr/>
          <p:nvPr/>
        </p:nvSpPr>
        <p:spPr>
          <a:xfrm>
            <a:off x="603017" y="3663562"/>
            <a:ext cx="544516" cy="4158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</a:t>
            </a:r>
            <a:r>
              <a:rPr lang="en-US" sz="1400">
                <a:solidFill>
                  <a:schemeClr val="tx1"/>
                </a:solidFill>
              </a:rPr>
              <a:t>, 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6" name="Rounded Rectangle 134">
            <a:extLst>
              <a:ext uri="{FF2B5EF4-FFF2-40B4-BE49-F238E27FC236}">
                <a16:creationId xmlns:a16="http://schemas.microsoft.com/office/drawing/2014/main" id="{A47E05CC-A0C1-49D1-B619-206A8B5B512D}"/>
              </a:ext>
            </a:extLst>
          </p:cNvPr>
          <p:cNvSpPr/>
          <p:nvPr/>
        </p:nvSpPr>
        <p:spPr>
          <a:xfrm>
            <a:off x="1" y="3643483"/>
            <a:ext cx="560164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C4734D5-F60B-4357-935E-257596AA8F85}"/>
              </a:ext>
            </a:extLst>
          </p:cNvPr>
          <p:cNvCxnSpPr/>
          <p:nvPr/>
        </p:nvCxnSpPr>
        <p:spPr>
          <a:xfrm flipH="1">
            <a:off x="2879740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A1E9D3B-B02E-4A60-B297-9BEAEB961CEE}"/>
              </a:ext>
            </a:extLst>
          </p:cNvPr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5B330A0-0D46-4501-9B0E-1B3FE82F02AA}"/>
              </a:ext>
            </a:extLst>
          </p:cNvPr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544C312-20B6-4B86-B695-BFDC077FE1C1}"/>
              </a:ext>
            </a:extLst>
          </p:cNvPr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155">
            <a:extLst>
              <a:ext uri="{FF2B5EF4-FFF2-40B4-BE49-F238E27FC236}">
                <a16:creationId xmlns:a16="http://schemas.microsoft.com/office/drawing/2014/main" id="{9152BD19-A6AC-460D-933A-D64A3E0CB2B2}"/>
              </a:ext>
            </a:extLst>
          </p:cNvPr>
          <p:cNvSpPr/>
          <p:nvPr/>
        </p:nvSpPr>
        <p:spPr>
          <a:xfrm>
            <a:off x="1727222" y="3687037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24F8EB-F6A6-47D9-BD9E-0603E6004374}"/>
              </a:ext>
            </a:extLst>
          </p:cNvPr>
          <p:cNvSpPr txBox="1"/>
          <p:nvPr/>
        </p:nvSpPr>
        <p:spPr>
          <a:xfrm>
            <a:off x="1" y="4460786"/>
            <a:ext cx="12043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Task: delete </a:t>
            </a:r>
            <a:r>
              <a:rPr lang="en-US" sz="2400" dirty="0">
                <a:solidFill>
                  <a:srgbClr val="E911F9"/>
                </a:solidFill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40147485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334" y="263328"/>
            <a:ext cx="11300665" cy="1325563"/>
          </a:xfrm>
        </p:spPr>
        <p:txBody>
          <a:bodyPr/>
          <a:lstStyle/>
          <a:p>
            <a:pPr algn="ctr"/>
            <a:r>
              <a:rPr lang="en-US" dirty="0"/>
              <a:t>Example #1: Inner node deletion, no underflows</a:t>
            </a:r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A41B115D-8DC8-4F54-BAEE-02EC4E415B49}"/>
              </a:ext>
            </a:extLst>
          </p:cNvPr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E911F9"/>
                </a:solidFill>
              </a:rPr>
              <a:t>57</a:t>
            </a:r>
            <a:r>
              <a:rPr lang="en-US" dirty="0">
                <a:solidFill>
                  <a:schemeClr val="tx1"/>
                </a:solidFill>
              </a:rPr>
              <a:t>,   90,   162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F4E815-BD21-4BBB-A6E4-BB80B300AA13}"/>
              </a:ext>
            </a:extLst>
          </p:cNvPr>
          <p:cNvCxnSpPr>
            <a:endCxn id="11" idx="0"/>
          </p:cNvCxnSpPr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7B25B89-8BE6-4912-B5CD-A0CD20869BEE}"/>
              </a:ext>
            </a:extLst>
          </p:cNvPr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86BE30-B09F-47FF-B654-364B3F2AD48E}"/>
              </a:ext>
            </a:extLst>
          </p:cNvPr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27ED88-2256-43D0-A68C-D63726653840}"/>
              </a:ext>
            </a:extLst>
          </p:cNvPr>
          <p:cNvCxnSpPr>
            <a:endCxn id="19" idx="0"/>
          </p:cNvCxnSpPr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5">
            <a:extLst>
              <a:ext uri="{FF2B5EF4-FFF2-40B4-BE49-F238E27FC236}">
                <a16:creationId xmlns:a16="http://schemas.microsoft.com/office/drawing/2014/main" id="{1355A5D0-C6F7-4FD8-B9FA-0B480B3156E3}"/>
              </a:ext>
            </a:extLst>
          </p:cNvPr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-5, 6, 10, 34</a:t>
            </a:r>
          </a:p>
        </p:txBody>
      </p:sp>
      <p:sp>
        <p:nvSpPr>
          <p:cNvPr id="12" name="Rounded Rectangle 16">
            <a:extLst>
              <a:ext uri="{FF2B5EF4-FFF2-40B4-BE49-F238E27FC236}">
                <a16:creationId xmlns:a16="http://schemas.microsoft.com/office/drawing/2014/main" id="{090AA9BD-37C1-442C-98C3-9884CBD5864C}"/>
              </a:ext>
            </a:extLst>
          </p:cNvPr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3" name="Rounded Rectangle 18">
            <a:extLst>
              <a:ext uri="{FF2B5EF4-FFF2-40B4-BE49-F238E27FC236}">
                <a16:creationId xmlns:a16="http://schemas.microsoft.com/office/drawing/2014/main" id="{CD8C114A-36AB-4C76-AFDE-F31B460C0CEA}"/>
              </a:ext>
            </a:extLst>
          </p:cNvPr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14" name="Rounded Rectangle 21">
            <a:extLst>
              <a:ext uri="{FF2B5EF4-FFF2-40B4-BE49-F238E27FC236}">
                <a16:creationId xmlns:a16="http://schemas.microsoft.com/office/drawing/2014/main" id="{5902DE1A-637C-4C09-A8F9-2E12670998E9}"/>
              </a:ext>
            </a:extLst>
          </p:cNvPr>
          <p:cNvSpPr/>
          <p:nvPr/>
        </p:nvSpPr>
        <p:spPr>
          <a:xfrm>
            <a:off x="10285205" y="3739612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DB9DFC-3FCE-43CC-B2B3-2E1FCE9BBCB7}"/>
              </a:ext>
            </a:extLst>
          </p:cNvPr>
          <p:cNvCxnSpPr>
            <a:endCxn id="22" idx="0"/>
          </p:cNvCxnSpPr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72D2B0-DEFF-4CD9-8A1F-D8BDA35CC6A5}"/>
              </a:ext>
            </a:extLst>
          </p:cNvPr>
          <p:cNvCxnSpPr>
            <a:endCxn id="21" idx="0"/>
          </p:cNvCxnSpPr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536A32-F5C3-44E7-A3E2-90A71E586E60}"/>
              </a:ext>
            </a:extLst>
          </p:cNvPr>
          <p:cNvCxnSpPr>
            <a:endCxn id="14" idx="0"/>
          </p:cNvCxnSpPr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A36BDCA-A7EE-444C-9718-9B84518B2702}"/>
              </a:ext>
            </a:extLst>
          </p:cNvPr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36">
            <a:extLst>
              <a:ext uri="{FF2B5EF4-FFF2-40B4-BE49-F238E27FC236}">
                <a16:creationId xmlns:a16="http://schemas.microsoft.com/office/drawing/2014/main" id="{52D976B3-1EEC-41BF-A0A6-1683229EF9C3}"/>
              </a:ext>
            </a:extLst>
          </p:cNvPr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20" name="Rounded Rectangle 41">
            <a:extLst>
              <a:ext uri="{FF2B5EF4-FFF2-40B4-BE49-F238E27FC236}">
                <a16:creationId xmlns:a16="http://schemas.microsoft.com/office/drawing/2014/main" id="{C95ABA81-01B4-46C1-A20A-1E2D1E88EBC0}"/>
              </a:ext>
            </a:extLst>
          </p:cNvPr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21" name="Rounded Rectangle 43">
            <a:extLst>
              <a:ext uri="{FF2B5EF4-FFF2-40B4-BE49-F238E27FC236}">
                <a16:creationId xmlns:a16="http://schemas.microsoft.com/office/drawing/2014/main" id="{5F94411B-1A06-4382-87E0-D16CA8B85410}"/>
              </a:ext>
            </a:extLst>
          </p:cNvPr>
          <p:cNvSpPr/>
          <p:nvPr/>
        </p:nvSpPr>
        <p:spPr>
          <a:xfrm>
            <a:off x="9477120" y="3739611"/>
            <a:ext cx="72286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185, 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196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Rounded Rectangle 44">
            <a:extLst>
              <a:ext uri="{FF2B5EF4-FFF2-40B4-BE49-F238E27FC236}">
                <a16:creationId xmlns:a16="http://schemas.microsoft.com/office/drawing/2014/main" id="{50F170BB-B8EF-4BF1-8094-DA926820DDDB}"/>
              </a:ext>
            </a:extLst>
          </p:cNvPr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</a:t>
            </a:r>
            <a:r>
              <a:rPr lang="en-US" sz="1200">
                <a:solidFill>
                  <a:schemeClr val="tx1"/>
                </a:solidFill>
              </a:rPr>
              <a:t>, </a:t>
            </a:r>
            <a:br>
              <a:rPr lang="en-US" sz="1200">
                <a:solidFill>
                  <a:schemeClr val="tx1"/>
                </a:solidFill>
              </a:rPr>
            </a:br>
            <a:r>
              <a:rPr lang="en-US" sz="1200">
                <a:solidFill>
                  <a:schemeClr val="tx1"/>
                </a:solidFill>
              </a:rPr>
              <a:t>170</a:t>
            </a:r>
            <a:r>
              <a:rPr lang="en-US" sz="1200" dirty="0">
                <a:solidFill>
                  <a:schemeClr val="tx1"/>
                </a:solidFill>
              </a:rPr>
              <a:t>, 176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1E50B7-5CE7-4E58-8A11-20229E56653B}"/>
              </a:ext>
            </a:extLst>
          </p:cNvPr>
          <p:cNvCxnSpPr>
            <a:endCxn id="30" idx="0"/>
          </p:cNvCxnSpPr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7D5AAB-A14B-4262-B0B8-D5244E77A7E2}"/>
              </a:ext>
            </a:extLst>
          </p:cNvPr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9E0E45D-9196-479D-A516-2E4538C5029F}"/>
              </a:ext>
            </a:extLst>
          </p:cNvPr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640BC03-E589-408D-B3FA-29AB32021482}"/>
              </a:ext>
            </a:extLst>
          </p:cNvPr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85">
            <a:extLst>
              <a:ext uri="{FF2B5EF4-FFF2-40B4-BE49-F238E27FC236}">
                <a16:creationId xmlns:a16="http://schemas.microsoft.com/office/drawing/2014/main" id="{49CD61EA-E8ED-4317-9B78-FDC6F53C36B7}"/>
              </a:ext>
            </a:extLst>
          </p:cNvPr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28" name="Rounded Rectangle 86">
            <a:extLst>
              <a:ext uri="{FF2B5EF4-FFF2-40B4-BE49-F238E27FC236}">
                <a16:creationId xmlns:a16="http://schemas.microsoft.com/office/drawing/2014/main" id="{273C62DF-59AC-443F-84B1-337992C4A1F5}"/>
              </a:ext>
            </a:extLst>
          </p:cNvPr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29" name="Rounded Rectangle 87">
            <a:extLst>
              <a:ext uri="{FF2B5EF4-FFF2-40B4-BE49-F238E27FC236}">
                <a16:creationId xmlns:a16="http://schemas.microsoft.com/office/drawing/2014/main" id="{77EAED36-0571-460A-8C4D-1F708BEB1C16}"/>
              </a:ext>
            </a:extLst>
          </p:cNvPr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30" name="Rounded Rectangle 88">
            <a:extLst>
              <a:ext uri="{FF2B5EF4-FFF2-40B4-BE49-F238E27FC236}">
                <a16:creationId xmlns:a16="http://schemas.microsoft.com/office/drawing/2014/main" id="{1AFFE9E4-B83F-4892-9DF9-CC3667D1078C}"/>
              </a:ext>
            </a:extLst>
          </p:cNvPr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F5CC7DF-F3C9-4C95-BFAF-27D8CD4D19BF}"/>
              </a:ext>
            </a:extLst>
          </p:cNvPr>
          <p:cNvCxnSpPr>
            <a:endCxn id="38" idx="0"/>
          </p:cNvCxnSpPr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D70586-30DE-4A99-88C0-3D84F2404575}"/>
              </a:ext>
            </a:extLst>
          </p:cNvPr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23D96D5-561E-47E1-B5DF-8172278B2BFF}"/>
              </a:ext>
            </a:extLst>
          </p:cNvPr>
          <p:cNvCxnSpPr>
            <a:endCxn id="35" idx="0"/>
          </p:cNvCxnSpPr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FE2C1AB-7390-4BA6-9345-EBB05D7A6001}"/>
              </a:ext>
            </a:extLst>
          </p:cNvPr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106">
            <a:extLst>
              <a:ext uri="{FF2B5EF4-FFF2-40B4-BE49-F238E27FC236}">
                <a16:creationId xmlns:a16="http://schemas.microsoft.com/office/drawing/2014/main" id="{5B33D7D2-7EA3-46CF-A1D2-8FAB810F3CBC}"/>
              </a:ext>
            </a:extLst>
          </p:cNvPr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6" name="Rounded Rectangle 107">
            <a:extLst>
              <a:ext uri="{FF2B5EF4-FFF2-40B4-BE49-F238E27FC236}">
                <a16:creationId xmlns:a16="http://schemas.microsoft.com/office/drawing/2014/main" id="{56157FA7-5725-4798-974B-0867CBECFD72}"/>
              </a:ext>
            </a:extLst>
          </p:cNvPr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7" name="Rounded Rectangle 108">
            <a:extLst>
              <a:ext uri="{FF2B5EF4-FFF2-40B4-BE49-F238E27FC236}">
                <a16:creationId xmlns:a16="http://schemas.microsoft.com/office/drawing/2014/main" id="{D83DD95E-1DAE-4914-AA5B-26DC15563F68}"/>
              </a:ext>
            </a:extLst>
          </p:cNvPr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63, 64</a:t>
            </a:r>
          </a:p>
        </p:txBody>
      </p:sp>
      <p:sp>
        <p:nvSpPr>
          <p:cNvPr id="38" name="Rounded Rectangle 109">
            <a:extLst>
              <a:ext uri="{FF2B5EF4-FFF2-40B4-BE49-F238E27FC236}">
                <a16:creationId xmlns:a16="http://schemas.microsoft.com/office/drawing/2014/main" id="{B91C90A2-4C03-40EC-9FBA-690FA6D57221}"/>
              </a:ext>
            </a:extLst>
          </p:cNvPr>
          <p:cNvSpPr/>
          <p:nvPr/>
        </p:nvSpPr>
        <p:spPr>
          <a:xfrm>
            <a:off x="2906971" y="3659373"/>
            <a:ext cx="492120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16198B7-27A5-4562-BD56-CF2C1E6A4CCC}"/>
              </a:ext>
            </a:extLst>
          </p:cNvPr>
          <p:cNvCxnSpPr/>
          <p:nvPr/>
        </p:nvCxnSpPr>
        <p:spPr>
          <a:xfrm flipH="1">
            <a:off x="383335" y="2972311"/>
            <a:ext cx="506075" cy="54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DFA1896-C41C-4465-8AF1-C87281A26202}"/>
              </a:ext>
            </a:extLst>
          </p:cNvPr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E3A3EE6-CE6B-4F9C-8FEF-64755DBE0C89}"/>
              </a:ext>
            </a:extLst>
          </p:cNvPr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49D46D4-0F03-4ED3-A52A-079DAAC7435E}"/>
              </a:ext>
            </a:extLst>
          </p:cNvPr>
          <p:cNvCxnSpPr/>
          <p:nvPr/>
        </p:nvCxnSpPr>
        <p:spPr>
          <a:xfrm>
            <a:off x="2086694" y="3051989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131">
            <a:extLst>
              <a:ext uri="{FF2B5EF4-FFF2-40B4-BE49-F238E27FC236}">
                <a16:creationId xmlns:a16="http://schemas.microsoft.com/office/drawing/2014/main" id="{E8626909-3984-4C92-B97B-B515945F2173}"/>
              </a:ext>
            </a:extLst>
          </p:cNvPr>
          <p:cNvSpPr/>
          <p:nvPr/>
        </p:nvSpPr>
        <p:spPr>
          <a:xfrm>
            <a:off x="1180707" y="366901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44" name="Rounded Rectangle 132">
            <a:extLst>
              <a:ext uri="{FF2B5EF4-FFF2-40B4-BE49-F238E27FC236}">
                <a16:creationId xmlns:a16="http://schemas.microsoft.com/office/drawing/2014/main" id="{AEAD121F-57ED-4B98-BE10-3BE3282F554E}"/>
              </a:ext>
            </a:extLst>
          </p:cNvPr>
          <p:cNvSpPr/>
          <p:nvPr/>
        </p:nvSpPr>
        <p:spPr>
          <a:xfrm>
            <a:off x="2254118" y="3631105"/>
            <a:ext cx="649074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39, 40, 50</a:t>
            </a:r>
          </a:p>
        </p:txBody>
      </p:sp>
      <p:sp>
        <p:nvSpPr>
          <p:cNvPr id="45" name="Rounded Rectangle 133">
            <a:extLst>
              <a:ext uri="{FF2B5EF4-FFF2-40B4-BE49-F238E27FC236}">
                <a16:creationId xmlns:a16="http://schemas.microsoft.com/office/drawing/2014/main" id="{3FEF79EF-AEC0-40DF-A496-E473705F3628}"/>
              </a:ext>
            </a:extLst>
          </p:cNvPr>
          <p:cNvSpPr/>
          <p:nvPr/>
        </p:nvSpPr>
        <p:spPr>
          <a:xfrm>
            <a:off x="603017" y="3663562"/>
            <a:ext cx="544516" cy="4158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</a:t>
            </a:r>
            <a:r>
              <a:rPr lang="en-US" sz="1400">
                <a:solidFill>
                  <a:schemeClr val="tx1"/>
                </a:solidFill>
              </a:rPr>
              <a:t>, 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6" name="Rounded Rectangle 134">
            <a:extLst>
              <a:ext uri="{FF2B5EF4-FFF2-40B4-BE49-F238E27FC236}">
                <a16:creationId xmlns:a16="http://schemas.microsoft.com/office/drawing/2014/main" id="{A47E05CC-A0C1-49D1-B619-206A8B5B512D}"/>
              </a:ext>
            </a:extLst>
          </p:cNvPr>
          <p:cNvSpPr/>
          <p:nvPr/>
        </p:nvSpPr>
        <p:spPr>
          <a:xfrm>
            <a:off x="1" y="3643483"/>
            <a:ext cx="560164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C4734D5-F60B-4357-935E-257596AA8F85}"/>
              </a:ext>
            </a:extLst>
          </p:cNvPr>
          <p:cNvCxnSpPr/>
          <p:nvPr/>
        </p:nvCxnSpPr>
        <p:spPr>
          <a:xfrm flipH="1">
            <a:off x="2879740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A1E9D3B-B02E-4A60-B297-9BEAEB961CEE}"/>
              </a:ext>
            </a:extLst>
          </p:cNvPr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5B330A0-0D46-4501-9B0E-1B3FE82F02AA}"/>
              </a:ext>
            </a:extLst>
          </p:cNvPr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544C312-20B6-4B86-B695-BFDC077FE1C1}"/>
              </a:ext>
            </a:extLst>
          </p:cNvPr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155">
            <a:extLst>
              <a:ext uri="{FF2B5EF4-FFF2-40B4-BE49-F238E27FC236}">
                <a16:creationId xmlns:a16="http://schemas.microsoft.com/office/drawing/2014/main" id="{9152BD19-A6AC-460D-933A-D64A3E0CB2B2}"/>
              </a:ext>
            </a:extLst>
          </p:cNvPr>
          <p:cNvSpPr/>
          <p:nvPr/>
        </p:nvSpPr>
        <p:spPr>
          <a:xfrm>
            <a:off x="1727222" y="3687037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24F8EB-F6A6-47D9-BD9E-0603E6004374}"/>
              </a:ext>
            </a:extLst>
          </p:cNvPr>
          <p:cNvSpPr txBox="1"/>
          <p:nvPr/>
        </p:nvSpPr>
        <p:spPr>
          <a:xfrm>
            <a:off x="1" y="4460786"/>
            <a:ext cx="12043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Task: delete </a:t>
            </a:r>
            <a:r>
              <a:rPr lang="en-US" sz="2400" dirty="0">
                <a:solidFill>
                  <a:srgbClr val="E911F9"/>
                </a:solidFill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40451362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334" y="263328"/>
            <a:ext cx="11300665" cy="1325563"/>
          </a:xfrm>
        </p:spPr>
        <p:txBody>
          <a:bodyPr/>
          <a:lstStyle/>
          <a:p>
            <a:pPr algn="ctr"/>
            <a:r>
              <a:rPr lang="en-US" dirty="0"/>
              <a:t>Example #1: Inner node deletion, no underflows</a:t>
            </a:r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A41B115D-8DC8-4F54-BAEE-02EC4E415B49}"/>
              </a:ext>
            </a:extLst>
          </p:cNvPr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F4E815-BD21-4BBB-A6E4-BB80B300AA13}"/>
              </a:ext>
            </a:extLst>
          </p:cNvPr>
          <p:cNvCxnSpPr>
            <a:endCxn id="11" idx="0"/>
          </p:cNvCxnSpPr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rgbClr val="E911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7B25B89-8BE6-4912-B5CD-A0CD20869BEE}"/>
              </a:ext>
            </a:extLst>
          </p:cNvPr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86BE30-B09F-47FF-B654-364B3F2AD48E}"/>
              </a:ext>
            </a:extLst>
          </p:cNvPr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27ED88-2256-43D0-A68C-D63726653840}"/>
              </a:ext>
            </a:extLst>
          </p:cNvPr>
          <p:cNvCxnSpPr>
            <a:endCxn id="19" idx="0"/>
          </p:cNvCxnSpPr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5">
            <a:extLst>
              <a:ext uri="{FF2B5EF4-FFF2-40B4-BE49-F238E27FC236}">
                <a16:creationId xmlns:a16="http://schemas.microsoft.com/office/drawing/2014/main" id="{1355A5D0-C6F7-4FD8-B9FA-0B480B3156E3}"/>
              </a:ext>
            </a:extLst>
          </p:cNvPr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-5, 6, 10, 34</a:t>
            </a:r>
          </a:p>
        </p:txBody>
      </p:sp>
      <p:sp>
        <p:nvSpPr>
          <p:cNvPr id="12" name="Rounded Rectangle 16">
            <a:extLst>
              <a:ext uri="{FF2B5EF4-FFF2-40B4-BE49-F238E27FC236}">
                <a16:creationId xmlns:a16="http://schemas.microsoft.com/office/drawing/2014/main" id="{090AA9BD-37C1-442C-98C3-9884CBD5864C}"/>
              </a:ext>
            </a:extLst>
          </p:cNvPr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3" name="Rounded Rectangle 18">
            <a:extLst>
              <a:ext uri="{FF2B5EF4-FFF2-40B4-BE49-F238E27FC236}">
                <a16:creationId xmlns:a16="http://schemas.microsoft.com/office/drawing/2014/main" id="{CD8C114A-36AB-4C76-AFDE-F31B460C0CEA}"/>
              </a:ext>
            </a:extLst>
          </p:cNvPr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14" name="Rounded Rectangle 21">
            <a:extLst>
              <a:ext uri="{FF2B5EF4-FFF2-40B4-BE49-F238E27FC236}">
                <a16:creationId xmlns:a16="http://schemas.microsoft.com/office/drawing/2014/main" id="{5902DE1A-637C-4C09-A8F9-2E12670998E9}"/>
              </a:ext>
            </a:extLst>
          </p:cNvPr>
          <p:cNvSpPr/>
          <p:nvPr/>
        </p:nvSpPr>
        <p:spPr>
          <a:xfrm>
            <a:off x="10285205" y="3739612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DB9DFC-3FCE-43CC-B2B3-2E1FCE9BBCB7}"/>
              </a:ext>
            </a:extLst>
          </p:cNvPr>
          <p:cNvCxnSpPr>
            <a:endCxn id="22" idx="0"/>
          </p:cNvCxnSpPr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72D2B0-DEFF-4CD9-8A1F-D8BDA35CC6A5}"/>
              </a:ext>
            </a:extLst>
          </p:cNvPr>
          <p:cNvCxnSpPr>
            <a:endCxn id="21" idx="0"/>
          </p:cNvCxnSpPr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536A32-F5C3-44E7-A3E2-90A71E586E60}"/>
              </a:ext>
            </a:extLst>
          </p:cNvPr>
          <p:cNvCxnSpPr>
            <a:endCxn id="14" idx="0"/>
          </p:cNvCxnSpPr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A36BDCA-A7EE-444C-9718-9B84518B2702}"/>
              </a:ext>
            </a:extLst>
          </p:cNvPr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36">
            <a:extLst>
              <a:ext uri="{FF2B5EF4-FFF2-40B4-BE49-F238E27FC236}">
                <a16:creationId xmlns:a16="http://schemas.microsoft.com/office/drawing/2014/main" id="{52D976B3-1EEC-41BF-A0A6-1683229EF9C3}"/>
              </a:ext>
            </a:extLst>
          </p:cNvPr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20" name="Rounded Rectangle 41">
            <a:extLst>
              <a:ext uri="{FF2B5EF4-FFF2-40B4-BE49-F238E27FC236}">
                <a16:creationId xmlns:a16="http://schemas.microsoft.com/office/drawing/2014/main" id="{C95ABA81-01B4-46C1-A20A-1E2D1E88EBC0}"/>
              </a:ext>
            </a:extLst>
          </p:cNvPr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21" name="Rounded Rectangle 43">
            <a:extLst>
              <a:ext uri="{FF2B5EF4-FFF2-40B4-BE49-F238E27FC236}">
                <a16:creationId xmlns:a16="http://schemas.microsoft.com/office/drawing/2014/main" id="{5F94411B-1A06-4382-87E0-D16CA8B85410}"/>
              </a:ext>
            </a:extLst>
          </p:cNvPr>
          <p:cNvSpPr/>
          <p:nvPr/>
        </p:nvSpPr>
        <p:spPr>
          <a:xfrm>
            <a:off x="9477120" y="3739611"/>
            <a:ext cx="72286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185, 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196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Rounded Rectangle 44">
            <a:extLst>
              <a:ext uri="{FF2B5EF4-FFF2-40B4-BE49-F238E27FC236}">
                <a16:creationId xmlns:a16="http://schemas.microsoft.com/office/drawing/2014/main" id="{50F170BB-B8EF-4BF1-8094-DA926820DDDB}"/>
              </a:ext>
            </a:extLst>
          </p:cNvPr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</a:t>
            </a:r>
            <a:r>
              <a:rPr lang="en-US" sz="1200">
                <a:solidFill>
                  <a:schemeClr val="tx1"/>
                </a:solidFill>
              </a:rPr>
              <a:t>, </a:t>
            </a:r>
            <a:br>
              <a:rPr lang="en-US" sz="1200">
                <a:solidFill>
                  <a:schemeClr val="tx1"/>
                </a:solidFill>
              </a:rPr>
            </a:br>
            <a:r>
              <a:rPr lang="en-US" sz="1200">
                <a:solidFill>
                  <a:schemeClr val="tx1"/>
                </a:solidFill>
              </a:rPr>
              <a:t>170</a:t>
            </a:r>
            <a:r>
              <a:rPr lang="en-US" sz="1200" dirty="0">
                <a:solidFill>
                  <a:schemeClr val="tx1"/>
                </a:solidFill>
              </a:rPr>
              <a:t>, 176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1E50B7-5CE7-4E58-8A11-20229E56653B}"/>
              </a:ext>
            </a:extLst>
          </p:cNvPr>
          <p:cNvCxnSpPr>
            <a:endCxn id="30" idx="0"/>
          </p:cNvCxnSpPr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7D5AAB-A14B-4262-B0B8-D5244E77A7E2}"/>
              </a:ext>
            </a:extLst>
          </p:cNvPr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9E0E45D-9196-479D-A516-2E4538C5029F}"/>
              </a:ext>
            </a:extLst>
          </p:cNvPr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640BC03-E589-408D-B3FA-29AB32021482}"/>
              </a:ext>
            </a:extLst>
          </p:cNvPr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85">
            <a:extLst>
              <a:ext uri="{FF2B5EF4-FFF2-40B4-BE49-F238E27FC236}">
                <a16:creationId xmlns:a16="http://schemas.microsoft.com/office/drawing/2014/main" id="{49CD61EA-E8ED-4317-9B78-FDC6F53C36B7}"/>
              </a:ext>
            </a:extLst>
          </p:cNvPr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28" name="Rounded Rectangle 86">
            <a:extLst>
              <a:ext uri="{FF2B5EF4-FFF2-40B4-BE49-F238E27FC236}">
                <a16:creationId xmlns:a16="http://schemas.microsoft.com/office/drawing/2014/main" id="{273C62DF-59AC-443F-84B1-337992C4A1F5}"/>
              </a:ext>
            </a:extLst>
          </p:cNvPr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29" name="Rounded Rectangle 87">
            <a:extLst>
              <a:ext uri="{FF2B5EF4-FFF2-40B4-BE49-F238E27FC236}">
                <a16:creationId xmlns:a16="http://schemas.microsoft.com/office/drawing/2014/main" id="{77EAED36-0571-460A-8C4D-1F708BEB1C16}"/>
              </a:ext>
            </a:extLst>
          </p:cNvPr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30" name="Rounded Rectangle 88">
            <a:extLst>
              <a:ext uri="{FF2B5EF4-FFF2-40B4-BE49-F238E27FC236}">
                <a16:creationId xmlns:a16="http://schemas.microsoft.com/office/drawing/2014/main" id="{1AFFE9E4-B83F-4892-9DF9-CC3667D1078C}"/>
              </a:ext>
            </a:extLst>
          </p:cNvPr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F5CC7DF-F3C9-4C95-BFAF-27D8CD4D19BF}"/>
              </a:ext>
            </a:extLst>
          </p:cNvPr>
          <p:cNvCxnSpPr>
            <a:endCxn id="38" idx="0"/>
          </p:cNvCxnSpPr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D70586-30DE-4A99-88C0-3D84F2404575}"/>
              </a:ext>
            </a:extLst>
          </p:cNvPr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23D96D5-561E-47E1-B5DF-8172278B2BFF}"/>
              </a:ext>
            </a:extLst>
          </p:cNvPr>
          <p:cNvCxnSpPr>
            <a:endCxn id="35" idx="0"/>
          </p:cNvCxnSpPr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FE2C1AB-7390-4BA6-9345-EBB05D7A6001}"/>
              </a:ext>
            </a:extLst>
          </p:cNvPr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106">
            <a:extLst>
              <a:ext uri="{FF2B5EF4-FFF2-40B4-BE49-F238E27FC236}">
                <a16:creationId xmlns:a16="http://schemas.microsoft.com/office/drawing/2014/main" id="{5B33D7D2-7EA3-46CF-A1D2-8FAB810F3CBC}"/>
              </a:ext>
            </a:extLst>
          </p:cNvPr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6" name="Rounded Rectangle 107">
            <a:extLst>
              <a:ext uri="{FF2B5EF4-FFF2-40B4-BE49-F238E27FC236}">
                <a16:creationId xmlns:a16="http://schemas.microsoft.com/office/drawing/2014/main" id="{56157FA7-5725-4798-974B-0867CBECFD72}"/>
              </a:ext>
            </a:extLst>
          </p:cNvPr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7" name="Rounded Rectangle 108">
            <a:extLst>
              <a:ext uri="{FF2B5EF4-FFF2-40B4-BE49-F238E27FC236}">
                <a16:creationId xmlns:a16="http://schemas.microsoft.com/office/drawing/2014/main" id="{D83DD95E-1DAE-4914-AA5B-26DC15563F68}"/>
              </a:ext>
            </a:extLst>
          </p:cNvPr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63, 64</a:t>
            </a:r>
          </a:p>
        </p:txBody>
      </p:sp>
      <p:sp>
        <p:nvSpPr>
          <p:cNvPr id="38" name="Rounded Rectangle 109">
            <a:extLst>
              <a:ext uri="{FF2B5EF4-FFF2-40B4-BE49-F238E27FC236}">
                <a16:creationId xmlns:a16="http://schemas.microsoft.com/office/drawing/2014/main" id="{B91C90A2-4C03-40EC-9FBA-690FA6D57221}"/>
              </a:ext>
            </a:extLst>
          </p:cNvPr>
          <p:cNvSpPr/>
          <p:nvPr/>
        </p:nvSpPr>
        <p:spPr>
          <a:xfrm>
            <a:off x="2906971" y="3659373"/>
            <a:ext cx="492120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16198B7-27A5-4562-BD56-CF2C1E6A4CCC}"/>
              </a:ext>
            </a:extLst>
          </p:cNvPr>
          <p:cNvCxnSpPr/>
          <p:nvPr/>
        </p:nvCxnSpPr>
        <p:spPr>
          <a:xfrm flipH="1">
            <a:off x="383335" y="2972311"/>
            <a:ext cx="506075" cy="54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DFA1896-C41C-4465-8AF1-C87281A26202}"/>
              </a:ext>
            </a:extLst>
          </p:cNvPr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E3A3EE6-CE6B-4F9C-8FEF-64755DBE0C89}"/>
              </a:ext>
            </a:extLst>
          </p:cNvPr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49D46D4-0F03-4ED3-A52A-079DAAC7435E}"/>
              </a:ext>
            </a:extLst>
          </p:cNvPr>
          <p:cNvCxnSpPr/>
          <p:nvPr/>
        </p:nvCxnSpPr>
        <p:spPr>
          <a:xfrm>
            <a:off x="2086694" y="3051989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131">
            <a:extLst>
              <a:ext uri="{FF2B5EF4-FFF2-40B4-BE49-F238E27FC236}">
                <a16:creationId xmlns:a16="http://schemas.microsoft.com/office/drawing/2014/main" id="{E8626909-3984-4C92-B97B-B515945F2173}"/>
              </a:ext>
            </a:extLst>
          </p:cNvPr>
          <p:cNvSpPr/>
          <p:nvPr/>
        </p:nvSpPr>
        <p:spPr>
          <a:xfrm>
            <a:off x="1180707" y="366901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44" name="Rounded Rectangle 132">
            <a:extLst>
              <a:ext uri="{FF2B5EF4-FFF2-40B4-BE49-F238E27FC236}">
                <a16:creationId xmlns:a16="http://schemas.microsoft.com/office/drawing/2014/main" id="{AEAD121F-57ED-4B98-BE10-3BE3282F554E}"/>
              </a:ext>
            </a:extLst>
          </p:cNvPr>
          <p:cNvSpPr/>
          <p:nvPr/>
        </p:nvSpPr>
        <p:spPr>
          <a:xfrm>
            <a:off x="2254118" y="3631105"/>
            <a:ext cx="649074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39, 40, 50</a:t>
            </a:r>
          </a:p>
        </p:txBody>
      </p:sp>
      <p:sp>
        <p:nvSpPr>
          <p:cNvPr id="45" name="Rounded Rectangle 133">
            <a:extLst>
              <a:ext uri="{FF2B5EF4-FFF2-40B4-BE49-F238E27FC236}">
                <a16:creationId xmlns:a16="http://schemas.microsoft.com/office/drawing/2014/main" id="{3FEF79EF-AEC0-40DF-A496-E473705F3628}"/>
              </a:ext>
            </a:extLst>
          </p:cNvPr>
          <p:cNvSpPr/>
          <p:nvPr/>
        </p:nvSpPr>
        <p:spPr>
          <a:xfrm>
            <a:off x="603017" y="3663562"/>
            <a:ext cx="544516" cy="4158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</a:t>
            </a:r>
            <a:r>
              <a:rPr lang="en-US" sz="1400">
                <a:solidFill>
                  <a:schemeClr val="tx1"/>
                </a:solidFill>
              </a:rPr>
              <a:t>, 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6" name="Rounded Rectangle 134">
            <a:extLst>
              <a:ext uri="{FF2B5EF4-FFF2-40B4-BE49-F238E27FC236}">
                <a16:creationId xmlns:a16="http://schemas.microsoft.com/office/drawing/2014/main" id="{A47E05CC-A0C1-49D1-B619-206A8B5B512D}"/>
              </a:ext>
            </a:extLst>
          </p:cNvPr>
          <p:cNvSpPr/>
          <p:nvPr/>
        </p:nvSpPr>
        <p:spPr>
          <a:xfrm>
            <a:off x="1" y="3643483"/>
            <a:ext cx="560164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C4734D5-F60B-4357-935E-257596AA8F85}"/>
              </a:ext>
            </a:extLst>
          </p:cNvPr>
          <p:cNvCxnSpPr/>
          <p:nvPr/>
        </p:nvCxnSpPr>
        <p:spPr>
          <a:xfrm flipH="1">
            <a:off x="2879740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A1E9D3B-B02E-4A60-B297-9BEAEB961CEE}"/>
              </a:ext>
            </a:extLst>
          </p:cNvPr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5B330A0-0D46-4501-9B0E-1B3FE82F02AA}"/>
              </a:ext>
            </a:extLst>
          </p:cNvPr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544C312-20B6-4B86-B695-BFDC077FE1C1}"/>
              </a:ext>
            </a:extLst>
          </p:cNvPr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155">
            <a:extLst>
              <a:ext uri="{FF2B5EF4-FFF2-40B4-BE49-F238E27FC236}">
                <a16:creationId xmlns:a16="http://schemas.microsoft.com/office/drawing/2014/main" id="{9152BD19-A6AC-460D-933A-D64A3E0CB2B2}"/>
              </a:ext>
            </a:extLst>
          </p:cNvPr>
          <p:cNvSpPr/>
          <p:nvPr/>
        </p:nvSpPr>
        <p:spPr>
          <a:xfrm>
            <a:off x="1727222" y="3687037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24F8EB-F6A6-47D9-BD9E-0603E6004374}"/>
              </a:ext>
            </a:extLst>
          </p:cNvPr>
          <p:cNvSpPr txBox="1"/>
          <p:nvPr/>
        </p:nvSpPr>
        <p:spPr>
          <a:xfrm>
            <a:off x="1" y="4460786"/>
            <a:ext cx="12043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Task: delete </a:t>
            </a:r>
            <a:r>
              <a:rPr lang="en-US" sz="2400" dirty="0">
                <a:solidFill>
                  <a:srgbClr val="E911F9"/>
                </a:solidFill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390164569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334" y="263328"/>
            <a:ext cx="11300665" cy="1325563"/>
          </a:xfrm>
        </p:spPr>
        <p:txBody>
          <a:bodyPr/>
          <a:lstStyle/>
          <a:p>
            <a:pPr algn="ctr"/>
            <a:r>
              <a:rPr lang="en-US" dirty="0"/>
              <a:t>Example #1: Inner node deletion, no underflows</a:t>
            </a:r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A41B115D-8DC8-4F54-BAEE-02EC4E415B49}"/>
              </a:ext>
            </a:extLst>
          </p:cNvPr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F4E815-BD21-4BBB-A6E4-BB80B300AA13}"/>
              </a:ext>
            </a:extLst>
          </p:cNvPr>
          <p:cNvCxnSpPr>
            <a:endCxn id="11" idx="0"/>
          </p:cNvCxnSpPr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7B25B89-8BE6-4912-B5CD-A0CD20869BEE}"/>
              </a:ext>
            </a:extLst>
          </p:cNvPr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86BE30-B09F-47FF-B654-364B3F2AD48E}"/>
              </a:ext>
            </a:extLst>
          </p:cNvPr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27ED88-2256-43D0-A68C-D63726653840}"/>
              </a:ext>
            </a:extLst>
          </p:cNvPr>
          <p:cNvCxnSpPr>
            <a:endCxn id="19" idx="0"/>
          </p:cNvCxnSpPr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5">
            <a:extLst>
              <a:ext uri="{FF2B5EF4-FFF2-40B4-BE49-F238E27FC236}">
                <a16:creationId xmlns:a16="http://schemas.microsoft.com/office/drawing/2014/main" id="{1355A5D0-C6F7-4FD8-B9FA-0B480B3156E3}"/>
              </a:ext>
            </a:extLst>
          </p:cNvPr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-5, 6, </a:t>
            </a:r>
            <a:r>
              <a:rPr lang="en-US" dirty="0">
                <a:solidFill>
                  <a:srgbClr val="E911F9"/>
                </a:solidFill>
              </a:rPr>
              <a:t>10</a:t>
            </a:r>
            <a:r>
              <a:rPr lang="en-US" dirty="0">
                <a:solidFill>
                  <a:schemeClr val="tx1"/>
                </a:solidFill>
              </a:rPr>
              <a:t>, 34</a:t>
            </a:r>
          </a:p>
        </p:txBody>
      </p:sp>
      <p:sp>
        <p:nvSpPr>
          <p:cNvPr id="12" name="Rounded Rectangle 16">
            <a:extLst>
              <a:ext uri="{FF2B5EF4-FFF2-40B4-BE49-F238E27FC236}">
                <a16:creationId xmlns:a16="http://schemas.microsoft.com/office/drawing/2014/main" id="{090AA9BD-37C1-442C-98C3-9884CBD5864C}"/>
              </a:ext>
            </a:extLst>
          </p:cNvPr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3" name="Rounded Rectangle 18">
            <a:extLst>
              <a:ext uri="{FF2B5EF4-FFF2-40B4-BE49-F238E27FC236}">
                <a16:creationId xmlns:a16="http://schemas.microsoft.com/office/drawing/2014/main" id="{CD8C114A-36AB-4C76-AFDE-F31B460C0CEA}"/>
              </a:ext>
            </a:extLst>
          </p:cNvPr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14" name="Rounded Rectangle 21">
            <a:extLst>
              <a:ext uri="{FF2B5EF4-FFF2-40B4-BE49-F238E27FC236}">
                <a16:creationId xmlns:a16="http://schemas.microsoft.com/office/drawing/2014/main" id="{5902DE1A-637C-4C09-A8F9-2E12670998E9}"/>
              </a:ext>
            </a:extLst>
          </p:cNvPr>
          <p:cNvSpPr/>
          <p:nvPr/>
        </p:nvSpPr>
        <p:spPr>
          <a:xfrm>
            <a:off x="10285205" y="3739612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DB9DFC-3FCE-43CC-B2B3-2E1FCE9BBCB7}"/>
              </a:ext>
            </a:extLst>
          </p:cNvPr>
          <p:cNvCxnSpPr>
            <a:endCxn id="22" idx="0"/>
          </p:cNvCxnSpPr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72D2B0-DEFF-4CD9-8A1F-D8BDA35CC6A5}"/>
              </a:ext>
            </a:extLst>
          </p:cNvPr>
          <p:cNvCxnSpPr>
            <a:endCxn id="21" idx="0"/>
          </p:cNvCxnSpPr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536A32-F5C3-44E7-A3E2-90A71E586E60}"/>
              </a:ext>
            </a:extLst>
          </p:cNvPr>
          <p:cNvCxnSpPr>
            <a:endCxn id="14" idx="0"/>
          </p:cNvCxnSpPr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A36BDCA-A7EE-444C-9718-9B84518B2702}"/>
              </a:ext>
            </a:extLst>
          </p:cNvPr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36">
            <a:extLst>
              <a:ext uri="{FF2B5EF4-FFF2-40B4-BE49-F238E27FC236}">
                <a16:creationId xmlns:a16="http://schemas.microsoft.com/office/drawing/2014/main" id="{52D976B3-1EEC-41BF-A0A6-1683229EF9C3}"/>
              </a:ext>
            </a:extLst>
          </p:cNvPr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20" name="Rounded Rectangle 41">
            <a:extLst>
              <a:ext uri="{FF2B5EF4-FFF2-40B4-BE49-F238E27FC236}">
                <a16:creationId xmlns:a16="http://schemas.microsoft.com/office/drawing/2014/main" id="{C95ABA81-01B4-46C1-A20A-1E2D1E88EBC0}"/>
              </a:ext>
            </a:extLst>
          </p:cNvPr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21" name="Rounded Rectangle 43">
            <a:extLst>
              <a:ext uri="{FF2B5EF4-FFF2-40B4-BE49-F238E27FC236}">
                <a16:creationId xmlns:a16="http://schemas.microsoft.com/office/drawing/2014/main" id="{5F94411B-1A06-4382-87E0-D16CA8B85410}"/>
              </a:ext>
            </a:extLst>
          </p:cNvPr>
          <p:cNvSpPr/>
          <p:nvPr/>
        </p:nvSpPr>
        <p:spPr>
          <a:xfrm>
            <a:off x="9477120" y="3739611"/>
            <a:ext cx="72286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185, 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196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Rounded Rectangle 44">
            <a:extLst>
              <a:ext uri="{FF2B5EF4-FFF2-40B4-BE49-F238E27FC236}">
                <a16:creationId xmlns:a16="http://schemas.microsoft.com/office/drawing/2014/main" id="{50F170BB-B8EF-4BF1-8094-DA926820DDDB}"/>
              </a:ext>
            </a:extLst>
          </p:cNvPr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</a:t>
            </a:r>
            <a:r>
              <a:rPr lang="en-US" sz="1200">
                <a:solidFill>
                  <a:schemeClr val="tx1"/>
                </a:solidFill>
              </a:rPr>
              <a:t>, </a:t>
            </a:r>
            <a:br>
              <a:rPr lang="en-US" sz="1200">
                <a:solidFill>
                  <a:schemeClr val="tx1"/>
                </a:solidFill>
              </a:rPr>
            </a:br>
            <a:r>
              <a:rPr lang="en-US" sz="1200">
                <a:solidFill>
                  <a:schemeClr val="tx1"/>
                </a:solidFill>
              </a:rPr>
              <a:t>170</a:t>
            </a:r>
            <a:r>
              <a:rPr lang="en-US" sz="1200" dirty="0">
                <a:solidFill>
                  <a:schemeClr val="tx1"/>
                </a:solidFill>
              </a:rPr>
              <a:t>, 176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1E50B7-5CE7-4E58-8A11-20229E56653B}"/>
              </a:ext>
            </a:extLst>
          </p:cNvPr>
          <p:cNvCxnSpPr>
            <a:endCxn id="30" idx="0"/>
          </p:cNvCxnSpPr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7D5AAB-A14B-4262-B0B8-D5244E77A7E2}"/>
              </a:ext>
            </a:extLst>
          </p:cNvPr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9E0E45D-9196-479D-A516-2E4538C5029F}"/>
              </a:ext>
            </a:extLst>
          </p:cNvPr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640BC03-E589-408D-B3FA-29AB32021482}"/>
              </a:ext>
            </a:extLst>
          </p:cNvPr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85">
            <a:extLst>
              <a:ext uri="{FF2B5EF4-FFF2-40B4-BE49-F238E27FC236}">
                <a16:creationId xmlns:a16="http://schemas.microsoft.com/office/drawing/2014/main" id="{49CD61EA-E8ED-4317-9B78-FDC6F53C36B7}"/>
              </a:ext>
            </a:extLst>
          </p:cNvPr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28" name="Rounded Rectangle 86">
            <a:extLst>
              <a:ext uri="{FF2B5EF4-FFF2-40B4-BE49-F238E27FC236}">
                <a16:creationId xmlns:a16="http://schemas.microsoft.com/office/drawing/2014/main" id="{273C62DF-59AC-443F-84B1-337992C4A1F5}"/>
              </a:ext>
            </a:extLst>
          </p:cNvPr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29" name="Rounded Rectangle 87">
            <a:extLst>
              <a:ext uri="{FF2B5EF4-FFF2-40B4-BE49-F238E27FC236}">
                <a16:creationId xmlns:a16="http://schemas.microsoft.com/office/drawing/2014/main" id="{77EAED36-0571-460A-8C4D-1F708BEB1C16}"/>
              </a:ext>
            </a:extLst>
          </p:cNvPr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30" name="Rounded Rectangle 88">
            <a:extLst>
              <a:ext uri="{FF2B5EF4-FFF2-40B4-BE49-F238E27FC236}">
                <a16:creationId xmlns:a16="http://schemas.microsoft.com/office/drawing/2014/main" id="{1AFFE9E4-B83F-4892-9DF9-CC3667D1078C}"/>
              </a:ext>
            </a:extLst>
          </p:cNvPr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F5CC7DF-F3C9-4C95-BFAF-27D8CD4D19BF}"/>
              </a:ext>
            </a:extLst>
          </p:cNvPr>
          <p:cNvCxnSpPr>
            <a:endCxn id="38" idx="0"/>
          </p:cNvCxnSpPr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D70586-30DE-4A99-88C0-3D84F2404575}"/>
              </a:ext>
            </a:extLst>
          </p:cNvPr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23D96D5-561E-47E1-B5DF-8172278B2BFF}"/>
              </a:ext>
            </a:extLst>
          </p:cNvPr>
          <p:cNvCxnSpPr>
            <a:endCxn id="35" idx="0"/>
          </p:cNvCxnSpPr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FE2C1AB-7390-4BA6-9345-EBB05D7A6001}"/>
              </a:ext>
            </a:extLst>
          </p:cNvPr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106">
            <a:extLst>
              <a:ext uri="{FF2B5EF4-FFF2-40B4-BE49-F238E27FC236}">
                <a16:creationId xmlns:a16="http://schemas.microsoft.com/office/drawing/2014/main" id="{5B33D7D2-7EA3-46CF-A1D2-8FAB810F3CBC}"/>
              </a:ext>
            </a:extLst>
          </p:cNvPr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6" name="Rounded Rectangle 107">
            <a:extLst>
              <a:ext uri="{FF2B5EF4-FFF2-40B4-BE49-F238E27FC236}">
                <a16:creationId xmlns:a16="http://schemas.microsoft.com/office/drawing/2014/main" id="{56157FA7-5725-4798-974B-0867CBECFD72}"/>
              </a:ext>
            </a:extLst>
          </p:cNvPr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7" name="Rounded Rectangle 108">
            <a:extLst>
              <a:ext uri="{FF2B5EF4-FFF2-40B4-BE49-F238E27FC236}">
                <a16:creationId xmlns:a16="http://schemas.microsoft.com/office/drawing/2014/main" id="{D83DD95E-1DAE-4914-AA5B-26DC15563F68}"/>
              </a:ext>
            </a:extLst>
          </p:cNvPr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63, 64</a:t>
            </a:r>
          </a:p>
        </p:txBody>
      </p:sp>
      <p:sp>
        <p:nvSpPr>
          <p:cNvPr id="38" name="Rounded Rectangle 109">
            <a:extLst>
              <a:ext uri="{FF2B5EF4-FFF2-40B4-BE49-F238E27FC236}">
                <a16:creationId xmlns:a16="http://schemas.microsoft.com/office/drawing/2014/main" id="{B91C90A2-4C03-40EC-9FBA-690FA6D57221}"/>
              </a:ext>
            </a:extLst>
          </p:cNvPr>
          <p:cNvSpPr/>
          <p:nvPr/>
        </p:nvSpPr>
        <p:spPr>
          <a:xfrm>
            <a:off x="2906971" y="3659373"/>
            <a:ext cx="492120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16198B7-27A5-4562-BD56-CF2C1E6A4CCC}"/>
              </a:ext>
            </a:extLst>
          </p:cNvPr>
          <p:cNvCxnSpPr/>
          <p:nvPr/>
        </p:nvCxnSpPr>
        <p:spPr>
          <a:xfrm flipH="1">
            <a:off x="383335" y="2972311"/>
            <a:ext cx="506075" cy="54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DFA1896-C41C-4465-8AF1-C87281A26202}"/>
              </a:ext>
            </a:extLst>
          </p:cNvPr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E3A3EE6-CE6B-4F9C-8FEF-64755DBE0C89}"/>
              </a:ext>
            </a:extLst>
          </p:cNvPr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49D46D4-0F03-4ED3-A52A-079DAAC7435E}"/>
              </a:ext>
            </a:extLst>
          </p:cNvPr>
          <p:cNvCxnSpPr/>
          <p:nvPr/>
        </p:nvCxnSpPr>
        <p:spPr>
          <a:xfrm>
            <a:off x="2086694" y="3051989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131">
            <a:extLst>
              <a:ext uri="{FF2B5EF4-FFF2-40B4-BE49-F238E27FC236}">
                <a16:creationId xmlns:a16="http://schemas.microsoft.com/office/drawing/2014/main" id="{E8626909-3984-4C92-B97B-B515945F2173}"/>
              </a:ext>
            </a:extLst>
          </p:cNvPr>
          <p:cNvSpPr/>
          <p:nvPr/>
        </p:nvSpPr>
        <p:spPr>
          <a:xfrm>
            <a:off x="1180707" y="366901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44" name="Rounded Rectangle 132">
            <a:extLst>
              <a:ext uri="{FF2B5EF4-FFF2-40B4-BE49-F238E27FC236}">
                <a16:creationId xmlns:a16="http://schemas.microsoft.com/office/drawing/2014/main" id="{AEAD121F-57ED-4B98-BE10-3BE3282F554E}"/>
              </a:ext>
            </a:extLst>
          </p:cNvPr>
          <p:cNvSpPr/>
          <p:nvPr/>
        </p:nvSpPr>
        <p:spPr>
          <a:xfrm>
            <a:off x="2254118" y="3631105"/>
            <a:ext cx="649074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39, 40, 50</a:t>
            </a:r>
          </a:p>
        </p:txBody>
      </p:sp>
      <p:sp>
        <p:nvSpPr>
          <p:cNvPr id="45" name="Rounded Rectangle 133">
            <a:extLst>
              <a:ext uri="{FF2B5EF4-FFF2-40B4-BE49-F238E27FC236}">
                <a16:creationId xmlns:a16="http://schemas.microsoft.com/office/drawing/2014/main" id="{3FEF79EF-AEC0-40DF-A496-E473705F3628}"/>
              </a:ext>
            </a:extLst>
          </p:cNvPr>
          <p:cNvSpPr/>
          <p:nvPr/>
        </p:nvSpPr>
        <p:spPr>
          <a:xfrm>
            <a:off x="603017" y="3663562"/>
            <a:ext cx="544516" cy="4158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</a:t>
            </a:r>
            <a:r>
              <a:rPr lang="en-US" sz="1400">
                <a:solidFill>
                  <a:schemeClr val="tx1"/>
                </a:solidFill>
              </a:rPr>
              <a:t>, 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6" name="Rounded Rectangle 134">
            <a:extLst>
              <a:ext uri="{FF2B5EF4-FFF2-40B4-BE49-F238E27FC236}">
                <a16:creationId xmlns:a16="http://schemas.microsoft.com/office/drawing/2014/main" id="{A47E05CC-A0C1-49D1-B619-206A8B5B512D}"/>
              </a:ext>
            </a:extLst>
          </p:cNvPr>
          <p:cNvSpPr/>
          <p:nvPr/>
        </p:nvSpPr>
        <p:spPr>
          <a:xfrm>
            <a:off x="1" y="3643483"/>
            <a:ext cx="560164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C4734D5-F60B-4357-935E-257596AA8F85}"/>
              </a:ext>
            </a:extLst>
          </p:cNvPr>
          <p:cNvCxnSpPr/>
          <p:nvPr/>
        </p:nvCxnSpPr>
        <p:spPr>
          <a:xfrm flipH="1">
            <a:off x="2879740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A1E9D3B-B02E-4A60-B297-9BEAEB961CEE}"/>
              </a:ext>
            </a:extLst>
          </p:cNvPr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5B330A0-0D46-4501-9B0E-1B3FE82F02AA}"/>
              </a:ext>
            </a:extLst>
          </p:cNvPr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544C312-20B6-4B86-B695-BFDC077FE1C1}"/>
              </a:ext>
            </a:extLst>
          </p:cNvPr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155">
            <a:extLst>
              <a:ext uri="{FF2B5EF4-FFF2-40B4-BE49-F238E27FC236}">
                <a16:creationId xmlns:a16="http://schemas.microsoft.com/office/drawing/2014/main" id="{9152BD19-A6AC-460D-933A-D64A3E0CB2B2}"/>
              </a:ext>
            </a:extLst>
          </p:cNvPr>
          <p:cNvSpPr/>
          <p:nvPr/>
        </p:nvSpPr>
        <p:spPr>
          <a:xfrm>
            <a:off x="1727222" y="3687037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24F8EB-F6A6-47D9-BD9E-0603E6004374}"/>
              </a:ext>
            </a:extLst>
          </p:cNvPr>
          <p:cNvSpPr txBox="1"/>
          <p:nvPr/>
        </p:nvSpPr>
        <p:spPr>
          <a:xfrm>
            <a:off x="1" y="4460786"/>
            <a:ext cx="12043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Task: delete </a:t>
            </a:r>
            <a:r>
              <a:rPr lang="en-US" sz="2400" dirty="0">
                <a:solidFill>
                  <a:srgbClr val="E911F9"/>
                </a:solidFill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288125041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334" y="263328"/>
            <a:ext cx="11300665" cy="1325563"/>
          </a:xfrm>
        </p:spPr>
        <p:txBody>
          <a:bodyPr/>
          <a:lstStyle/>
          <a:p>
            <a:pPr algn="ctr"/>
            <a:r>
              <a:rPr lang="en-US" dirty="0"/>
              <a:t>Example #1: Inner node deletion, no underflows</a:t>
            </a:r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A41B115D-8DC8-4F54-BAEE-02EC4E415B49}"/>
              </a:ext>
            </a:extLst>
          </p:cNvPr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F4E815-BD21-4BBB-A6E4-BB80B300AA13}"/>
              </a:ext>
            </a:extLst>
          </p:cNvPr>
          <p:cNvCxnSpPr>
            <a:endCxn id="11" idx="0"/>
          </p:cNvCxnSpPr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7B25B89-8BE6-4912-B5CD-A0CD20869BEE}"/>
              </a:ext>
            </a:extLst>
          </p:cNvPr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86BE30-B09F-47FF-B654-364B3F2AD48E}"/>
              </a:ext>
            </a:extLst>
          </p:cNvPr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27ED88-2256-43D0-A68C-D63726653840}"/>
              </a:ext>
            </a:extLst>
          </p:cNvPr>
          <p:cNvCxnSpPr>
            <a:endCxn id="19" idx="0"/>
          </p:cNvCxnSpPr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5">
            <a:extLst>
              <a:ext uri="{FF2B5EF4-FFF2-40B4-BE49-F238E27FC236}">
                <a16:creationId xmlns:a16="http://schemas.microsoft.com/office/drawing/2014/main" id="{1355A5D0-C6F7-4FD8-B9FA-0B480B3156E3}"/>
              </a:ext>
            </a:extLst>
          </p:cNvPr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-5, 6, 10, </a:t>
            </a:r>
            <a:r>
              <a:rPr lang="en-US" dirty="0">
                <a:solidFill>
                  <a:srgbClr val="E911F9"/>
                </a:solidFill>
              </a:rPr>
              <a:t>34</a:t>
            </a:r>
          </a:p>
        </p:txBody>
      </p:sp>
      <p:sp>
        <p:nvSpPr>
          <p:cNvPr id="12" name="Rounded Rectangle 16">
            <a:extLst>
              <a:ext uri="{FF2B5EF4-FFF2-40B4-BE49-F238E27FC236}">
                <a16:creationId xmlns:a16="http://schemas.microsoft.com/office/drawing/2014/main" id="{090AA9BD-37C1-442C-98C3-9884CBD5864C}"/>
              </a:ext>
            </a:extLst>
          </p:cNvPr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3" name="Rounded Rectangle 18">
            <a:extLst>
              <a:ext uri="{FF2B5EF4-FFF2-40B4-BE49-F238E27FC236}">
                <a16:creationId xmlns:a16="http://schemas.microsoft.com/office/drawing/2014/main" id="{CD8C114A-36AB-4C76-AFDE-F31B460C0CEA}"/>
              </a:ext>
            </a:extLst>
          </p:cNvPr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14" name="Rounded Rectangle 21">
            <a:extLst>
              <a:ext uri="{FF2B5EF4-FFF2-40B4-BE49-F238E27FC236}">
                <a16:creationId xmlns:a16="http://schemas.microsoft.com/office/drawing/2014/main" id="{5902DE1A-637C-4C09-A8F9-2E12670998E9}"/>
              </a:ext>
            </a:extLst>
          </p:cNvPr>
          <p:cNvSpPr/>
          <p:nvPr/>
        </p:nvSpPr>
        <p:spPr>
          <a:xfrm>
            <a:off x="10285205" y="3739612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DB9DFC-3FCE-43CC-B2B3-2E1FCE9BBCB7}"/>
              </a:ext>
            </a:extLst>
          </p:cNvPr>
          <p:cNvCxnSpPr>
            <a:endCxn id="22" idx="0"/>
          </p:cNvCxnSpPr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72D2B0-DEFF-4CD9-8A1F-D8BDA35CC6A5}"/>
              </a:ext>
            </a:extLst>
          </p:cNvPr>
          <p:cNvCxnSpPr>
            <a:endCxn id="21" idx="0"/>
          </p:cNvCxnSpPr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536A32-F5C3-44E7-A3E2-90A71E586E60}"/>
              </a:ext>
            </a:extLst>
          </p:cNvPr>
          <p:cNvCxnSpPr>
            <a:endCxn id="14" idx="0"/>
          </p:cNvCxnSpPr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A36BDCA-A7EE-444C-9718-9B84518B2702}"/>
              </a:ext>
            </a:extLst>
          </p:cNvPr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36">
            <a:extLst>
              <a:ext uri="{FF2B5EF4-FFF2-40B4-BE49-F238E27FC236}">
                <a16:creationId xmlns:a16="http://schemas.microsoft.com/office/drawing/2014/main" id="{52D976B3-1EEC-41BF-A0A6-1683229EF9C3}"/>
              </a:ext>
            </a:extLst>
          </p:cNvPr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20" name="Rounded Rectangle 41">
            <a:extLst>
              <a:ext uri="{FF2B5EF4-FFF2-40B4-BE49-F238E27FC236}">
                <a16:creationId xmlns:a16="http://schemas.microsoft.com/office/drawing/2014/main" id="{C95ABA81-01B4-46C1-A20A-1E2D1E88EBC0}"/>
              </a:ext>
            </a:extLst>
          </p:cNvPr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21" name="Rounded Rectangle 43">
            <a:extLst>
              <a:ext uri="{FF2B5EF4-FFF2-40B4-BE49-F238E27FC236}">
                <a16:creationId xmlns:a16="http://schemas.microsoft.com/office/drawing/2014/main" id="{5F94411B-1A06-4382-87E0-D16CA8B85410}"/>
              </a:ext>
            </a:extLst>
          </p:cNvPr>
          <p:cNvSpPr/>
          <p:nvPr/>
        </p:nvSpPr>
        <p:spPr>
          <a:xfrm>
            <a:off x="9477120" y="3739611"/>
            <a:ext cx="72286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185, 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196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Rounded Rectangle 44">
            <a:extLst>
              <a:ext uri="{FF2B5EF4-FFF2-40B4-BE49-F238E27FC236}">
                <a16:creationId xmlns:a16="http://schemas.microsoft.com/office/drawing/2014/main" id="{50F170BB-B8EF-4BF1-8094-DA926820DDDB}"/>
              </a:ext>
            </a:extLst>
          </p:cNvPr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</a:t>
            </a:r>
            <a:r>
              <a:rPr lang="en-US" sz="1200">
                <a:solidFill>
                  <a:schemeClr val="tx1"/>
                </a:solidFill>
              </a:rPr>
              <a:t>, </a:t>
            </a:r>
            <a:br>
              <a:rPr lang="en-US" sz="1200">
                <a:solidFill>
                  <a:schemeClr val="tx1"/>
                </a:solidFill>
              </a:rPr>
            </a:br>
            <a:r>
              <a:rPr lang="en-US" sz="1200">
                <a:solidFill>
                  <a:schemeClr val="tx1"/>
                </a:solidFill>
              </a:rPr>
              <a:t>170</a:t>
            </a:r>
            <a:r>
              <a:rPr lang="en-US" sz="1200" dirty="0">
                <a:solidFill>
                  <a:schemeClr val="tx1"/>
                </a:solidFill>
              </a:rPr>
              <a:t>, 176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1E50B7-5CE7-4E58-8A11-20229E56653B}"/>
              </a:ext>
            </a:extLst>
          </p:cNvPr>
          <p:cNvCxnSpPr>
            <a:endCxn id="30" idx="0"/>
          </p:cNvCxnSpPr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7D5AAB-A14B-4262-B0B8-D5244E77A7E2}"/>
              </a:ext>
            </a:extLst>
          </p:cNvPr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9E0E45D-9196-479D-A516-2E4538C5029F}"/>
              </a:ext>
            </a:extLst>
          </p:cNvPr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640BC03-E589-408D-B3FA-29AB32021482}"/>
              </a:ext>
            </a:extLst>
          </p:cNvPr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85">
            <a:extLst>
              <a:ext uri="{FF2B5EF4-FFF2-40B4-BE49-F238E27FC236}">
                <a16:creationId xmlns:a16="http://schemas.microsoft.com/office/drawing/2014/main" id="{49CD61EA-E8ED-4317-9B78-FDC6F53C36B7}"/>
              </a:ext>
            </a:extLst>
          </p:cNvPr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28" name="Rounded Rectangle 86">
            <a:extLst>
              <a:ext uri="{FF2B5EF4-FFF2-40B4-BE49-F238E27FC236}">
                <a16:creationId xmlns:a16="http://schemas.microsoft.com/office/drawing/2014/main" id="{273C62DF-59AC-443F-84B1-337992C4A1F5}"/>
              </a:ext>
            </a:extLst>
          </p:cNvPr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29" name="Rounded Rectangle 87">
            <a:extLst>
              <a:ext uri="{FF2B5EF4-FFF2-40B4-BE49-F238E27FC236}">
                <a16:creationId xmlns:a16="http://schemas.microsoft.com/office/drawing/2014/main" id="{77EAED36-0571-460A-8C4D-1F708BEB1C16}"/>
              </a:ext>
            </a:extLst>
          </p:cNvPr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30" name="Rounded Rectangle 88">
            <a:extLst>
              <a:ext uri="{FF2B5EF4-FFF2-40B4-BE49-F238E27FC236}">
                <a16:creationId xmlns:a16="http://schemas.microsoft.com/office/drawing/2014/main" id="{1AFFE9E4-B83F-4892-9DF9-CC3667D1078C}"/>
              </a:ext>
            </a:extLst>
          </p:cNvPr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F5CC7DF-F3C9-4C95-BFAF-27D8CD4D19BF}"/>
              </a:ext>
            </a:extLst>
          </p:cNvPr>
          <p:cNvCxnSpPr>
            <a:endCxn id="38" idx="0"/>
          </p:cNvCxnSpPr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D70586-30DE-4A99-88C0-3D84F2404575}"/>
              </a:ext>
            </a:extLst>
          </p:cNvPr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23D96D5-561E-47E1-B5DF-8172278B2BFF}"/>
              </a:ext>
            </a:extLst>
          </p:cNvPr>
          <p:cNvCxnSpPr>
            <a:endCxn id="35" idx="0"/>
          </p:cNvCxnSpPr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FE2C1AB-7390-4BA6-9345-EBB05D7A6001}"/>
              </a:ext>
            </a:extLst>
          </p:cNvPr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106">
            <a:extLst>
              <a:ext uri="{FF2B5EF4-FFF2-40B4-BE49-F238E27FC236}">
                <a16:creationId xmlns:a16="http://schemas.microsoft.com/office/drawing/2014/main" id="{5B33D7D2-7EA3-46CF-A1D2-8FAB810F3CBC}"/>
              </a:ext>
            </a:extLst>
          </p:cNvPr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6" name="Rounded Rectangle 107">
            <a:extLst>
              <a:ext uri="{FF2B5EF4-FFF2-40B4-BE49-F238E27FC236}">
                <a16:creationId xmlns:a16="http://schemas.microsoft.com/office/drawing/2014/main" id="{56157FA7-5725-4798-974B-0867CBECFD72}"/>
              </a:ext>
            </a:extLst>
          </p:cNvPr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7" name="Rounded Rectangle 108">
            <a:extLst>
              <a:ext uri="{FF2B5EF4-FFF2-40B4-BE49-F238E27FC236}">
                <a16:creationId xmlns:a16="http://schemas.microsoft.com/office/drawing/2014/main" id="{D83DD95E-1DAE-4914-AA5B-26DC15563F68}"/>
              </a:ext>
            </a:extLst>
          </p:cNvPr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63, 64</a:t>
            </a:r>
          </a:p>
        </p:txBody>
      </p:sp>
      <p:sp>
        <p:nvSpPr>
          <p:cNvPr id="38" name="Rounded Rectangle 109">
            <a:extLst>
              <a:ext uri="{FF2B5EF4-FFF2-40B4-BE49-F238E27FC236}">
                <a16:creationId xmlns:a16="http://schemas.microsoft.com/office/drawing/2014/main" id="{B91C90A2-4C03-40EC-9FBA-690FA6D57221}"/>
              </a:ext>
            </a:extLst>
          </p:cNvPr>
          <p:cNvSpPr/>
          <p:nvPr/>
        </p:nvSpPr>
        <p:spPr>
          <a:xfrm>
            <a:off x="2906971" y="3659373"/>
            <a:ext cx="492120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16198B7-27A5-4562-BD56-CF2C1E6A4CCC}"/>
              </a:ext>
            </a:extLst>
          </p:cNvPr>
          <p:cNvCxnSpPr/>
          <p:nvPr/>
        </p:nvCxnSpPr>
        <p:spPr>
          <a:xfrm flipH="1">
            <a:off x="383335" y="2972311"/>
            <a:ext cx="506075" cy="54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DFA1896-C41C-4465-8AF1-C87281A26202}"/>
              </a:ext>
            </a:extLst>
          </p:cNvPr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E3A3EE6-CE6B-4F9C-8FEF-64755DBE0C89}"/>
              </a:ext>
            </a:extLst>
          </p:cNvPr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49D46D4-0F03-4ED3-A52A-079DAAC7435E}"/>
              </a:ext>
            </a:extLst>
          </p:cNvPr>
          <p:cNvCxnSpPr/>
          <p:nvPr/>
        </p:nvCxnSpPr>
        <p:spPr>
          <a:xfrm>
            <a:off x="2086694" y="3051989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131">
            <a:extLst>
              <a:ext uri="{FF2B5EF4-FFF2-40B4-BE49-F238E27FC236}">
                <a16:creationId xmlns:a16="http://schemas.microsoft.com/office/drawing/2014/main" id="{E8626909-3984-4C92-B97B-B515945F2173}"/>
              </a:ext>
            </a:extLst>
          </p:cNvPr>
          <p:cNvSpPr/>
          <p:nvPr/>
        </p:nvSpPr>
        <p:spPr>
          <a:xfrm>
            <a:off x="1180707" y="366901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44" name="Rounded Rectangle 132">
            <a:extLst>
              <a:ext uri="{FF2B5EF4-FFF2-40B4-BE49-F238E27FC236}">
                <a16:creationId xmlns:a16="http://schemas.microsoft.com/office/drawing/2014/main" id="{AEAD121F-57ED-4B98-BE10-3BE3282F554E}"/>
              </a:ext>
            </a:extLst>
          </p:cNvPr>
          <p:cNvSpPr/>
          <p:nvPr/>
        </p:nvSpPr>
        <p:spPr>
          <a:xfrm>
            <a:off x="2254118" y="3631105"/>
            <a:ext cx="649074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39, 40, 50</a:t>
            </a:r>
          </a:p>
        </p:txBody>
      </p:sp>
      <p:sp>
        <p:nvSpPr>
          <p:cNvPr id="45" name="Rounded Rectangle 133">
            <a:extLst>
              <a:ext uri="{FF2B5EF4-FFF2-40B4-BE49-F238E27FC236}">
                <a16:creationId xmlns:a16="http://schemas.microsoft.com/office/drawing/2014/main" id="{3FEF79EF-AEC0-40DF-A496-E473705F3628}"/>
              </a:ext>
            </a:extLst>
          </p:cNvPr>
          <p:cNvSpPr/>
          <p:nvPr/>
        </p:nvSpPr>
        <p:spPr>
          <a:xfrm>
            <a:off x="603017" y="3663562"/>
            <a:ext cx="544516" cy="4158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</a:t>
            </a:r>
            <a:r>
              <a:rPr lang="en-US" sz="1400">
                <a:solidFill>
                  <a:schemeClr val="tx1"/>
                </a:solidFill>
              </a:rPr>
              <a:t>, 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6" name="Rounded Rectangle 134">
            <a:extLst>
              <a:ext uri="{FF2B5EF4-FFF2-40B4-BE49-F238E27FC236}">
                <a16:creationId xmlns:a16="http://schemas.microsoft.com/office/drawing/2014/main" id="{A47E05CC-A0C1-49D1-B619-206A8B5B512D}"/>
              </a:ext>
            </a:extLst>
          </p:cNvPr>
          <p:cNvSpPr/>
          <p:nvPr/>
        </p:nvSpPr>
        <p:spPr>
          <a:xfrm>
            <a:off x="1" y="3643483"/>
            <a:ext cx="560164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C4734D5-F60B-4357-935E-257596AA8F85}"/>
              </a:ext>
            </a:extLst>
          </p:cNvPr>
          <p:cNvCxnSpPr/>
          <p:nvPr/>
        </p:nvCxnSpPr>
        <p:spPr>
          <a:xfrm flipH="1">
            <a:off x="2879740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A1E9D3B-B02E-4A60-B297-9BEAEB961CEE}"/>
              </a:ext>
            </a:extLst>
          </p:cNvPr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5B330A0-0D46-4501-9B0E-1B3FE82F02AA}"/>
              </a:ext>
            </a:extLst>
          </p:cNvPr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544C312-20B6-4B86-B695-BFDC077FE1C1}"/>
              </a:ext>
            </a:extLst>
          </p:cNvPr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155">
            <a:extLst>
              <a:ext uri="{FF2B5EF4-FFF2-40B4-BE49-F238E27FC236}">
                <a16:creationId xmlns:a16="http://schemas.microsoft.com/office/drawing/2014/main" id="{9152BD19-A6AC-460D-933A-D64A3E0CB2B2}"/>
              </a:ext>
            </a:extLst>
          </p:cNvPr>
          <p:cNvSpPr/>
          <p:nvPr/>
        </p:nvSpPr>
        <p:spPr>
          <a:xfrm>
            <a:off x="1727222" y="3687037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24F8EB-F6A6-47D9-BD9E-0603E6004374}"/>
              </a:ext>
            </a:extLst>
          </p:cNvPr>
          <p:cNvSpPr txBox="1"/>
          <p:nvPr/>
        </p:nvSpPr>
        <p:spPr>
          <a:xfrm>
            <a:off x="1" y="4460786"/>
            <a:ext cx="12043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Task: delete </a:t>
            </a:r>
            <a:r>
              <a:rPr lang="en-US" sz="2400" dirty="0">
                <a:solidFill>
                  <a:srgbClr val="E911F9"/>
                </a:solidFill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28923989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334" y="263328"/>
            <a:ext cx="11300665" cy="1325563"/>
          </a:xfrm>
        </p:spPr>
        <p:txBody>
          <a:bodyPr/>
          <a:lstStyle/>
          <a:p>
            <a:pPr algn="ctr"/>
            <a:r>
              <a:rPr lang="en-US" dirty="0"/>
              <a:t>Example #1: Inner node deletion, no underflows</a:t>
            </a:r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A41B115D-8DC8-4F54-BAEE-02EC4E415B49}"/>
              </a:ext>
            </a:extLst>
          </p:cNvPr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F4E815-BD21-4BBB-A6E4-BB80B300AA13}"/>
              </a:ext>
            </a:extLst>
          </p:cNvPr>
          <p:cNvCxnSpPr>
            <a:endCxn id="11" idx="0"/>
          </p:cNvCxnSpPr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7B25B89-8BE6-4912-B5CD-A0CD20869BEE}"/>
              </a:ext>
            </a:extLst>
          </p:cNvPr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86BE30-B09F-47FF-B654-364B3F2AD48E}"/>
              </a:ext>
            </a:extLst>
          </p:cNvPr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27ED88-2256-43D0-A68C-D63726653840}"/>
              </a:ext>
            </a:extLst>
          </p:cNvPr>
          <p:cNvCxnSpPr>
            <a:endCxn id="19" idx="0"/>
          </p:cNvCxnSpPr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5">
            <a:extLst>
              <a:ext uri="{FF2B5EF4-FFF2-40B4-BE49-F238E27FC236}">
                <a16:creationId xmlns:a16="http://schemas.microsoft.com/office/drawing/2014/main" id="{1355A5D0-C6F7-4FD8-B9FA-0B480B3156E3}"/>
              </a:ext>
            </a:extLst>
          </p:cNvPr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-5, 6, 10, </a:t>
            </a:r>
            <a:r>
              <a:rPr lang="en-US" dirty="0">
                <a:solidFill>
                  <a:srgbClr val="E911F9"/>
                </a:solidFill>
              </a:rPr>
              <a:t>34</a:t>
            </a:r>
          </a:p>
        </p:txBody>
      </p:sp>
      <p:sp>
        <p:nvSpPr>
          <p:cNvPr id="12" name="Rounded Rectangle 16">
            <a:extLst>
              <a:ext uri="{FF2B5EF4-FFF2-40B4-BE49-F238E27FC236}">
                <a16:creationId xmlns:a16="http://schemas.microsoft.com/office/drawing/2014/main" id="{090AA9BD-37C1-442C-98C3-9884CBD5864C}"/>
              </a:ext>
            </a:extLst>
          </p:cNvPr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3" name="Rounded Rectangle 18">
            <a:extLst>
              <a:ext uri="{FF2B5EF4-FFF2-40B4-BE49-F238E27FC236}">
                <a16:creationId xmlns:a16="http://schemas.microsoft.com/office/drawing/2014/main" id="{CD8C114A-36AB-4C76-AFDE-F31B460C0CEA}"/>
              </a:ext>
            </a:extLst>
          </p:cNvPr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14" name="Rounded Rectangle 21">
            <a:extLst>
              <a:ext uri="{FF2B5EF4-FFF2-40B4-BE49-F238E27FC236}">
                <a16:creationId xmlns:a16="http://schemas.microsoft.com/office/drawing/2014/main" id="{5902DE1A-637C-4C09-A8F9-2E12670998E9}"/>
              </a:ext>
            </a:extLst>
          </p:cNvPr>
          <p:cNvSpPr/>
          <p:nvPr/>
        </p:nvSpPr>
        <p:spPr>
          <a:xfrm>
            <a:off x="10285205" y="3739612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DB9DFC-3FCE-43CC-B2B3-2E1FCE9BBCB7}"/>
              </a:ext>
            </a:extLst>
          </p:cNvPr>
          <p:cNvCxnSpPr>
            <a:endCxn id="22" idx="0"/>
          </p:cNvCxnSpPr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72D2B0-DEFF-4CD9-8A1F-D8BDA35CC6A5}"/>
              </a:ext>
            </a:extLst>
          </p:cNvPr>
          <p:cNvCxnSpPr>
            <a:endCxn id="21" idx="0"/>
          </p:cNvCxnSpPr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536A32-F5C3-44E7-A3E2-90A71E586E60}"/>
              </a:ext>
            </a:extLst>
          </p:cNvPr>
          <p:cNvCxnSpPr>
            <a:endCxn id="14" idx="0"/>
          </p:cNvCxnSpPr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A36BDCA-A7EE-444C-9718-9B84518B2702}"/>
              </a:ext>
            </a:extLst>
          </p:cNvPr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36">
            <a:extLst>
              <a:ext uri="{FF2B5EF4-FFF2-40B4-BE49-F238E27FC236}">
                <a16:creationId xmlns:a16="http://schemas.microsoft.com/office/drawing/2014/main" id="{52D976B3-1EEC-41BF-A0A6-1683229EF9C3}"/>
              </a:ext>
            </a:extLst>
          </p:cNvPr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20" name="Rounded Rectangle 41">
            <a:extLst>
              <a:ext uri="{FF2B5EF4-FFF2-40B4-BE49-F238E27FC236}">
                <a16:creationId xmlns:a16="http://schemas.microsoft.com/office/drawing/2014/main" id="{C95ABA81-01B4-46C1-A20A-1E2D1E88EBC0}"/>
              </a:ext>
            </a:extLst>
          </p:cNvPr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21" name="Rounded Rectangle 43">
            <a:extLst>
              <a:ext uri="{FF2B5EF4-FFF2-40B4-BE49-F238E27FC236}">
                <a16:creationId xmlns:a16="http://schemas.microsoft.com/office/drawing/2014/main" id="{5F94411B-1A06-4382-87E0-D16CA8B85410}"/>
              </a:ext>
            </a:extLst>
          </p:cNvPr>
          <p:cNvSpPr/>
          <p:nvPr/>
        </p:nvSpPr>
        <p:spPr>
          <a:xfrm>
            <a:off x="9477120" y="3739611"/>
            <a:ext cx="72286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185, 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196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Rounded Rectangle 44">
            <a:extLst>
              <a:ext uri="{FF2B5EF4-FFF2-40B4-BE49-F238E27FC236}">
                <a16:creationId xmlns:a16="http://schemas.microsoft.com/office/drawing/2014/main" id="{50F170BB-B8EF-4BF1-8094-DA926820DDDB}"/>
              </a:ext>
            </a:extLst>
          </p:cNvPr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</a:t>
            </a:r>
            <a:r>
              <a:rPr lang="en-US" sz="1200">
                <a:solidFill>
                  <a:schemeClr val="tx1"/>
                </a:solidFill>
              </a:rPr>
              <a:t>, </a:t>
            </a:r>
            <a:br>
              <a:rPr lang="en-US" sz="1200">
                <a:solidFill>
                  <a:schemeClr val="tx1"/>
                </a:solidFill>
              </a:rPr>
            </a:br>
            <a:r>
              <a:rPr lang="en-US" sz="1200">
                <a:solidFill>
                  <a:schemeClr val="tx1"/>
                </a:solidFill>
              </a:rPr>
              <a:t>170</a:t>
            </a:r>
            <a:r>
              <a:rPr lang="en-US" sz="1200" dirty="0">
                <a:solidFill>
                  <a:schemeClr val="tx1"/>
                </a:solidFill>
              </a:rPr>
              <a:t>, 176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1E50B7-5CE7-4E58-8A11-20229E56653B}"/>
              </a:ext>
            </a:extLst>
          </p:cNvPr>
          <p:cNvCxnSpPr>
            <a:endCxn id="30" idx="0"/>
          </p:cNvCxnSpPr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7D5AAB-A14B-4262-B0B8-D5244E77A7E2}"/>
              </a:ext>
            </a:extLst>
          </p:cNvPr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9E0E45D-9196-479D-A516-2E4538C5029F}"/>
              </a:ext>
            </a:extLst>
          </p:cNvPr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640BC03-E589-408D-B3FA-29AB32021482}"/>
              </a:ext>
            </a:extLst>
          </p:cNvPr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85">
            <a:extLst>
              <a:ext uri="{FF2B5EF4-FFF2-40B4-BE49-F238E27FC236}">
                <a16:creationId xmlns:a16="http://schemas.microsoft.com/office/drawing/2014/main" id="{49CD61EA-E8ED-4317-9B78-FDC6F53C36B7}"/>
              </a:ext>
            </a:extLst>
          </p:cNvPr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28" name="Rounded Rectangle 86">
            <a:extLst>
              <a:ext uri="{FF2B5EF4-FFF2-40B4-BE49-F238E27FC236}">
                <a16:creationId xmlns:a16="http://schemas.microsoft.com/office/drawing/2014/main" id="{273C62DF-59AC-443F-84B1-337992C4A1F5}"/>
              </a:ext>
            </a:extLst>
          </p:cNvPr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29" name="Rounded Rectangle 87">
            <a:extLst>
              <a:ext uri="{FF2B5EF4-FFF2-40B4-BE49-F238E27FC236}">
                <a16:creationId xmlns:a16="http://schemas.microsoft.com/office/drawing/2014/main" id="{77EAED36-0571-460A-8C4D-1F708BEB1C16}"/>
              </a:ext>
            </a:extLst>
          </p:cNvPr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30" name="Rounded Rectangle 88">
            <a:extLst>
              <a:ext uri="{FF2B5EF4-FFF2-40B4-BE49-F238E27FC236}">
                <a16:creationId xmlns:a16="http://schemas.microsoft.com/office/drawing/2014/main" id="{1AFFE9E4-B83F-4892-9DF9-CC3667D1078C}"/>
              </a:ext>
            </a:extLst>
          </p:cNvPr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F5CC7DF-F3C9-4C95-BFAF-27D8CD4D19BF}"/>
              </a:ext>
            </a:extLst>
          </p:cNvPr>
          <p:cNvCxnSpPr>
            <a:endCxn id="38" idx="0"/>
          </p:cNvCxnSpPr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D70586-30DE-4A99-88C0-3D84F2404575}"/>
              </a:ext>
            </a:extLst>
          </p:cNvPr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23D96D5-561E-47E1-B5DF-8172278B2BFF}"/>
              </a:ext>
            </a:extLst>
          </p:cNvPr>
          <p:cNvCxnSpPr>
            <a:endCxn id="35" idx="0"/>
          </p:cNvCxnSpPr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FE2C1AB-7390-4BA6-9345-EBB05D7A6001}"/>
              </a:ext>
            </a:extLst>
          </p:cNvPr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106">
            <a:extLst>
              <a:ext uri="{FF2B5EF4-FFF2-40B4-BE49-F238E27FC236}">
                <a16:creationId xmlns:a16="http://schemas.microsoft.com/office/drawing/2014/main" id="{5B33D7D2-7EA3-46CF-A1D2-8FAB810F3CBC}"/>
              </a:ext>
            </a:extLst>
          </p:cNvPr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6" name="Rounded Rectangle 107">
            <a:extLst>
              <a:ext uri="{FF2B5EF4-FFF2-40B4-BE49-F238E27FC236}">
                <a16:creationId xmlns:a16="http://schemas.microsoft.com/office/drawing/2014/main" id="{56157FA7-5725-4798-974B-0867CBECFD72}"/>
              </a:ext>
            </a:extLst>
          </p:cNvPr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7" name="Rounded Rectangle 108">
            <a:extLst>
              <a:ext uri="{FF2B5EF4-FFF2-40B4-BE49-F238E27FC236}">
                <a16:creationId xmlns:a16="http://schemas.microsoft.com/office/drawing/2014/main" id="{D83DD95E-1DAE-4914-AA5B-26DC15563F68}"/>
              </a:ext>
            </a:extLst>
          </p:cNvPr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63, 64</a:t>
            </a:r>
          </a:p>
        </p:txBody>
      </p:sp>
      <p:sp>
        <p:nvSpPr>
          <p:cNvPr id="38" name="Rounded Rectangle 109">
            <a:extLst>
              <a:ext uri="{FF2B5EF4-FFF2-40B4-BE49-F238E27FC236}">
                <a16:creationId xmlns:a16="http://schemas.microsoft.com/office/drawing/2014/main" id="{B91C90A2-4C03-40EC-9FBA-690FA6D57221}"/>
              </a:ext>
            </a:extLst>
          </p:cNvPr>
          <p:cNvSpPr/>
          <p:nvPr/>
        </p:nvSpPr>
        <p:spPr>
          <a:xfrm>
            <a:off x="2906971" y="3659373"/>
            <a:ext cx="492120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16198B7-27A5-4562-BD56-CF2C1E6A4CCC}"/>
              </a:ext>
            </a:extLst>
          </p:cNvPr>
          <p:cNvCxnSpPr/>
          <p:nvPr/>
        </p:nvCxnSpPr>
        <p:spPr>
          <a:xfrm flipH="1">
            <a:off x="383335" y="2972311"/>
            <a:ext cx="506075" cy="54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DFA1896-C41C-4465-8AF1-C87281A26202}"/>
              </a:ext>
            </a:extLst>
          </p:cNvPr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E3A3EE6-CE6B-4F9C-8FEF-64755DBE0C89}"/>
              </a:ext>
            </a:extLst>
          </p:cNvPr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49D46D4-0F03-4ED3-A52A-079DAAC7435E}"/>
              </a:ext>
            </a:extLst>
          </p:cNvPr>
          <p:cNvCxnSpPr/>
          <p:nvPr/>
        </p:nvCxnSpPr>
        <p:spPr>
          <a:xfrm>
            <a:off x="2086694" y="3051989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131">
            <a:extLst>
              <a:ext uri="{FF2B5EF4-FFF2-40B4-BE49-F238E27FC236}">
                <a16:creationId xmlns:a16="http://schemas.microsoft.com/office/drawing/2014/main" id="{E8626909-3984-4C92-B97B-B515945F2173}"/>
              </a:ext>
            </a:extLst>
          </p:cNvPr>
          <p:cNvSpPr/>
          <p:nvPr/>
        </p:nvSpPr>
        <p:spPr>
          <a:xfrm>
            <a:off x="1180707" y="366901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44" name="Rounded Rectangle 132">
            <a:extLst>
              <a:ext uri="{FF2B5EF4-FFF2-40B4-BE49-F238E27FC236}">
                <a16:creationId xmlns:a16="http://schemas.microsoft.com/office/drawing/2014/main" id="{AEAD121F-57ED-4B98-BE10-3BE3282F554E}"/>
              </a:ext>
            </a:extLst>
          </p:cNvPr>
          <p:cNvSpPr/>
          <p:nvPr/>
        </p:nvSpPr>
        <p:spPr>
          <a:xfrm>
            <a:off x="2254118" y="3631105"/>
            <a:ext cx="649074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39, 40, 50</a:t>
            </a:r>
          </a:p>
        </p:txBody>
      </p:sp>
      <p:sp>
        <p:nvSpPr>
          <p:cNvPr id="45" name="Rounded Rectangle 133">
            <a:extLst>
              <a:ext uri="{FF2B5EF4-FFF2-40B4-BE49-F238E27FC236}">
                <a16:creationId xmlns:a16="http://schemas.microsoft.com/office/drawing/2014/main" id="{3FEF79EF-AEC0-40DF-A496-E473705F3628}"/>
              </a:ext>
            </a:extLst>
          </p:cNvPr>
          <p:cNvSpPr/>
          <p:nvPr/>
        </p:nvSpPr>
        <p:spPr>
          <a:xfrm>
            <a:off x="603017" y="3663562"/>
            <a:ext cx="544516" cy="4158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</a:t>
            </a:r>
            <a:r>
              <a:rPr lang="en-US" sz="1400">
                <a:solidFill>
                  <a:schemeClr val="tx1"/>
                </a:solidFill>
              </a:rPr>
              <a:t>, 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6" name="Rounded Rectangle 134">
            <a:extLst>
              <a:ext uri="{FF2B5EF4-FFF2-40B4-BE49-F238E27FC236}">
                <a16:creationId xmlns:a16="http://schemas.microsoft.com/office/drawing/2014/main" id="{A47E05CC-A0C1-49D1-B619-206A8B5B512D}"/>
              </a:ext>
            </a:extLst>
          </p:cNvPr>
          <p:cNvSpPr/>
          <p:nvPr/>
        </p:nvSpPr>
        <p:spPr>
          <a:xfrm>
            <a:off x="1" y="3643483"/>
            <a:ext cx="560164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C4734D5-F60B-4357-935E-257596AA8F85}"/>
              </a:ext>
            </a:extLst>
          </p:cNvPr>
          <p:cNvCxnSpPr/>
          <p:nvPr/>
        </p:nvCxnSpPr>
        <p:spPr>
          <a:xfrm flipH="1">
            <a:off x="2879740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A1E9D3B-B02E-4A60-B297-9BEAEB961CEE}"/>
              </a:ext>
            </a:extLst>
          </p:cNvPr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5B330A0-0D46-4501-9B0E-1B3FE82F02AA}"/>
              </a:ext>
            </a:extLst>
          </p:cNvPr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544C312-20B6-4B86-B695-BFDC077FE1C1}"/>
              </a:ext>
            </a:extLst>
          </p:cNvPr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155">
            <a:extLst>
              <a:ext uri="{FF2B5EF4-FFF2-40B4-BE49-F238E27FC236}">
                <a16:creationId xmlns:a16="http://schemas.microsoft.com/office/drawing/2014/main" id="{9152BD19-A6AC-460D-933A-D64A3E0CB2B2}"/>
              </a:ext>
            </a:extLst>
          </p:cNvPr>
          <p:cNvSpPr/>
          <p:nvPr/>
        </p:nvSpPr>
        <p:spPr>
          <a:xfrm>
            <a:off x="1727222" y="3687037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24F8EB-F6A6-47D9-BD9E-0603E6004374}"/>
              </a:ext>
            </a:extLst>
          </p:cNvPr>
          <p:cNvSpPr txBox="1"/>
          <p:nvPr/>
        </p:nvSpPr>
        <p:spPr>
          <a:xfrm>
            <a:off x="1" y="4460786"/>
            <a:ext cx="12043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Task: delete </a:t>
            </a:r>
            <a:r>
              <a:rPr lang="en-US" sz="2400" dirty="0">
                <a:solidFill>
                  <a:srgbClr val="E911F9"/>
                </a:solidFill>
              </a:rPr>
              <a:t>34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Finding </a:t>
            </a:r>
            <a:r>
              <a:rPr lang="en-US" sz="2400" dirty="0" err="1">
                <a:solidFill>
                  <a:schemeClr val="accent1"/>
                </a:solidFill>
              </a:rPr>
              <a:t>inorder</a:t>
            </a:r>
            <a:r>
              <a:rPr lang="en-US" sz="2400" dirty="0">
                <a:solidFill>
                  <a:schemeClr val="accent1"/>
                </a:solidFill>
              </a:rPr>
              <a:t> successor…</a:t>
            </a:r>
          </a:p>
        </p:txBody>
      </p:sp>
    </p:spTree>
    <p:extLst>
      <p:ext uri="{BB962C8B-B14F-4D97-AF65-F5344CB8AC3E}">
        <p14:creationId xmlns:p14="http://schemas.microsoft.com/office/powerpoint/2010/main" val="399666746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334" y="263328"/>
            <a:ext cx="11300665" cy="1325563"/>
          </a:xfrm>
        </p:spPr>
        <p:txBody>
          <a:bodyPr/>
          <a:lstStyle/>
          <a:p>
            <a:pPr algn="ctr"/>
            <a:r>
              <a:rPr lang="en-US" dirty="0"/>
              <a:t>Example #1: Inner node deletion, no underflows</a:t>
            </a:r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A41B115D-8DC8-4F54-BAEE-02EC4E415B49}"/>
              </a:ext>
            </a:extLst>
          </p:cNvPr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F4E815-BD21-4BBB-A6E4-BB80B300AA13}"/>
              </a:ext>
            </a:extLst>
          </p:cNvPr>
          <p:cNvCxnSpPr>
            <a:endCxn id="11" idx="0"/>
          </p:cNvCxnSpPr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7B25B89-8BE6-4912-B5CD-A0CD20869BEE}"/>
              </a:ext>
            </a:extLst>
          </p:cNvPr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86BE30-B09F-47FF-B654-364B3F2AD48E}"/>
              </a:ext>
            </a:extLst>
          </p:cNvPr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27ED88-2256-43D0-A68C-D63726653840}"/>
              </a:ext>
            </a:extLst>
          </p:cNvPr>
          <p:cNvCxnSpPr>
            <a:endCxn id="19" idx="0"/>
          </p:cNvCxnSpPr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5">
            <a:extLst>
              <a:ext uri="{FF2B5EF4-FFF2-40B4-BE49-F238E27FC236}">
                <a16:creationId xmlns:a16="http://schemas.microsoft.com/office/drawing/2014/main" id="{1355A5D0-C6F7-4FD8-B9FA-0B480B3156E3}"/>
              </a:ext>
            </a:extLst>
          </p:cNvPr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-5, 6, 10, </a:t>
            </a:r>
            <a:r>
              <a:rPr lang="en-US" dirty="0">
                <a:solidFill>
                  <a:srgbClr val="E911F9"/>
                </a:solidFill>
              </a:rPr>
              <a:t>34</a:t>
            </a:r>
          </a:p>
        </p:txBody>
      </p:sp>
      <p:sp>
        <p:nvSpPr>
          <p:cNvPr id="12" name="Rounded Rectangle 16">
            <a:extLst>
              <a:ext uri="{FF2B5EF4-FFF2-40B4-BE49-F238E27FC236}">
                <a16:creationId xmlns:a16="http://schemas.microsoft.com/office/drawing/2014/main" id="{090AA9BD-37C1-442C-98C3-9884CBD5864C}"/>
              </a:ext>
            </a:extLst>
          </p:cNvPr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3" name="Rounded Rectangle 18">
            <a:extLst>
              <a:ext uri="{FF2B5EF4-FFF2-40B4-BE49-F238E27FC236}">
                <a16:creationId xmlns:a16="http://schemas.microsoft.com/office/drawing/2014/main" id="{CD8C114A-36AB-4C76-AFDE-F31B460C0CEA}"/>
              </a:ext>
            </a:extLst>
          </p:cNvPr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14" name="Rounded Rectangle 21">
            <a:extLst>
              <a:ext uri="{FF2B5EF4-FFF2-40B4-BE49-F238E27FC236}">
                <a16:creationId xmlns:a16="http://schemas.microsoft.com/office/drawing/2014/main" id="{5902DE1A-637C-4C09-A8F9-2E12670998E9}"/>
              </a:ext>
            </a:extLst>
          </p:cNvPr>
          <p:cNvSpPr/>
          <p:nvPr/>
        </p:nvSpPr>
        <p:spPr>
          <a:xfrm>
            <a:off x="10285205" y="3739612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DB9DFC-3FCE-43CC-B2B3-2E1FCE9BBCB7}"/>
              </a:ext>
            </a:extLst>
          </p:cNvPr>
          <p:cNvCxnSpPr>
            <a:endCxn id="22" idx="0"/>
          </p:cNvCxnSpPr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72D2B0-DEFF-4CD9-8A1F-D8BDA35CC6A5}"/>
              </a:ext>
            </a:extLst>
          </p:cNvPr>
          <p:cNvCxnSpPr>
            <a:endCxn id="21" idx="0"/>
          </p:cNvCxnSpPr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536A32-F5C3-44E7-A3E2-90A71E586E60}"/>
              </a:ext>
            </a:extLst>
          </p:cNvPr>
          <p:cNvCxnSpPr>
            <a:endCxn id="14" idx="0"/>
          </p:cNvCxnSpPr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A36BDCA-A7EE-444C-9718-9B84518B2702}"/>
              </a:ext>
            </a:extLst>
          </p:cNvPr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36">
            <a:extLst>
              <a:ext uri="{FF2B5EF4-FFF2-40B4-BE49-F238E27FC236}">
                <a16:creationId xmlns:a16="http://schemas.microsoft.com/office/drawing/2014/main" id="{52D976B3-1EEC-41BF-A0A6-1683229EF9C3}"/>
              </a:ext>
            </a:extLst>
          </p:cNvPr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20" name="Rounded Rectangle 41">
            <a:extLst>
              <a:ext uri="{FF2B5EF4-FFF2-40B4-BE49-F238E27FC236}">
                <a16:creationId xmlns:a16="http://schemas.microsoft.com/office/drawing/2014/main" id="{C95ABA81-01B4-46C1-A20A-1E2D1E88EBC0}"/>
              </a:ext>
            </a:extLst>
          </p:cNvPr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21" name="Rounded Rectangle 43">
            <a:extLst>
              <a:ext uri="{FF2B5EF4-FFF2-40B4-BE49-F238E27FC236}">
                <a16:creationId xmlns:a16="http://schemas.microsoft.com/office/drawing/2014/main" id="{5F94411B-1A06-4382-87E0-D16CA8B85410}"/>
              </a:ext>
            </a:extLst>
          </p:cNvPr>
          <p:cNvSpPr/>
          <p:nvPr/>
        </p:nvSpPr>
        <p:spPr>
          <a:xfrm>
            <a:off x="9477120" y="3739611"/>
            <a:ext cx="72286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185, 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196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Rounded Rectangle 44">
            <a:extLst>
              <a:ext uri="{FF2B5EF4-FFF2-40B4-BE49-F238E27FC236}">
                <a16:creationId xmlns:a16="http://schemas.microsoft.com/office/drawing/2014/main" id="{50F170BB-B8EF-4BF1-8094-DA926820DDDB}"/>
              </a:ext>
            </a:extLst>
          </p:cNvPr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</a:t>
            </a:r>
            <a:r>
              <a:rPr lang="en-US" sz="1200">
                <a:solidFill>
                  <a:schemeClr val="tx1"/>
                </a:solidFill>
              </a:rPr>
              <a:t>, </a:t>
            </a:r>
            <a:br>
              <a:rPr lang="en-US" sz="1200">
                <a:solidFill>
                  <a:schemeClr val="tx1"/>
                </a:solidFill>
              </a:rPr>
            </a:br>
            <a:r>
              <a:rPr lang="en-US" sz="1200">
                <a:solidFill>
                  <a:schemeClr val="tx1"/>
                </a:solidFill>
              </a:rPr>
              <a:t>170</a:t>
            </a:r>
            <a:r>
              <a:rPr lang="en-US" sz="1200" dirty="0">
                <a:solidFill>
                  <a:schemeClr val="tx1"/>
                </a:solidFill>
              </a:rPr>
              <a:t>, 176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1E50B7-5CE7-4E58-8A11-20229E56653B}"/>
              </a:ext>
            </a:extLst>
          </p:cNvPr>
          <p:cNvCxnSpPr>
            <a:endCxn id="30" idx="0"/>
          </p:cNvCxnSpPr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7D5AAB-A14B-4262-B0B8-D5244E77A7E2}"/>
              </a:ext>
            </a:extLst>
          </p:cNvPr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9E0E45D-9196-479D-A516-2E4538C5029F}"/>
              </a:ext>
            </a:extLst>
          </p:cNvPr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640BC03-E589-408D-B3FA-29AB32021482}"/>
              </a:ext>
            </a:extLst>
          </p:cNvPr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85">
            <a:extLst>
              <a:ext uri="{FF2B5EF4-FFF2-40B4-BE49-F238E27FC236}">
                <a16:creationId xmlns:a16="http://schemas.microsoft.com/office/drawing/2014/main" id="{49CD61EA-E8ED-4317-9B78-FDC6F53C36B7}"/>
              </a:ext>
            </a:extLst>
          </p:cNvPr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28" name="Rounded Rectangle 86">
            <a:extLst>
              <a:ext uri="{FF2B5EF4-FFF2-40B4-BE49-F238E27FC236}">
                <a16:creationId xmlns:a16="http://schemas.microsoft.com/office/drawing/2014/main" id="{273C62DF-59AC-443F-84B1-337992C4A1F5}"/>
              </a:ext>
            </a:extLst>
          </p:cNvPr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29" name="Rounded Rectangle 87">
            <a:extLst>
              <a:ext uri="{FF2B5EF4-FFF2-40B4-BE49-F238E27FC236}">
                <a16:creationId xmlns:a16="http://schemas.microsoft.com/office/drawing/2014/main" id="{77EAED36-0571-460A-8C4D-1F708BEB1C16}"/>
              </a:ext>
            </a:extLst>
          </p:cNvPr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30" name="Rounded Rectangle 88">
            <a:extLst>
              <a:ext uri="{FF2B5EF4-FFF2-40B4-BE49-F238E27FC236}">
                <a16:creationId xmlns:a16="http://schemas.microsoft.com/office/drawing/2014/main" id="{1AFFE9E4-B83F-4892-9DF9-CC3667D1078C}"/>
              </a:ext>
            </a:extLst>
          </p:cNvPr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F5CC7DF-F3C9-4C95-BFAF-27D8CD4D19BF}"/>
              </a:ext>
            </a:extLst>
          </p:cNvPr>
          <p:cNvCxnSpPr>
            <a:endCxn id="38" idx="0"/>
          </p:cNvCxnSpPr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D70586-30DE-4A99-88C0-3D84F2404575}"/>
              </a:ext>
            </a:extLst>
          </p:cNvPr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23D96D5-561E-47E1-B5DF-8172278B2BFF}"/>
              </a:ext>
            </a:extLst>
          </p:cNvPr>
          <p:cNvCxnSpPr>
            <a:endCxn id="35" idx="0"/>
          </p:cNvCxnSpPr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FE2C1AB-7390-4BA6-9345-EBB05D7A6001}"/>
              </a:ext>
            </a:extLst>
          </p:cNvPr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106">
            <a:extLst>
              <a:ext uri="{FF2B5EF4-FFF2-40B4-BE49-F238E27FC236}">
                <a16:creationId xmlns:a16="http://schemas.microsoft.com/office/drawing/2014/main" id="{5B33D7D2-7EA3-46CF-A1D2-8FAB810F3CBC}"/>
              </a:ext>
            </a:extLst>
          </p:cNvPr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6" name="Rounded Rectangle 107">
            <a:extLst>
              <a:ext uri="{FF2B5EF4-FFF2-40B4-BE49-F238E27FC236}">
                <a16:creationId xmlns:a16="http://schemas.microsoft.com/office/drawing/2014/main" id="{56157FA7-5725-4798-974B-0867CBECFD72}"/>
              </a:ext>
            </a:extLst>
          </p:cNvPr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7" name="Rounded Rectangle 108">
            <a:extLst>
              <a:ext uri="{FF2B5EF4-FFF2-40B4-BE49-F238E27FC236}">
                <a16:creationId xmlns:a16="http://schemas.microsoft.com/office/drawing/2014/main" id="{D83DD95E-1DAE-4914-AA5B-26DC15563F68}"/>
              </a:ext>
            </a:extLst>
          </p:cNvPr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63, 64</a:t>
            </a:r>
          </a:p>
        </p:txBody>
      </p:sp>
      <p:sp>
        <p:nvSpPr>
          <p:cNvPr id="38" name="Rounded Rectangle 109">
            <a:extLst>
              <a:ext uri="{FF2B5EF4-FFF2-40B4-BE49-F238E27FC236}">
                <a16:creationId xmlns:a16="http://schemas.microsoft.com/office/drawing/2014/main" id="{B91C90A2-4C03-40EC-9FBA-690FA6D57221}"/>
              </a:ext>
            </a:extLst>
          </p:cNvPr>
          <p:cNvSpPr/>
          <p:nvPr/>
        </p:nvSpPr>
        <p:spPr>
          <a:xfrm>
            <a:off x="2906971" y="3659373"/>
            <a:ext cx="492120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16198B7-27A5-4562-BD56-CF2C1E6A4CCC}"/>
              </a:ext>
            </a:extLst>
          </p:cNvPr>
          <p:cNvCxnSpPr/>
          <p:nvPr/>
        </p:nvCxnSpPr>
        <p:spPr>
          <a:xfrm flipH="1">
            <a:off x="383335" y="2972311"/>
            <a:ext cx="506075" cy="54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DFA1896-C41C-4465-8AF1-C87281A26202}"/>
              </a:ext>
            </a:extLst>
          </p:cNvPr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E3A3EE6-CE6B-4F9C-8FEF-64755DBE0C89}"/>
              </a:ext>
            </a:extLst>
          </p:cNvPr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49D46D4-0F03-4ED3-A52A-079DAAC7435E}"/>
              </a:ext>
            </a:extLst>
          </p:cNvPr>
          <p:cNvCxnSpPr/>
          <p:nvPr/>
        </p:nvCxnSpPr>
        <p:spPr>
          <a:xfrm>
            <a:off x="2086694" y="3051989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131">
            <a:extLst>
              <a:ext uri="{FF2B5EF4-FFF2-40B4-BE49-F238E27FC236}">
                <a16:creationId xmlns:a16="http://schemas.microsoft.com/office/drawing/2014/main" id="{E8626909-3984-4C92-B97B-B515945F2173}"/>
              </a:ext>
            </a:extLst>
          </p:cNvPr>
          <p:cNvSpPr/>
          <p:nvPr/>
        </p:nvSpPr>
        <p:spPr>
          <a:xfrm>
            <a:off x="1180707" y="366901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44" name="Rounded Rectangle 132">
            <a:extLst>
              <a:ext uri="{FF2B5EF4-FFF2-40B4-BE49-F238E27FC236}">
                <a16:creationId xmlns:a16="http://schemas.microsoft.com/office/drawing/2014/main" id="{AEAD121F-57ED-4B98-BE10-3BE3282F554E}"/>
              </a:ext>
            </a:extLst>
          </p:cNvPr>
          <p:cNvSpPr/>
          <p:nvPr/>
        </p:nvSpPr>
        <p:spPr>
          <a:xfrm>
            <a:off x="2254118" y="3631105"/>
            <a:ext cx="649074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1"/>
                </a:solidFill>
              </a:rPr>
              <a:t>39</a:t>
            </a:r>
            <a:r>
              <a:rPr lang="en-US" sz="1200" dirty="0">
                <a:solidFill>
                  <a:schemeClr val="tx1"/>
                </a:solidFill>
              </a:rPr>
              <a:t>, 40, 50</a:t>
            </a:r>
          </a:p>
        </p:txBody>
      </p:sp>
      <p:sp>
        <p:nvSpPr>
          <p:cNvPr id="45" name="Rounded Rectangle 133">
            <a:extLst>
              <a:ext uri="{FF2B5EF4-FFF2-40B4-BE49-F238E27FC236}">
                <a16:creationId xmlns:a16="http://schemas.microsoft.com/office/drawing/2014/main" id="{3FEF79EF-AEC0-40DF-A496-E473705F3628}"/>
              </a:ext>
            </a:extLst>
          </p:cNvPr>
          <p:cNvSpPr/>
          <p:nvPr/>
        </p:nvSpPr>
        <p:spPr>
          <a:xfrm>
            <a:off x="603017" y="3663562"/>
            <a:ext cx="544516" cy="4158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</a:t>
            </a:r>
            <a:r>
              <a:rPr lang="en-US" sz="1400">
                <a:solidFill>
                  <a:schemeClr val="tx1"/>
                </a:solidFill>
              </a:rPr>
              <a:t>, 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6" name="Rounded Rectangle 134">
            <a:extLst>
              <a:ext uri="{FF2B5EF4-FFF2-40B4-BE49-F238E27FC236}">
                <a16:creationId xmlns:a16="http://schemas.microsoft.com/office/drawing/2014/main" id="{A47E05CC-A0C1-49D1-B619-206A8B5B512D}"/>
              </a:ext>
            </a:extLst>
          </p:cNvPr>
          <p:cNvSpPr/>
          <p:nvPr/>
        </p:nvSpPr>
        <p:spPr>
          <a:xfrm>
            <a:off x="1" y="3643483"/>
            <a:ext cx="560164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C4734D5-F60B-4357-935E-257596AA8F85}"/>
              </a:ext>
            </a:extLst>
          </p:cNvPr>
          <p:cNvCxnSpPr/>
          <p:nvPr/>
        </p:nvCxnSpPr>
        <p:spPr>
          <a:xfrm flipH="1">
            <a:off x="2879740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A1E9D3B-B02E-4A60-B297-9BEAEB961CEE}"/>
              </a:ext>
            </a:extLst>
          </p:cNvPr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5B330A0-0D46-4501-9B0E-1B3FE82F02AA}"/>
              </a:ext>
            </a:extLst>
          </p:cNvPr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544C312-20B6-4B86-B695-BFDC077FE1C1}"/>
              </a:ext>
            </a:extLst>
          </p:cNvPr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155">
            <a:extLst>
              <a:ext uri="{FF2B5EF4-FFF2-40B4-BE49-F238E27FC236}">
                <a16:creationId xmlns:a16="http://schemas.microsoft.com/office/drawing/2014/main" id="{9152BD19-A6AC-460D-933A-D64A3E0CB2B2}"/>
              </a:ext>
            </a:extLst>
          </p:cNvPr>
          <p:cNvSpPr/>
          <p:nvPr/>
        </p:nvSpPr>
        <p:spPr>
          <a:xfrm>
            <a:off x="1727222" y="3687037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24F8EB-F6A6-47D9-BD9E-0603E6004374}"/>
              </a:ext>
            </a:extLst>
          </p:cNvPr>
          <p:cNvSpPr txBox="1"/>
          <p:nvPr/>
        </p:nvSpPr>
        <p:spPr>
          <a:xfrm>
            <a:off x="1" y="4460786"/>
            <a:ext cx="12043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Task: delete </a:t>
            </a:r>
            <a:r>
              <a:rPr lang="en-US" sz="2400" dirty="0">
                <a:solidFill>
                  <a:srgbClr val="E911F9"/>
                </a:solidFill>
              </a:rPr>
              <a:t>34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Finding </a:t>
            </a:r>
            <a:r>
              <a:rPr lang="en-US" sz="2400" dirty="0" err="1">
                <a:solidFill>
                  <a:schemeClr val="accent1"/>
                </a:solidFill>
              </a:rPr>
              <a:t>inorder</a:t>
            </a:r>
            <a:r>
              <a:rPr lang="en-US" sz="2400" dirty="0">
                <a:solidFill>
                  <a:schemeClr val="accent1"/>
                </a:solidFill>
              </a:rPr>
              <a:t> successor…</a:t>
            </a:r>
          </a:p>
        </p:txBody>
      </p:sp>
    </p:spTree>
    <p:extLst>
      <p:ext uri="{BB962C8B-B14F-4D97-AF65-F5344CB8AC3E}">
        <p14:creationId xmlns:p14="http://schemas.microsoft.com/office/powerpoint/2010/main" val="125361339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334" y="263328"/>
            <a:ext cx="11300665" cy="1325563"/>
          </a:xfrm>
        </p:spPr>
        <p:txBody>
          <a:bodyPr/>
          <a:lstStyle/>
          <a:p>
            <a:pPr algn="ctr"/>
            <a:r>
              <a:rPr lang="en-US" dirty="0"/>
              <a:t>Example #1: Inner node deletion, no underflows</a:t>
            </a:r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A41B115D-8DC8-4F54-BAEE-02EC4E415B49}"/>
              </a:ext>
            </a:extLst>
          </p:cNvPr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F4E815-BD21-4BBB-A6E4-BB80B300AA13}"/>
              </a:ext>
            </a:extLst>
          </p:cNvPr>
          <p:cNvCxnSpPr>
            <a:endCxn id="11" idx="0"/>
          </p:cNvCxnSpPr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7B25B89-8BE6-4912-B5CD-A0CD20869BEE}"/>
              </a:ext>
            </a:extLst>
          </p:cNvPr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86BE30-B09F-47FF-B654-364B3F2AD48E}"/>
              </a:ext>
            </a:extLst>
          </p:cNvPr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27ED88-2256-43D0-A68C-D63726653840}"/>
              </a:ext>
            </a:extLst>
          </p:cNvPr>
          <p:cNvCxnSpPr>
            <a:endCxn id="19" idx="0"/>
          </p:cNvCxnSpPr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5">
            <a:extLst>
              <a:ext uri="{FF2B5EF4-FFF2-40B4-BE49-F238E27FC236}">
                <a16:creationId xmlns:a16="http://schemas.microsoft.com/office/drawing/2014/main" id="{1355A5D0-C6F7-4FD8-B9FA-0B480B3156E3}"/>
              </a:ext>
            </a:extLst>
          </p:cNvPr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-5, 6, 10, </a:t>
            </a:r>
            <a:r>
              <a:rPr lang="en-US" dirty="0">
                <a:solidFill>
                  <a:schemeClr val="accent6"/>
                </a:solidFill>
              </a:rPr>
              <a:t>39</a:t>
            </a:r>
          </a:p>
        </p:txBody>
      </p:sp>
      <p:sp>
        <p:nvSpPr>
          <p:cNvPr id="12" name="Rounded Rectangle 16">
            <a:extLst>
              <a:ext uri="{FF2B5EF4-FFF2-40B4-BE49-F238E27FC236}">
                <a16:creationId xmlns:a16="http://schemas.microsoft.com/office/drawing/2014/main" id="{090AA9BD-37C1-442C-98C3-9884CBD5864C}"/>
              </a:ext>
            </a:extLst>
          </p:cNvPr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3" name="Rounded Rectangle 18">
            <a:extLst>
              <a:ext uri="{FF2B5EF4-FFF2-40B4-BE49-F238E27FC236}">
                <a16:creationId xmlns:a16="http://schemas.microsoft.com/office/drawing/2014/main" id="{CD8C114A-36AB-4C76-AFDE-F31B460C0CEA}"/>
              </a:ext>
            </a:extLst>
          </p:cNvPr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14" name="Rounded Rectangle 21">
            <a:extLst>
              <a:ext uri="{FF2B5EF4-FFF2-40B4-BE49-F238E27FC236}">
                <a16:creationId xmlns:a16="http://schemas.microsoft.com/office/drawing/2014/main" id="{5902DE1A-637C-4C09-A8F9-2E12670998E9}"/>
              </a:ext>
            </a:extLst>
          </p:cNvPr>
          <p:cNvSpPr/>
          <p:nvPr/>
        </p:nvSpPr>
        <p:spPr>
          <a:xfrm>
            <a:off x="10285205" y="3739612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DB9DFC-3FCE-43CC-B2B3-2E1FCE9BBCB7}"/>
              </a:ext>
            </a:extLst>
          </p:cNvPr>
          <p:cNvCxnSpPr>
            <a:endCxn id="22" idx="0"/>
          </p:cNvCxnSpPr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72D2B0-DEFF-4CD9-8A1F-D8BDA35CC6A5}"/>
              </a:ext>
            </a:extLst>
          </p:cNvPr>
          <p:cNvCxnSpPr>
            <a:endCxn id="21" idx="0"/>
          </p:cNvCxnSpPr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536A32-F5C3-44E7-A3E2-90A71E586E60}"/>
              </a:ext>
            </a:extLst>
          </p:cNvPr>
          <p:cNvCxnSpPr>
            <a:endCxn id="14" idx="0"/>
          </p:cNvCxnSpPr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A36BDCA-A7EE-444C-9718-9B84518B2702}"/>
              </a:ext>
            </a:extLst>
          </p:cNvPr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36">
            <a:extLst>
              <a:ext uri="{FF2B5EF4-FFF2-40B4-BE49-F238E27FC236}">
                <a16:creationId xmlns:a16="http://schemas.microsoft.com/office/drawing/2014/main" id="{52D976B3-1EEC-41BF-A0A6-1683229EF9C3}"/>
              </a:ext>
            </a:extLst>
          </p:cNvPr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20" name="Rounded Rectangle 41">
            <a:extLst>
              <a:ext uri="{FF2B5EF4-FFF2-40B4-BE49-F238E27FC236}">
                <a16:creationId xmlns:a16="http://schemas.microsoft.com/office/drawing/2014/main" id="{C95ABA81-01B4-46C1-A20A-1E2D1E88EBC0}"/>
              </a:ext>
            </a:extLst>
          </p:cNvPr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21" name="Rounded Rectangle 43">
            <a:extLst>
              <a:ext uri="{FF2B5EF4-FFF2-40B4-BE49-F238E27FC236}">
                <a16:creationId xmlns:a16="http://schemas.microsoft.com/office/drawing/2014/main" id="{5F94411B-1A06-4382-87E0-D16CA8B85410}"/>
              </a:ext>
            </a:extLst>
          </p:cNvPr>
          <p:cNvSpPr/>
          <p:nvPr/>
        </p:nvSpPr>
        <p:spPr>
          <a:xfrm>
            <a:off x="9477120" y="3739611"/>
            <a:ext cx="72286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185, 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196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Rounded Rectangle 44">
            <a:extLst>
              <a:ext uri="{FF2B5EF4-FFF2-40B4-BE49-F238E27FC236}">
                <a16:creationId xmlns:a16="http://schemas.microsoft.com/office/drawing/2014/main" id="{50F170BB-B8EF-4BF1-8094-DA926820DDDB}"/>
              </a:ext>
            </a:extLst>
          </p:cNvPr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</a:t>
            </a:r>
            <a:r>
              <a:rPr lang="en-US" sz="1200">
                <a:solidFill>
                  <a:schemeClr val="tx1"/>
                </a:solidFill>
              </a:rPr>
              <a:t>, </a:t>
            </a:r>
            <a:br>
              <a:rPr lang="en-US" sz="1200">
                <a:solidFill>
                  <a:schemeClr val="tx1"/>
                </a:solidFill>
              </a:rPr>
            </a:br>
            <a:r>
              <a:rPr lang="en-US" sz="1200">
                <a:solidFill>
                  <a:schemeClr val="tx1"/>
                </a:solidFill>
              </a:rPr>
              <a:t>170</a:t>
            </a:r>
            <a:r>
              <a:rPr lang="en-US" sz="1200" dirty="0">
                <a:solidFill>
                  <a:schemeClr val="tx1"/>
                </a:solidFill>
              </a:rPr>
              <a:t>, 176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1E50B7-5CE7-4E58-8A11-20229E56653B}"/>
              </a:ext>
            </a:extLst>
          </p:cNvPr>
          <p:cNvCxnSpPr>
            <a:endCxn id="30" idx="0"/>
          </p:cNvCxnSpPr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7D5AAB-A14B-4262-B0B8-D5244E77A7E2}"/>
              </a:ext>
            </a:extLst>
          </p:cNvPr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9E0E45D-9196-479D-A516-2E4538C5029F}"/>
              </a:ext>
            </a:extLst>
          </p:cNvPr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640BC03-E589-408D-B3FA-29AB32021482}"/>
              </a:ext>
            </a:extLst>
          </p:cNvPr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85">
            <a:extLst>
              <a:ext uri="{FF2B5EF4-FFF2-40B4-BE49-F238E27FC236}">
                <a16:creationId xmlns:a16="http://schemas.microsoft.com/office/drawing/2014/main" id="{49CD61EA-E8ED-4317-9B78-FDC6F53C36B7}"/>
              </a:ext>
            </a:extLst>
          </p:cNvPr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28" name="Rounded Rectangle 86">
            <a:extLst>
              <a:ext uri="{FF2B5EF4-FFF2-40B4-BE49-F238E27FC236}">
                <a16:creationId xmlns:a16="http://schemas.microsoft.com/office/drawing/2014/main" id="{273C62DF-59AC-443F-84B1-337992C4A1F5}"/>
              </a:ext>
            </a:extLst>
          </p:cNvPr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29" name="Rounded Rectangle 87">
            <a:extLst>
              <a:ext uri="{FF2B5EF4-FFF2-40B4-BE49-F238E27FC236}">
                <a16:creationId xmlns:a16="http://schemas.microsoft.com/office/drawing/2014/main" id="{77EAED36-0571-460A-8C4D-1F708BEB1C16}"/>
              </a:ext>
            </a:extLst>
          </p:cNvPr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30" name="Rounded Rectangle 88">
            <a:extLst>
              <a:ext uri="{FF2B5EF4-FFF2-40B4-BE49-F238E27FC236}">
                <a16:creationId xmlns:a16="http://schemas.microsoft.com/office/drawing/2014/main" id="{1AFFE9E4-B83F-4892-9DF9-CC3667D1078C}"/>
              </a:ext>
            </a:extLst>
          </p:cNvPr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F5CC7DF-F3C9-4C95-BFAF-27D8CD4D19BF}"/>
              </a:ext>
            </a:extLst>
          </p:cNvPr>
          <p:cNvCxnSpPr>
            <a:endCxn id="38" idx="0"/>
          </p:cNvCxnSpPr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D70586-30DE-4A99-88C0-3D84F2404575}"/>
              </a:ext>
            </a:extLst>
          </p:cNvPr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23D96D5-561E-47E1-B5DF-8172278B2BFF}"/>
              </a:ext>
            </a:extLst>
          </p:cNvPr>
          <p:cNvCxnSpPr>
            <a:endCxn id="35" idx="0"/>
          </p:cNvCxnSpPr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FE2C1AB-7390-4BA6-9345-EBB05D7A6001}"/>
              </a:ext>
            </a:extLst>
          </p:cNvPr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106">
            <a:extLst>
              <a:ext uri="{FF2B5EF4-FFF2-40B4-BE49-F238E27FC236}">
                <a16:creationId xmlns:a16="http://schemas.microsoft.com/office/drawing/2014/main" id="{5B33D7D2-7EA3-46CF-A1D2-8FAB810F3CBC}"/>
              </a:ext>
            </a:extLst>
          </p:cNvPr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6" name="Rounded Rectangle 107">
            <a:extLst>
              <a:ext uri="{FF2B5EF4-FFF2-40B4-BE49-F238E27FC236}">
                <a16:creationId xmlns:a16="http://schemas.microsoft.com/office/drawing/2014/main" id="{56157FA7-5725-4798-974B-0867CBECFD72}"/>
              </a:ext>
            </a:extLst>
          </p:cNvPr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7" name="Rounded Rectangle 108">
            <a:extLst>
              <a:ext uri="{FF2B5EF4-FFF2-40B4-BE49-F238E27FC236}">
                <a16:creationId xmlns:a16="http://schemas.microsoft.com/office/drawing/2014/main" id="{D83DD95E-1DAE-4914-AA5B-26DC15563F68}"/>
              </a:ext>
            </a:extLst>
          </p:cNvPr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63, 64</a:t>
            </a:r>
          </a:p>
        </p:txBody>
      </p:sp>
      <p:sp>
        <p:nvSpPr>
          <p:cNvPr id="38" name="Rounded Rectangle 109">
            <a:extLst>
              <a:ext uri="{FF2B5EF4-FFF2-40B4-BE49-F238E27FC236}">
                <a16:creationId xmlns:a16="http://schemas.microsoft.com/office/drawing/2014/main" id="{B91C90A2-4C03-40EC-9FBA-690FA6D57221}"/>
              </a:ext>
            </a:extLst>
          </p:cNvPr>
          <p:cNvSpPr/>
          <p:nvPr/>
        </p:nvSpPr>
        <p:spPr>
          <a:xfrm>
            <a:off x="2906971" y="3659373"/>
            <a:ext cx="492120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16198B7-27A5-4562-BD56-CF2C1E6A4CCC}"/>
              </a:ext>
            </a:extLst>
          </p:cNvPr>
          <p:cNvCxnSpPr/>
          <p:nvPr/>
        </p:nvCxnSpPr>
        <p:spPr>
          <a:xfrm flipH="1">
            <a:off x="383335" y="2972311"/>
            <a:ext cx="506075" cy="54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DFA1896-C41C-4465-8AF1-C87281A26202}"/>
              </a:ext>
            </a:extLst>
          </p:cNvPr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E3A3EE6-CE6B-4F9C-8FEF-64755DBE0C89}"/>
              </a:ext>
            </a:extLst>
          </p:cNvPr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49D46D4-0F03-4ED3-A52A-079DAAC7435E}"/>
              </a:ext>
            </a:extLst>
          </p:cNvPr>
          <p:cNvCxnSpPr/>
          <p:nvPr/>
        </p:nvCxnSpPr>
        <p:spPr>
          <a:xfrm>
            <a:off x="2086694" y="3051989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131">
            <a:extLst>
              <a:ext uri="{FF2B5EF4-FFF2-40B4-BE49-F238E27FC236}">
                <a16:creationId xmlns:a16="http://schemas.microsoft.com/office/drawing/2014/main" id="{E8626909-3984-4C92-B97B-B515945F2173}"/>
              </a:ext>
            </a:extLst>
          </p:cNvPr>
          <p:cNvSpPr/>
          <p:nvPr/>
        </p:nvSpPr>
        <p:spPr>
          <a:xfrm>
            <a:off x="1180707" y="366901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44" name="Rounded Rectangle 132">
            <a:extLst>
              <a:ext uri="{FF2B5EF4-FFF2-40B4-BE49-F238E27FC236}">
                <a16:creationId xmlns:a16="http://schemas.microsoft.com/office/drawing/2014/main" id="{AEAD121F-57ED-4B98-BE10-3BE3282F554E}"/>
              </a:ext>
            </a:extLst>
          </p:cNvPr>
          <p:cNvSpPr/>
          <p:nvPr/>
        </p:nvSpPr>
        <p:spPr>
          <a:xfrm>
            <a:off x="2254118" y="3631105"/>
            <a:ext cx="649074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1"/>
                </a:solidFill>
              </a:rPr>
              <a:t>39</a:t>
            </a:r>
            <a:r>
              <a:rPr lang="en-US" sz="1200" dirty="0">
                <a:solidFill>
                  <a:schemeClr val="tx1"/>
                </a:solidFill>
              </a:rPr>
              <a:t>, 40, 50</a:t>
            </a:r>
          </a:p>
        </p:txBody>
      </p:sp>
      <p:sp>
        <p:nvSpPr>
          <p:cNvPr id="45" name="Rounded Rectangle 133">
            <a:extLst>
              <a:ext uri="{FF2B5EF4-FFF2-40B4-BE49-F238E27FC236}">
                <a16:creationId xmlns:a16="http://schemas.microsoft.com/office/drawing/2014/main" id="{3FEF79EF-AEC0-40DF-A496-E473705F3628}"/>
              </a:ext>
            </a:extLst>
          </p:cNvPr>
          <p:cNvSpPr/>
          <p:nvPr/>
        </p:nvSpPr>
        <p:spPr>
          <a:xfrm>
            <a:off x="603017" y="3663562"/>
            <a:ext cx="544516" cy="4158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</a:t>
            </a:r>
            <a:r>
              <a:rPr lang="en-US" sz="1400">
                <a:solidFill>
                  <a:schemeClr val="tx1"/>
                </a:solidFill>
              </a:rPr>
              <a:t>, 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6" name="Rounded Rectangle 134">
            <a:extLst>
              <a:ext uri="{FF2B5EF4-FFF2-40B4-BE49-F238E27FC236}">
                <a16:creationId xmlns:a16="http://schemas.microsoft.com/office/drawing/2014/main" id="{A47E05CC-A0C1-49D1-B619-206A8B5B512D}"/>
              </a:ext>
            </a:extLst>
          </p:cNvPr>
          <p:cNvSpPr/>
          <p:nvPr/>
        </p:nvSpPr>
        <p:spPr>
          <a:xfrm>
            <a:off x="1" y="3643483"/>
            <a:ext cx="560164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C4734D5-F60B-4357-935E-257596AA8F85}"/>
              </a:ext>
            </a:extLst>
          </p:cNvPr>
          <p:cNvCxnSpPr/>
          <p:nvPr/>
        </p:nvCxnSpPr>
        <p:spPr>
          <a:xfrm flipH="1">
            <a:off x="2879740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A1E9D3B-B02E-4A60-B297-9BEAEB961CEE}"/>
              </a:ext>
            </a:extLst>
          </p:cNvPr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5B330A0-0D46-4501-9B0E-1B3FE82F02AA}"/>
              </a:ext>
            </a:extLst>
          </p:cNvPr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544C312-20B6-4B86-B695-BFDC077FE1C1}"/>
              </a:ext>
            </a:extLst>
          </p:cNvPr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155">
            <a:extLst>
              <a:ext uri="{FF2B5EF4-FFF2-40B4-BE49-F238E27FC236}">
                <a16:creationId xmlns:a16="http://schemas.microsoft.com/office/drawing/2014/main" id="{9152BD19-A6AC-460D-933A-D64A3E0CB2B2}"/>
              </a:ext>
            </a:extLst>
          </p:cNvPr>
          <p:cNvSpPr/>
          <p:nvPr/>
        </p:nvSpPr>
        <p:spPr>
          <a:xfrm>
            <a:off x="1727222" y="3687037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24F8EB-F6A6-47D9-BD9E-0603E6004374}"/>
              </a:ext>
            </a:extLst>
          </p:cNvPr>
          <p:cNvSpPr txBox="1"/>
          <p:nvPr/>
        </p:nvSpPr>
        <p:spPr>
          <a:xfrm>
            <a:off x="1" y="4460786"/>
            <a:ext cx="120435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Task: delete </a:t>
            </a:r>
            <a:r>
              <a:rPr lang="en-US" sz="2400" dirty="0">
                <a:solidFill>
                  <a:srgbClr val="E911F9"/>
                </a:solidFill>
              </a:rPr>
              <a:t>34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Finding </a:t>
            </a:r>
            <a:r>
              <a:rPr lang="en-US" sz="2400" dirty="0" err="1">
                <a:solidFill>
                  <a:schemeClr val="accent1"/>
                </a:solidFill>
              </a:rPr>
              <a:t>inorder</a:t>
            </a:r>
            <a:r>
              <a:rPr lang="en-US" sz="2400" dirty="0">
                <a:solidFill>
                  <a:schemeClr val="accent1"/>
                </a:solidFill>
              </a:rPr>
              <a:t> successor…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/>
                </a:solidFill>
              </a:rPr>
              <a:t>Copy key</a:t>
            </a:r>
          </a:p>
        </p:txBody>
      </p:sp>
    </p:spTree>
    <p:extLst>
      <p:ext uri="{BB962C8B-B14F-4D97-AF65-F5344CB8AC3E}">
        <p14:creationId xmlns:p14="http://schemas.microsoft.com/office/powerpoint/2010/main" val="24164016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334" y="263328"/>
            <a:ext cx="11300665" cy="1325563"/>
          </a:xfrm>
        </p:spPr>
        <p:txBody>
          <a:bodyPr/>
          <a:lstStyle/>
          <a:p>
            <a:pPr algn="ctr"/>
            <a:r>
              <a:rPr lang="en-US" dirty="0"/>
              <a:t>Example #1: Inner node deletion, no underflows</a:t>
            </a:r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A41B115D-8DC8-4F54-BAEE-02EC4E415B49}"/>
              </a:ext>
            </a:extLst>
          </p:cNvPr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F4E815-BD21-4BBB-A6E4-BB80B300AA13}"/>
              </a:ext>
            </a:extLst>
          </p:cNvPr>
          <p:cNvCxnSpPr>
            <a:endCxn id="11" idx="0"/>
          </p:cNvCxnSpPr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7B25B89-8BE6-4912-B5CD-A0CD20869BEE}"/>
              </a:ext>
            </a:extLst>
          </p:cNvPr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86BE30-B09F-47FF-B654-364B3F2AD48E}"/>
              </a:ext>
            </a:extLst>
          </p:cNvPr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27ED88-2256-43D0-A68C-D63726653840}"/>
              </a:ext>
            </a:extLst>
          </p:cNvPr>
          <p:cNvCxnSpPr>
            <a:endCxn id="19" idx="0"/>
          </p:cNvCxnSpPr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5">
            <a:extLst>
              <a:ext uri="{FF2B5EF4-FFF2-40B4-BE49-F238E27FC236}">
                <a16:creationId xmlns:a16="http://schemas.microsoft.com/office/drawing/2014/main" id="{1355A5D0-C6F7-4FD8-B9FA-0B480B3156E3}"/>
              </a:ext>
            </a:extLst>
          </p:cNvPr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-5, 6, 10, </a:t>
            </a:r>
            <a:r>
              <a:rPr lang="en-US" dirty="0">
                <a:solidFill>
                  <a:schemeClr val="accent6"/>
                </a:solidFill>
              </a:rPr>
              <a:t>39</a:t>
            </a:r>
          </a:p>
        </p:txBody>
      </p:sp>
      <p:sp>
        <p:nvSpPr>
          <p:cNvPr id="12" name="Rounded Rectangle 16">
            <a:extLst>
              <a:ext uri="{FF2B5EF4-FFF2-40B4-BE49-F238E27FC236}">
                <a16:creationId xmlns:a16="http://schemas.microsoft.com/office/drawing/2014/main" id="{090AA9BD-37C1-442C-98C3-9884CBD5864C}"/>
              </a:ext>
            </a:extLst>
          </p:cNvPr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3" name="Rounded Rectangle 18">
            <a:extLst>
              <a:ext uri="{FF2B5EF4-FFF2-40B4-BE49-F238E27FC236}">
                <a16:creationId xmlns:a16="http://schemas.microsoft.com/office/drawing/2014/main" id="{CD8C114A-36AB-4C76-AFDE-F31B460C0CEA}"/>
              </a:ext>
            </a:extLst>
          </p:cNvPr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14" name="Rounded Rectangle 21">
            <a:extLst>
              <a:ext uri="{FF2B5EF4-FFF2-40B4-BE49-F238E27FC236}">
                <a16:creationId xmlns:a16="http://schemas.microsoft.com/office/drawing/2014/main" id="{5902DE1A-637C-4C09-A8F9-2E12670998E9}"/>
              </a:ext>
            </a:extLst>
          </p:cNvPr>
          <p:cNvSpPr/>
          <p:nvPr/>
        </p:nvSpPr>
        <p:spPr>
          <a:xfrm>
            <a:off x="10285205" y="3739612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DB9DFC-3FCE-43CC-B2B3-2E1FCE9BBCB7}"/>
              </a:ext>
            </a:extLst>
          </p:cNvPr>
          <p:cNvCxnSpPr>
            <a:endCxn id="22" idx="0"/>
          </p:cNvCxnSpPr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72D2B0-DEFF-4CD9-8A1F-D8BDA35CC6A5}"/>
              </a:ext>
            </a:extLst>
          </p:cNvPr>
          <p:cNvCxnSpPr>
            <a:endCxn id="21" idx="0"/>
          </p:cNvCxnSpPr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536A32-F5C3-44E7-A3E2-90A71E586E60}"/>
              </a:ext>
            </a:extLst>
          </p:cNvPr>
          <p:cNvCxnSpPr>
            <a:endCxn id="14" idx="0"/>
          </p:cNvCxnSpPr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A36BDCA-A7EE-444C-9718-9B84518B2702}"/>
              </a:ext>
            </a:extLst>
          </p:cNvPr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36">
            <a:extLst>
              <a:ext uri="{FF2B5EF4-FFF2-40B4-BE49-F238E27FC236}">
                <a16:creationId xmlns:a16="http://schemas.microsoft.com/office/drawing/2014/main" id="{52D976B3-1EEC-41BF-A0A6-1683229EF9C3}"/>
              </a:ext>
            </a:extLst>
          </p:cNvPr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20" name="Rounded Rectangle 41">
            <a:extLst>
              <a:ext uri="{FF2B5EF4-FFF2-40B4-BE49-F238E27FC236}">
                <a16:creationId xmlns:a16="http://schemas.microsoft.com/office/drawing/2014/main" id="{C95ABA81-01B4-46C1-A20A-1E2D1E88EBC0}"/>
              </a:ext>
            </a:extLst>
          </p:cNvPr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21" name="Rounded Rectangle 43">
            <a:extLst>
              <a:ext uri="{FF2B5EF4-FFF2-40B4-BE49-F238E27FC236}">
                <a16:creationId xmlns:a16="http://schemas.microsoft.com/office/drawing/2014/main" id="{5F94411B-1A06-4382-87E0-D16CA8B85410}"/>
              </a:ext>
            </a:extLst>
          </p:cNvPr>
          <p:cNvSpPr/>
          <p:nvPr/>
        </p:nvSpPr>
        <p:spPr>
          <a:xfrm>
            <a:off x="9477120" y="3739611"/>
            <a:ext cx="72286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185, 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196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Rounded Rectangle 44">
            <a:extLst>
              <a:ext uri="{FF2B5EF4-FFF2-40B4-BE49-F238E27FC236}">
                <a16:creationId xmlns:a16="http://schemas.microsoft.com/office/drawing/2014/main" id="{50F170BB-B8EF-4BF1-8094-DA926820DDDB}"/>
              </a:ext>
            </a:extLst>
          </p:cNvPr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</a:t>
            </a:r>
            <a:r>
              <a:rPr lang="en-US" sz="1200">
                <a:solidFill>
                  <a:schemeClr val="tx1"/>
                </a:solidFill>
              </a:rPr>
              <a:t>, </a:t>
            </a:r>
            <a:br>
              <a:rPr lang="en-US" sz="1200">
                <a:solidFill>
                  <a:schemeClr val="tx1"/>
                </a:solidFill>
              </a:rPr>
            </a:br>
            <a:r>
              <a:rPr lang="en-US" sz="1200">
                <a:solidFill>
                  <a:schemeClr val="tx1"/>
                </a:solidFill>
              </a:rPr>
              <a:t>170</a:t>
            </a:r>
            <a:r>
              <a:rPr lang="en-US" sz="1200" dirty="0">
                <a:solidFill>
                  <a:schemeClr val="tx1"/>
                </a:solidFill>
              </a:rPr>
              <a:t>, 176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1E50B7-5CE7-4E58-8A11-20229E56653B}"/>
              </a:ext>
            </a:extLst>
          </p:cNvPr>
          <p:cNvCxnSpPr>
            <a:endCxn id="30" idx="0"/>
          </p:cNvCxnSpPr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7D5AAB-A14B-4262-B0B8-D5244E77A7E2}"/>
              </a:ext>
            </a:extLst>
          </p:cNvPr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9E0E45D-9196-479D-A516-2E4538C5029F}"/>
              </a:ext>
            </a:extLst>
          </p:cNvPr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640BC03-E589-408D-B3FA-29AB32021482}"/>
              </a:ext>
            </a:extLst>
          </p:cNvPr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85">
            <a:extLst>
              <a:ext uri="{FF2B5EF4-FFF2-40B4-BE49-F238E27FC236}">
                <a16:creationId xmlns:a16="http://schemas.microsoft.com/office/drawing/2014/main" id="{49CD61EA-E8ED-4317-9B78-FDC6F53C36B7}"/>
              </a:ext>
            </a:extLst>
          </p:cNvPr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28" name="Rounded Rectangle 86">
            <a:extLst>
              <a:ext uri="{FF2B5EF4-FFF2-40B4-BE49-F238E27FC236}">
                <a16:creationId xmlns:a16="http://schemas.microsoft.com/office/drawing/2014/main" id="{273C62DF-59AC-443F-84B1-337992C4A1F5}"/>
              </a:ext>
            </a:extLst>
          </p:cNvPr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29" name="Rounded Rectangle 87">
            <a:extLst>
              <a:ext uri="{FF2B5EF4-FFF2-40B4-BE49-F238E27FC236}">
                <a16:creationId xmlns:a16="http://schemas.microsoft.com/office/drawing/2014/main" id="{77EAED36-0571-460A-8C4D-1F708BEB1C16}"/>
              </a:ext>
            </a:extLst>
          </p:cNvPr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30" name="Rounded Rectangle 88">
            <a:extLst>
              <a:ext uri="{FF2B5EF4-FFF2-40B4-BE49-F238E27FC236}">
                <a16:creationId xmlns:a16="http://schemas.microsoft.com/office/drawing/2014/main" id="{1AFFE9E4-B83F-4892-9DF9-CC3667D1078C}"/>
              </a:ext>
            </a:extLst>
          </p:cNvPr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F5CC7DF-F3C9-4C95-BFAF-27D8CD4D19BF}"/>
              </a:ext>
            </a:extLst>
          </p:cNvPr>
          <p:cNvCxnSpPr>
            <a:endCxn id="38" idx="0"/>
          </p:cNvCxnSpPr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D70586-30DE-4A99-88C0-3D84F2404575}"/>
              </a:ext>
            </a:extLst>
          </p:cNvPr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23D96D5-561E-47E1-B5DF-8172278B2BFF}"/>
              </a:ext>
            </a:extLst>
          </p:cNvPr>
          <p:cNvCxnSpPr>
            <a:endCxn id="35" idx="0"/>
          </p:cNvCxnSpPr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FE2C1AB-7390-4BA6-9345-EBB05D7A6001}"/>
              </a:ext>
            </a:extLst>
          </p:cNvPr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106">
            <a:extLst>
              <a:ext uri="{FF2B5EF4-FFF2-40B4-BE49-F238E27FC236}">
                <a16:creationId xmlns:a16="http://schemas.microsoft.com/office/drawing/2014/main" id="{5B33D7D2-7EA3-46CF-A1D2-8FAB810F3CBC}"/>
              </a:ext>
            </a:extLst>
          </p:cNvPr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6" name="Rounded Rectangle 107">
            <a:extLst>
              <a:ext uri="{FF2B5EF4-FFF2-40B4-BE49-F238E27FC236}">
                <a16:creationId xmlns:a16="http://schemas.microsoft.com/office/drawing/2014/main" id="{56157FA7-5725-4798-974B-0867CBECFD72}"/>
              </a:ext>
            </a:extLst>
          </p:cNvPr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7" name="Rounded Rectangle 108">
            <a:extLst>
              <a:ext uri="{FF2B5EF4-FFF2-40B4-BE49-F238E27FC236}">
                <a16:creationId xmlns:a16="http://schemas.microsoft.com/office/drawing/2014/main" id="{D83DD95E-1DAE-4914-AA5B-26DC15563F68}"/>
              </a:ext>
            </a:extLst>
          </p:cNvPr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63, 64</a:t>
            </a:r>
          </a:p>
        </p:txBody>
      </p:sp>
      <p:sp>
        <p:nvSpPr>
          <p:cNvPr id="38" name="Rounded Rectangle 109">
            <a:extLst>
              <a:ext uri="{FF2B5EF4-FFF2-40B4-BE49-F238E27FC236}">
                <a16:creationId xmlns:a16="http://schemas.microsoft.com/office/drawing/2014/main" id="{B91C90A2-4C03-40EC-9FBA-690FA6D57221}"/>
              </a:ext>
            </a:extLst>
          </p:cNvPr>
          <p:cNvSpPr/>
          <p:nvPr/>
        </p:nvSpPr>
        <p:spPr>
          <a:xfrm>
            <a:off x="2906971" y="3659373"/>
            <a:ext cx="492120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16198B7-27A5-4562-BD56-CF2C1E6A4CCC}"/>
              </a:ext>
            </a:extLst>
          </p:cNvPr>
          <p:cNvCxnSpPr/>
          <p:nvPr/>
        </p:nvCxnSpPr>
        <p:spPr>
          <a:xfrm flipH="1">
            <a:off x="383335" y="2972311"/>
            <a:ext cx="506075" cy="54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DFA1896-C41C-4465-8AF1-C87281A26202}"/>
              </a:ext>
            </a:extLst>
          </p:cNvPr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E3A3EE6-CE6B-4F9C-8FEF-64755DBE0C89}"/>
              </a:ext>
            </a:extLst>
          </p:cNvPr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49D46D4-0F03-4ED3-A52A-079DAAC7435E}"/>
              </a:ext>
            </a:extLst>
          </p:cNvPr>
          <p:cNvCxnSpPr/>
          <p:nvPr/>
        </p:nvCxnSpPr>
        <p:spPr>
          <a:xfrm>
            <a:off x="2086694" y="3051989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131">
            <a:extLst>
              <a:ext uri="{FF2B5EF4-FFF2-40B4-BE49-F238E27FC236}">
                <a16:creationId xmlns:a16="http://schemas.microsoft.com/office/drawing/2014/main" id="{E8626909-3984-4C92-B97B-B515945F2173}"/>
              </a:ext>
            </a:extLst>
          </p:cNvPr>
          <p:cNvSpPr/>
          <p:nvPr/>
        </p:nvSpPr>
        <p:spPr>
          <a:xfrm>
            <a:off x="1180707" y="366901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44" name="Rounded Rectangle 132">
            <a:extLst>
              <a:ext uri="{FF2B5EF4-FFF2-40B4-BE49-F238E27FC236}">
                <a16:creationId xmlns:a16="http://schemas.microsoft.com/office/drawing/2014/main" id="{AEAD121F-57ED-4B98-BE10-3BE3282F554E}"/>
              </a:ext>
            </a:extLst>
          </p:cNvPr>
          <p:cNvSpPr/>
          <p:nvPr/>
        </p:nvSpPr>
        <p:spPr>
          <a:xfrm>
            <a:off x="2254118" y="3631105"/>
            <a:ext cx="649074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39</a:t>
            </a:r>
            <a:r>
              <a:rPr lang="en-US" sz="1200" dirty="0">
                <a:solidFill>
                  <a:schemeClr val="tx1"/>
                </a:solidFill>
              </a:rPr>
              <a:t>, 40, 50</a:t>
            </a:r>
          </a:p>
        </p:txBody>
      </p:sp>
      <p:sp>
        <p:nvSpPr>
          <p:cNvPr id="45" name="Rounded Rectangle 133">
            <a:extLst>
              <a:ext uri="{FF2B5EF4-FFF2-40B4-BE49-F238E27FC236}">
                <a16:creationId xmlns:a16="http://schemas.microsoft.com/office/drawing/2014/main" id="{3FEF79EF-AEC0-40DF-A496-E473705F3628}"/>
              </a:ext>
            </a:extLst>
          </p:cNvPr>
          <p:cNvSpPr/>
          <p:nvPr/>
        </p:nvSpPr>
        <p:spPr>
          <a:xfrm>
            <a:off x="603017" y="3663562"/>
            <a:ext cx="544516" cy="4158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</a:t>
            </a:r>
            <a:r>
              <a:rPr lang="en-US" sz="1400">
                <a:solidFill>
                  <a:schemeClr val="tx1"/>
                </a:solidFill>
              </a:rPr>
              <a:t>, 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6" name="Rounded Rectangle 134">
            <a:extLst>
              <a:ext uri="{FF2B5EF4-FFF2-40B4-BE49-F238E27FC236}">
                <a16:creationId xmlns:a16="http://schemas.microsoft.com/office/drawing/2014/main" id="{A47E05CC-A0C1-49D1-B619-206A8B5B512D}"/>
              </a:ext>
            </a:extLst>
          </p:cNvPr>
          <p:cNvSpPr/>
          <p:nvPr/>
        </p:nvSpPr>
        <p:spPr>
          <a:xfrm>
            <a:off x="1" y="3643483"/>
            <a:ext cx="560164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C4734D5-F60B-4357-935E-257596AA8F85}"/>
              </a:ext>
            </a:extLst>
          </p:cNvPr>
          <p:cNvCxnSpPr/>
          <p:nvPr/>
        </p:nvCxnSpPr>
        <p:spPr>
          <a:xfrm flipH="1">
            <a:off x="2879740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A1E9D3B-B02E-4A60-B297-9BEAEB961CEE}"/>
              </a:ext>
            </a:extLst>
          </p:cNvPr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5B330A0-0D46-4501-9B0E-1B3FE82F02AA}"/>
              </a:ext>
            </a:extLst>
          </p:cNvPr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544C312-20B6-4B86-B695-BFDC077FE1C1}"/>
              </a:ext>
            </a:extLst>
          </p:cNvPr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155">
            <a:extLst>
              <a:ext uri="{FF2B5EF4-FFF2-40B4-BE49-F238E27FC236}">
                <a16:creationId xmlns:a16="http://schemas.microsoft.com/office/drawing/2014/main" id="{9152BD19-A6AC-460D-933A-D64A3E0CB2B2}"/>
              </a:ext>
            </a:extLst>
          </p:cNvPr>
          <p:cNvSpPr/>
          <p:nvPr/>
        </p:nvSpPr>
        <p:spPr>
          <a:xfrm>
            <a:off x="1727222" y="3687037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24F8EB-F6A6-47D9-BD9E-0603E6004374}"/>
              </a:ext>
            </a:extLst>
          </p:cNvPr>
          <p:cNvSpPr txBox="1"/>
          <p:nvPr/>
        </p:nvSpPr>
        <p:spPr>
          <a:xfrm>
            <a:off x="1" y="4460786"/>
            <a:ext cx="120435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Task: delete </a:t>
            </a:r>
            <a:r>
              <a:rPr lang="en-US" sz="2400" dirty="0">
                <a:solidFill>
                  <a:srgbClr val="E911F9"/>
                </a:solidFill>
              </a:rPr>
              <a:t>34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Finding </a:t>
            </a:r>
            <a:r>
              <a:rPr lang="en-US" sz="2400" dirty="0" err="1">
                <a:solidFill>
                  <a:schemeClr val="accent1"/>
                </a:solidFill>
              </a:rPr>
              <a:t>inorder</a:t>
            </a:r>
            <a:r>
              <a:rPr lang="en-US" sz="2400" dirty="0">
                <a:solidFill>
                  <a:schemeClr val="accent1"/>
                </a:solidFill>
              </a:rPr>
              <a:t> successor…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/>
                </a:solidFill>
              </a:rPr>
              <a:t>Copy key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Recursively delete 39</a:t>
            </a:r>
          </a:p>
        </p:txBody>
      </p:sp>
    </p:spTree>
    <p:extLst>
      <p:ext uri="{BB962C8B-B14F-4D97-AF65-F5344CB8AC3E}">
        <p14:creationId xmlns:p14="http://schemas.microsoft.com/office/powerpoint/2010/main" val="180780238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334" y="263328"/>
            <a:ext cx="11300665" cy="1325563"/>
          </a:xfrm>
        </p:spPr>
        <p:txBody>
          <a:bodyPr/>
          <a:lstStyle/>
          <a:p>
            <a:pPr algn="ctr"/>
            <a:r>
              <a:rPr lang="en-US" dirty="0"/>
              <a:t>Example #1: Inner node deletion, no underflows</a:t>
            </a:r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A41B115D-8DC8-4F54-BAEE-02EC4E415B49}"/>
              </a:ext>
            </a:extLst>
          </p:cNvPr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F4E815-BD21-4BBB-A6E4-BB80B300AA13}"/>
              </a:ext>
            </a:extLst>
          </p:cNvPr>
          <p:cNvCxnSpPr>
            <a:endCxn id="11" idx="0"/>
          </p:cNvCxnSpPr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7B25B89-8BE6-4912-B5CD-A0CD20869BEE}"/>
              </a:ext>
            </a:extLst>
          </p:cNvPr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86BE30-B09F-47FF-B654-364B3F2AD48E}"/>
              </a:ext>
            </a:extLst>
          </p:cNvPr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27ED88-2256-43D0-A68C-D63726653840}"/>
              </a:ext>
            </a:extLst>
          </p:cNvPr>
          <p:cNvCxnSpPr>
            <a:endCxn id="19" idx="0"/>
          </p:cNvCxnSpPr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5">
            <a:extLst>
              <a:ext uri="{FF2B5EF4-FFF2-40B4-BE49-F238E27FC236}">
                <a16:creationId xmlns:a16="http://schemas.microsoft.com/office/drawing/2014/main" id="{1355A5D0-C6F7-4FD8-B9FA-0B480B3156E3}"/>
              </a:ext>
            </a:extLst>
          </p:cNvPr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-5, 6, 10, </a:t>
            </a:r>
            <a:r>
              <a:rPr lang="en-US" dirty="0">
                <a:solidFill>
                  <a:schemeClr val="accent6"/>
                </a:solidFill>
              </a:rPr>
              <a:t>39</a:t>
            </a:r>
          </a:p>
        </p:txBody>
      </p:sp>
      <p:sp>
        <p:nvSpPr>
          <p:cNvPr id="12" name="Rounded Rectangle 16">
            <a:extLst>
              <a:ext uri="{FF2B5EF4-FFF2-40B4-BE49-F238E27FC236}">
                <a16:creationId xmlns:a16="http://schemas.microsoft.com/office/drawing/2014/main" id="{090AA9BD-37C1-442C-98C3-9884CBD5864C}"/>
              </a:ext>
            </a:extLst>
          </p:cNvPr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3" name="Rounded Rectangle 18">
            <a:extLst>
              <a:ext uri="{FF2B5EF4-FFF2-40B4-BE49-F238E27FC236}">
                <a16:creationId xmlns:a16="http://schemas.microsoft.com/office/drawing/2014/main" id="{CD8C114A-36AB-4C76-AFDE-F31B460C0CEA}"/>
              </a:ext>
            </a:extLst>
          </p:cNvPr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14" name="Rounded Rectangle 21">
            <a:extLst>
              <a:ext uri="{FF2B5EF4-FFF2-40B4-BE49-F238E27FC236}">
                <a16:creationId xmlns:a16="http://schemas.microsoft.com/office/drawing/2014/main" id="{5902DE1A-637C-4C09-A8F9-2E12670998E9}"/>
              </a:ext>
            </a:extLst>
          </p:cNvPr>
          <p:cNvSpPr/>
          <p:nvPr/>
        </p:nvSpPr>
        <p:spPr>
          <a:xfrm>
            <a:off x="10285205" y="3739612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DB9DFC-3FCE-43CC-B2B3-2E1FCE9BBCB7}"/>
              </a:ext>
            </a:extLst>
          </p:cNvPr>
          <p:cNvCxnSpPr>
            <a:endCxn id="22" idx="0"/>
          </p:cNvCxnSpPr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72D2B0-DEFF-4CD9-8A1F-D8BDA35CC6A5}"/>
              </a:ext>
            </a:extLst>
          </p:cNvPr>
          <p:cNvCxnSpPr>
            <a:endCxn id="21" idx="0"/>
          </p:cNvCxnSpPr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536A32-F5C3-44E7-A3E2-90A71E586E60}"/>
              </a:ext>
            </a:extLst>
          </p:cNvPr>
          <p:cNvCxnSpPr>
            <a:endCxn id="14" idx="0"/>
          </p:cNvCxnSpPr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A36BDCA-A7EE-444C-9718-9B84518B2702}"/>
              </a:ext>
            </a:extLst>
          </p:cNvPr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36">
            <a:extLst>
              <a:ext uri="{FF2B5EF4-FFF2-40B4-BE49-F238E27FC236}">
                <a16:creationId xmlns:a16="http://schemas.microsoft.com/office/drawing/2014/main" id="{52D976B3-1EEC-41BF-A0A6-1683229EF9C3}"/>
              </a:ext>
            </a:extLst>
          </p:cNvPr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20" name="Rounded Rectangle 41">
            <a:extLst>
              <a:ext uri="{FF2B5EF4-FFF2-40B4-BE49-F238E27FC236}">
                <a16:creationId xmlns:a16="http://schemas.microsoft.com/office/drawing/2014/main" id="{C95ABA81-01B4-46C1-A20A-1E2D1E88EBC0}"/>
              </a:ext>
            </a:extLst>
          </p:cNvPr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21" name="Rounded Rectangle 43">
            <a:extLst>
              <a:ext uri="{FF2B5EF4-FFF2-40B4-BE49-F238E27FC236}">
                <a16:creationId xmlns:a16="http://schemas.microsoft.com/office/drawing/2014/main" id="{5F94411B-1A06-4382-87E0-D16CA8B85410}"/>
              </a:ext>
            </a:extLst>
          </p:cNvPr>
          <p:cNvSpPr/>
          <p:nvPr/>
        </p:nvSpPr>
        <p:spPr>
          <a:xfrm>
            <a:off x="9477120" y="3739611"/>
            <a:ext cx="72286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185, 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196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Rounded Rectangle 44">
            <a:extLst>
              <a:ext uri="{FF2B5EF4-FFF2-40B4-BE49-F238E27FC236}">
                <a16:creationId xmlns:a16="http://schemas.microsoft.com/office/drawing/2014/main" id="{50F170BB-B8EF-4BF1-8094-DA926820DDDB}"/>
              </a:ext>
            </a:extLst>
          </p:cNvPr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</a:t>
            </a:r>
            <a:r>
              <a:rPr lang="en-US" sz="1200">
                <a:solidFill>
                  <a:schemeClr val="tx1"/>
                </a:solidFill>
              </a:rPr>
              <a:t>, </a:t>
            </a:r>
            <a:br>
              <a:rPr lang="en-US" sz="1200">
                <a:solidFill>
                  <a:schemeClr val="tx1"/>
                </a:solidFill>
              </a:rPr>
            </a:br>
            <a:r>
              <a:rPr lang="en-US" sz="1200">
                <a:solidFill>
                  <a:schemeClr val="tx1"/>
                </a:solidFill>
              </a:rPr>
              <a:t>170</a:t>
            </a:r>
            <a:r>
              <a:rPr lang="en-US" sz="1200" dirty="0">
                <a:solidFill>
                  <a:schemeClr val="tx1"/>
                </a:solidFill>
              </a:rPr>
              <a:t>, 176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1E50B7-5CE7-4E58-8A11-20229E56653B}"/>
              </a:ext>
            </a:extLst>
          </p:cNvPr>
          <p:cNvCxnSpPr>
            <a:endCxn id="30" idx="0"/>
          </p:cNvCxnSpPr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7D5AAB-A14B-4262-B0B8-D5244E77A7E2}"/>
              </a:ext>
            </a:extLst>
          </p:cNvPr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9E0E45D-9196-479D-A516-2E4538C5029F}"/>
              </a:ext>
            </a:extLst>
          </p:cNvPr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640BC03-E589-408D-B3FA-29AB32021482}"/>
              </a:ext>
            </a:extLst>
          </p:cNvPr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85">
            <a:extLst>
              <a:ext uri="{FF2B5EF4-FFF2-40B4-BE49-F238E27FC236}">
                <a16:creationId xmlns:a16="http://schemas.microsoft.com/office/drawing/2014/main" id="{49CD61EA-E8ED-4317-9B78-FDC6F53C36B7}"/>
              </a:ext>
            </a:extLst>
          </p:cNvPr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28" name="Rounded Rectangle 86">
            <a:extLst>
              <a:ext uri="{FF2B5EF4-FFF2-40B4-BE49-F238E27FC236}">
                <a16:creationId xmlns:a16="http://schemas.microsoft.com/office/drawing/2014/main" id="{273C62DF-59AC-443F-84B1-337992C4A1F5}"/>
              </a:ext>
            </a:extLst>
          </p:cNvPr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29" name="Rounded Rectangle 87">
            <a:extLst>
              <a:ext uri="{FF2B5EF4-FFF2-40B4-BE49-F238E27FC236}">
                <a16:creationId xmlns:a16="http://schemas.microsoft.com/office/drawing/2014/main" id="{77EAED36-0571-460A-8C4D-1F708BEB1C16}"/>
              </a:ext>
            </a:extLst>
          </p:cNvPr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30" name="Rounded Rectangle 88">
            <a:extLst>
              <a:ext uri="{FF2B5EF4-FFF2-40B4-BE49-F238E27FC236}">
                <a16:creationId xmlns:a16="http://schemas.microsoft.com/office/drawing/2014/main" id="{1AFFE9E4-B83F-4892-9DF9-CC3667D1078C}"/>
              </a:ext>
            </a:extLst>
          </p:cNvPr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F5CC7DF-F3C9-4C95-BFAF-27D8CD4D19BF}"/>
              </a:ext>
            </a:extLst>
          </p:cNvPr>
          <p:cNvCxnSpPr>
            <a:endCxn id="38" idx="0"/>
          </p:cNvCxnSpPr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D70586-30DE-4A99-88C0-3D84F2404575}"/>
              </a:ext>
            </a:extLst>
          </p:cNvPr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23D96D5-561E-47E1-B5DF-8172278B2BFF}"/>
              </a:ext>
            </a:extLst>
          </p:cNvPr>
          <p:cNvCxnSpPr>
            <a:endCxn id="35" idx="0"/>
          </p:cNvCxnSpPr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FE2C1AB-7390-4BA6-9345-EBB05D7A6001}"/>
              </a:ext>
            </a:extLst>
          </p:cNvPr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106">
            <a:extLst>
              <a:ext uri="{FF2B5EF4-FFF2-40B4-BE49-F238E27FC236}">
                <a16:creationId xmlns:a16="http://schemas.microsoft.com/office/drawing/2014/main" id="{5B33D7D2-7EA3-46CF-A1D2-8FAB810F3CBC}"/>
              </a:ext>
            </a:extLst>
          </p:cNvPr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6" name="Rounded Rectangle 107">
            <a:extLst>
              <a:ext uri="{FF2B5EF4-FFF2-40B4-BE49-F238E27FC236}">
                <a16:creationId xmlns:a16="http://schemas.microsoft.com/office/drawing/2014/main" id="{56157FA7-5725-4798-974B-0867CBECFD72}"/>
              </a:ext>
            </a:extLst>
          </p:cNvPr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7" name="Rounded Rectangle 108">
            <a:extLst>
              <a:ext uri="{FF2B5EF4-FFF2-40B4-BE49-F238E27FC236}">
                <a16:creationId xmlns:a16="http://schemas.microsoft.com/office/drawing/2014/main" id="{D83DD95E-1DAE-4914-AA5B-26DC15563F68}"/>
              </a:ext>
            </a:extLst>
          </p:cNvPr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63, 64</a:t>
            </a:r>
          </a:p>
        </p:txBody>
      </p:sp>
      <p:sp>
        <p:nvSpPr>
          <p:cNvPr id="38" name="Rounded Rectangle 109">
            <a:extLst>
              <a:ext uri="{FF2B5EF4-FFF2-40B4-BE49-F238E27FC236}">
                <a16:creationId xmlns:a16="http://schemas.microsoft.com/office/drawing/2014/main" id="{B91C90A2-4C03-40EC-9FBA-690FA6D57221}"/>
              </a:ext>
            </a:extLst>
          </p:cNvPr>
          <p:cNvSpPr/>
          <p:nvPr/>
        </p:nvSpPr>
        <p:spPr>
          <a:xfrm>
            <a:off x="2906971" y="3659373"/>
            <a:ext cx="492120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16198B7-27A5-4562-BD56-CF2C1E6A4CCC}"/>
              </a:ext>
            </a:extLst>
          </p:cNvPr>
          <p:cNvCxnSpPr/>
          <p:nvPr/>
        </p:nvCxnSpPr>
        <p:spPr>
          <a:xfrm flipH="1">
            <a:off x="383335" y="2972311"/>
            <a:ext cx="506075" cy="54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DFA1896-C41C-4465-8AF1-C87281A26202}"/>
              </a:ext>
            </a:extLst>
          </p:cNvPr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E3A3EE6-CE6B-4F9C-8FEF-64755DBE0C89}"/>
              </a:ext>
            </a:extLst>
          </p:cNvPr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49D46D4-0F03-4ED3-A52A-079DAAC7435E}"/>
              </a:ext>
            </a:extLst>
          </p:cNvPr>
          <p:cNvCxnSpPr/>
          <p:nvPr/>
        </p:nvCxnSpPr>
        <p:spPr>
          <a:xfrm>
            <a:off x="2086694" y="3051989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131">
            <a:extLst>
              <a:ext uri="{FF2B5EF4-FFF2-40B4-BE49-F238E27FC236}">
                <a16:creationId xmlns:a16="http://schemas.microsoft.com/office/drawing/2014/main" id="{E8626909-3984-4C92-B97B-B515945F2173}"/>
              </a:ext>
            </a:extLst>
          </p:cNvPr>
          <p:cNvSpPr/>
          <p:nvPr/>
        </p:nvSpPr>
        <p:spPr>
          <a:xfrm>
            <a:off x="1180707" y="366901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44" name="Rounded Rectangle 132">
            <a:extLst>
              <a:ext uri="{FF2B5EF4-FFF2-40B4-BE49-F238E27FC236}">
                <a16:creationId xmlns:a16="http://schemas.microsoft.com/office/drawing/2014/main" id="{AEAD121F-57ED-4B98-BE10-3BE3282F554E}"/>
              </a:ext>
            </a:extLst>
          </p:cNvPr>
          <p:cNvSpPr/>
          <p:nvPr/>
        </p:nvSpPr>
        <p:spPr>
          <a:xfrm>
            <a:off x="2254118" y="3631105"/>
            <a:ext cx="649074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40, 50</a:t>
            </a:r>
          </a:p>
        </p:txBody>
      </p:sp>
      <p:sp>
        <p:nvSpPr>
          <p:cNvPr id="45" name="Rounded Rectangle 133">
            <a:extLst>
              <a:ext uri="{FF2B5EF4-FFF2-40B4-BE49-F238E27FC236}">
                <a16:creationId xmlns:a16="http://schemas.microsoft.com/office/drawing/2014/main" id="{3FEF79EF-AEC0-40DF-A496-E473705F3628}"/>
              </a:ext>
            </a:extLst>
          </p:cNvPr>
          <p:cNvSpPr/>
          <p:nvPr/>
        </p:nvSpPr>
        <p:spPr>
          <a:xfrm>
            <a:off x="603017" y="3663562"/>
            <a:ext cx="544516" cy="4158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</a:t>
            </a:r>
            <a:r>
              <a:rPr lang="en-US" sz="1400">
                <a:solidFill>
                  <a:schemeClr val="tx1"/>
                </a:solidFill>
              </a:rPr>
              <a:t>, 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6" name="Rounded Rectangle 134">
            <a:extLst>
              <a:ext uri="{FF2B5EF4-FFF2-40B4-BE49-F238E27FC236}">
                <a16:creationId xmlns:a16="http://schemas.microsoft.com/office/drawing/2014/main" id="{A47E05CC-A0C1-49D1-B619-206A8B5B512D}"/>
              </a:ext>
            </a:extLst>
          </p:cNvPr>
          <p:cNvSpPr/>
          <p:nvPr/>
        </p:nvSpPr>
        <p:spPr>
          <a:xfrm>
            <a:off x="1" y="3643483"/>
            <a:ext cx="560164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C4734D5-F60B-4357-935E-257596AA8F85}"/>
              </a:ext>
            </a:extLst>
          </p:cNvPr>
          <p:cNvCxnSpPr/>
          <p:nvPr/>
        </p:nvCxnSpPr>
        <p:spPr>
          <a:xfrm flipH="1">
            <a:off x="2879740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A1E9D3B-B02E-4A60-B297-9BEAEB961CEE}"/>
              </a:ext>
            </a:extLst>
          </p:cNvPr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5B330A0-0D46-4501-9B0E-1B3FE82F02AA}"/>
              </a:ext>
            </a:extLst>
          </p:cNvPr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544C312-20B6-4B86-B695-BFDC077FE1C1}"/>
              </a:ext>
            </a:extLst>
          </p:cNvPr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155">
            <a:extLst>
              <a:ext uri="{FF2B5EF4-FFF2-40B4-BE49-F238E27FC236}">
                <a16:creationId xmlns:a16="http://schemas.microsoft.com/office/drawing/2014/main" id="{9152BD19-A6AC-460D-933A-D64A3E0CB2B2}"/>
              </a:ext>
            </a:extLst>
          </p:cNvPr>
          <p:cNvSpPr/>
          <p:nvPr/>
        </p:nvSpPr>
        <p:spPr>
          <a:xfrm>
            <a:off x="1727222" y="3687037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24F8EB-F6A6-47D9-BD9E-0603E6004374}"/>
              </a:ext>
            </a:extLst>
          </p:cNvPr>
          <p:cNvSpPr txBox="1"/>
          <p:nvPr/>
        </p:nvSpPr>
        <p:spPr>
          <a:xfrm>
            <a:off x="1" y="4460786"/>
            <a:ext cx="120435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Task: delete </a:t>
            </a:r>
            <a:r>
              <a:rPr lang="en-US" sz="2400" dirty="0">
                <a:solidFill>
                  <a:srgbClr val="E911F9"/>
                </a:solidFill>
              </a:rPr>
              <a:t>34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Finding </a:t>
            </a:r>
            <a:r>
              <a:rPr lang="en-US" sz="2400" dirty="0" err="1">
                <a:solidFill>
                  <a:schemeClr val="accent1"/>
                </a:solidFill>
              </a:rPr>
              <a:t>inorder</a:t>
            </a:r>
            <a:r>
              <a:rPr lang="en-US" sz="2400" dirty="0">
                <a:solidFill>
                  <a:schemeClr val="accent1"/>
                </a:solidFill>
              </a:rPr>
              <a:t> successor…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/>
                </a:solidFill>
              </a:rPr>
              <a:t>Copy key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Recursively delete 39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No underflow, no problem!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5EE2AC-6EE2-4BD5-AD3D-C1F7207A1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852" y="5069575"/>
            <a:ext cx="1697841" cy="142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57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49915D-EE7F-4E0B-92AF-56A2AAF0C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8476" y="1690688"/>
                <a:ext cx="10632989" cy="4735705"/>
              </a:xfrm>
            </p:spPr>
            <p:txBody>
              <a:bodyPr/>
              <a:lstStyle/>
              <a:p>
                <a:r>
                  <a:rPr lang="en-US" dirty="0"/>
                  <a:t>Suppose 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dirty="0"/>
                  <a:t> and the following “stub” B-Tree consisting of just the root…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And now I want to insert they key </a:t>
                </a:r>
                <a:r>
                  <a:rPr lang="en-US" dirty="0">
                    <a:solidFill>
                      <a:srgbClr val="C00000"/>
                    </a:solidFill>
                  </a:rPr>
                  <a:t>34</a:t>
                </a:r>
                <a:r>
                  <a:rPr lang="en-US" dirty="0"/>
                  <a:t> in my tree.</a:t>
                </a:r>
              </a:p>
              <a:p>
                <a:r>
                  <a:rPr lang="en-US" dirty="0"/>
                  <a:t>Solution: </a:t>
                </a:r>
                <a:r>
                  <a:rPr lang="en-US" dirty="0">
                    <a:solidFill>
                      <a:srgbClr val="E911F9"/>
                    </a:solidFill>
                  </a:rPr>
                  <a:t>Split the root!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Left child</a:t>
                </a:r>
                <a:r>
                  <a:rPr lang="en-US" dirty="0"/>
                  <a:t>: holds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4=</m:t>
                    </m:r>
                    <m:d>
                      <m:dPr>
                        <m:begChr m:val="⌈"/>
                        <m:endChr m:val="⌉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</m:t>
                    </m:r>
                    <m:d>
                      <m:dPr>
                        <m:begChr m:val="⌈"/>
                        <m:endChr m:val="⌉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dirty="0"/>
                  <a:t> keys which is our lower bound</a:t>
                </a:r>
              </a:p>
              <a:p>
                <a:pPr lvl="1"/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Right child</a:t>
                </a:r>
                <a:r>
                  <a:rPr lang="en-US" dirty="0"/>
                  <a:t>: holds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3</m:t>
                    </m:r>
                    <m:r>
                      <a:rPr lang="en-US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⌈"/>
                        <m:endChr m:val="⌉"/>
                        <m:ctrlP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≥</m:t>
                    </m:r>
                    <m:d>
                      <m:dPr>
                        <m:begChr m:val="⌈"/>
                        <m:endChr m:val="⌉"/>
                        <m:ctrlP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dirty="0"/>
                  <a:t>, our lower bound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749915D-EE7F-4E0B-92AF-56A2AAF0C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8476" y="1690688"/>
                <a:ext cx="10632989" cy="4735705"/>
              </a:xfrm>
              <a:blipFill rotWithShape="0">
                <a:blip r:embed="rId2"/>
                <a:stretch>
                  <a:fillRect l="-1032" t="-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0B9D157B-A284-4C81-913A-898B7DBE7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62" y="365125"/>
            <a:ext cx="11714206" cy="1325563"/>
          </a:xfrm>
        </p:spPr>
        <p:txBody>
          <a:bodyPr/>
          <a:lstStyle/>
          <a:p>
            <a:pPr algn="ctr"/>
            <a:r>
              <a:rPr lang="en-US" dirty="0"/>
              <a:t>What’s with the constraints on root and leaves?</a:t>
            </a:r>
          </a:p>
        </p:txBody>
      </p:sp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0AE4AC3F-9963-4BBC-B7AC-96BC45FDAEB8}"/>
              </a:ext>
            </a:extLst>
          </p:cNvPr>
          <p:cNvSpPr/>
          <p:nvPr/>
        </p:nvSpPr>
        <p:spPr>
          <a:xfrm>
            <a:off x="5206936" y="2418107"/>
            <a:ext cx="711952" cy="52214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rgbClr val="E911F9"/>
                </a:solidFill>
              </a:rPr>
              <a:t>67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646141" y="2940249"/>
            <a:ext cx="583138" cy="3960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828582" y="2942110"/>
            <a:ext cx="572220" cy="3942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4">
            <a:extLst>
              <a:ext uri="{FF2B5EF4-FFF2-40B4-BE49-F238E27FC236}">
                <a16:creationId xmlns:a16="http://schemas.microsoft.com/office/drawing/2014/main" id="{0AE4AC3F-9963-4BBC-B7AC-96BC45FDAEB8}"/>
              </a:ext>
            </a:extLst>
          </p:cNvPr>
          <p:cNvSpPr/>
          <p:nvPr/>
        </p:nvSpPr>
        <p:spPr>
          <a:xfrm>
            <a:off x="3942740" y="3375172"/>
            <a:ext cx="1395380" cy="29249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30, </a:t>
            </a:r>
            <a:r>
              <a:rPr lang="en-US" sz="1600" b="1" dirty="0">
                <a:solidFill>
                  <a:srgbClr val="C00000"/>
                </a:solidFill>
              </a:rPr>
              <a:t>34</a:t>
            </a:r>
            <a:r>
              <a:rPr lang="en-US" sz="1600" dirty="0">
                <a:solidFill>
                  <a:schemeClr val="tx1"/>
                </a:solidFill>
              </a:rPr>
              <a:t>, 36</a:t>
            </a:r>
            <a:r>
              <a:rPr lang="en-US" sz="1600">
                <a:solidFill>
                  <a:schemeClr val="tx1"/>
                </a:solidFill>
              </a:rPr>
              <a:t>, 52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6" name="Rounded Rectangle 4">
            <a:extLst>
              <a:ext uri="{FF2B5EF4-FFF2-40B4-BE49-F238E27FC236}">
                <a16:creationId xmlns:a16="http://schemas.microsoft.com/office/drawing/2014/main" id="{0AE4AC3F-9963-4BBC-B7AC-96BC45FDAEB8}"/>
              </a:ext>
            </a:extLst>
          </p:cNvPr>
          <p:cNvSpPr/>
          <p:nvPr/>
        </p:nvSpPr>
        <p:spPr>
          <a:xfrm>
            <a:off x="5918888" y="3390687"/>
            <a:ext cx="1395380" cy="292496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75000"/>
                  <a:tint val="66000"/>
                  <a:satMod val="160000"/>
                </a:schemeClr>
              </a:gs>
              <a:gs pos="50000">
                <a:schemeClr val="accent4">
                  <a:lumMod val="75000"/>
                  <a:tint val="44500"/>
                  <a:satMod val="160000"/>
                </a:schemeClr>
              </a:gs>
              <a:gs pos="100000">
                <a:schemeClr val="accent4">
                  <a:lumMod val="75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79, 90, 98</a:t>
            </a: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1DEC04EA-CF0C-41B6-8320-4A51AD495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982" y="3615786"/>
            <a:ext cx="1724477" cy="17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4625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#2: Key rotation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C568C93D-249A-4AA9-9F8A-985EEDAC5310}"/>
              </a:ext>
            </a:extLst>
          </p:cNvPr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4D05EBC-BB09-4F31-BE86-FF5777A5B91B}"/>
              </a:ext>
            </a:extLst>
          </p:cNvPr>
          <p:cNvCxnSpPr>
            <a:endCxn id="9" idx="0"/>
          </p:cNvCxnSpPr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5F4051-E256-4DFC-ACB0-8217057CF02D}"/>
              </a:ext>
            </a:extLst>
          </p:cNvPr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6FF399A-3873-4D59-A349-156C120FCDEB}"/>
              </a:ext>
            </a:extLst>
          </p:cNvPr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D3773C-7FCA-42DA-AD9C-839F5424A84C}"/>
              </a:ext>
            </a:extLst>
          </p:cNvPr>
          <p:cNvCxnSpPr>
            <a:endCxn id="17" idx="0"/>
          </p:cNvCxnSpPr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15">
            <a:extLst>
              <a:ext uri="{FF2B5EF4-FFF2-40B4-BE49-F238E27FC236}">
                <a16:creationId xmlns:a16="http://schemas.microsoft.com/office/drawing/2014/main" id="{A8D7FD45-F3A4-4075-9F41-46A704D24FCE}"/>
              </a:ext>
            </a:extLst>
          </p:cNvPr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-5, 6, 10, </a:t>
            </a:r>
            <a:r>
              <a:rPr lang="en-US" dirty="0">
                <a:solidFill>
                  <a:schemeClr val="accent6"/>
                </a:solidFill>
              </a:rPr>
              <a:t>39</a:t>
            </a:r>
          </a:p>
        </p:txBody>
      </p:sp>
      <p:sp>
        <p:nvSpPr>
          <p:cNvPr id="10" name="Rounded Rectangle 16">
            <a:extLst>
              <a:ext uri="{FF2B5EF4-FFF2-40B4-BE49-F238E27FC236}">
                <a16:creationId xmlns:a16="http://schemas.microsoft.com/office/drawing/2014/main" id="{6B11EED6-5B84-462C-AAD6-3B7750C92089}"/>
              </a:ext>
            </a:extLst>
          </p:cNvPr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1" name="Rounded Rectangle 18">
            <a:extLst>
              <a:ext uri="{FF2B5EF4-FFF2-40B4-BE49-F238E27FC236}">
                <a16:creationId xmlns:a16="http://schemas.microsoft.com/office/drawing/2014/main" id="{FF741088-208A-4135-A7DE-CC595F74BCB9}"/>
              </a:ext>
            </a:extLst>
          </p:cNvPr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12" name="Rounded Rectangle 21">
            <a:extLst>
              <a:ext uri="{FF2B5EF4-FFF2-40B4-BE49-F238E27FC236}">
                <a16:creationId xmlns:a16="http://schemas.microsoft.com/office/drawing/2014/main" id="{B3EC8BDD-65F9-4B96-9D22-63E0CC93D4D7}"/>
              </a:ext>
            </a:extLst>
          </p:cNvPr>
          <p:cNvSpPr/>
          <p:nvPr/>
        </p:nvSpPr>
        <p:spPr>
          <a:xfrm>
            <a:off x="10285205" y="3739612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62E4CE-91F8-47C5-83FD-728DBA96407B}"/>
              </a:ext>
            </a:extLst>
          </p:cNvPr>
          <p:cNvCxnSpPr>
            <a:endCxn id="20" idx="0"/>
          </p:cNvCxnSpPr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E36A252-8816-4683-822A-BE696F3CB664}"/>
              </a:ext>
            </a:extLst>
          </p:cNvPr>
          <p:cNvCxnSpPr>
            <a:endCxn id="19" idx="0"/>
          </p:cNvCxnSpPr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65D225-6694-4C04-82C9-3C9F637EEEF8}"/>
              </a:ext>
            </a:extLst>
          </p:cNvPr>
          <p:cNvCxnSpPr>
            <a:endCxn id="12" idx="0"/>
          </p:cNvCxnSpPr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9C7D31-F411-4EF1-9E97-1475CB99050F}"/>
              </a:ext>
            </a:extLst>
          </p:cNvPr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36">
            <a:extLst>
              <a:ext uri="{FF2B5EF4-FFF2-40B4-BE49-F238E27FC236}">
                <a16:creationId xmlns:a16="http://schemas.microsoft.com/office/drawing/2014/main" id="{5BA23CF0-A103-4DE1-8162-2280F60BAE83}"/>
              </a:ext>
            </a:extLst>
          </p:cNvPr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18" name="Rounded Rectangle 41">
            <a:extLst>
              <a:ext uri="{FF2B5EF4-FFF2-40B4-BE49-F238E27FC236}">
                <a16:creationId xmlns:a16="http://schemas.microsoft.com/office/drawing/2014/main" id="{371C0B4A-1665-43D7-8EE8-1C5E7C871BF2}"/>
              </a:ext>
            </a:extLst>
          </p:cNvPr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19" name="Rounded Rectangle 43">
            <a:extLst>
              <a:ext uri="{FF2B5EF4-FFF2-40B4-BE49-F238E27FC236}">
                <a16:creationId xmlns:a16="http://schemas.microsoft.com/office/drawing/2014/main" id="{C34FA06A-D684-4165-A30D-9D4221626F79}"/>
              </a:ext>
            </a:extLst>
          </p:cNvPr>
          <p:cNvSpPr/>
          <p:nvPr/>
        </p:nvSpPr>
        <p:spPr>
          <a:xfrm>
            <a:off x="9477120" y="3739611"/>
            <a:ext cx="72286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185, 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196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ounded Rectangle 44">
            <a:extLst>
              <a:ext uri="{FF2B5EF4-FFF2-40B4-BE49-F238E27FC236}">
                <a16:creationId xmlns:a16="http://schemas.microsoft.com/office/drawing/2014/main" id="{C88DBD50-19C9-4DB7-A704-AC011D0EC5A7}"/>
              </a:ext>
            </a:extLst>
          </p:cNvPr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</a:t>
            </a:r>
            <a:r>
              <a:rPr lang="en-US" sz="1200">
                <a:solidFill>
                  <a:schemeClr val="tx1"/>
                </a:solidFill>
              </a:rPr>
              <a:t>, </a:t>
            </a:r>
            <a:br>
              <a:rPr lang="en-US" sz="1200">
                <a:solidFill>
                  <a:schemeClr val="tx1"/>
                </a:solidFill>
              </a:rPr>
            </a:br>
            <a:r>
              <a:rPr lang="en-US" sz="1200">
                <a:solidFill>
                  <a:schemeClr val="tx1"/>
                </a:solidFill>
              </a:rPr>
              <a:t>170</a:t>
            </a:r>
            <a:r>
              <a:rPr lang="en-US" sz="1200" dirty="0">
                <a:solidFill>
                  <a:schemeClr val="tx1"/>
                </a:solidFill>
              </a:rPr>
              <a:t>, 176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EB4BF02-8BE0-43CF-B3ED-98F07CC7F57E}"/>
              </a:ext>
            </a:extLst>
          </p:cNvPr>
          <p:cNvCxnSpPr>
            <a:endCxn id="28" idx="0"/>
          </p:cNvCxnSpPr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EE9F0F-C5EC-49FC-A166-ED5FD2E9F375}"/>
              </a:ext>
            </a:extLst>
          </p:cNvPr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E3D208-825E-464B-83C5-C2A2404CF3BE}"/>
              </a:ext>
            </a:extLst>
          </p:cNvPr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E29CF7-805C-4AD2-8C39-6D5CCCC670B7}"/>
              </a:ext>
            </a:extLst>
          </p:cNvPr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85">
            <a:extLst>
              <a:ext uri="{FF2B5EF4-FFF2-40B4-BE49-F238E27FC236}">
                <a16:creationId xmlns:a16="http://schemas.microsoft.com/office/drawing/2014/main" id="{DEDE28B4-F248-4E3B-85B4-7B2F04853489}"/>
              </a:ext>
            </a:extLst>
          </p:cNvPr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26" name="Rounded Rectangle 86">
            <a:extLst>
              <a:ext uri="{FF2B5EF4-FFF2-40B4-BE49-F238E27FC236}">
                <a16:creationId xmlns:a16="http://schemas.microsoft.com/office/drawing/2014/main" id="{2500575D-2823-429B-8E33-DB8F29F10812}"/>
              </a:ext>
            </a:extLst>
          </p:cNvPr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27" name="Rounded Rectangle 87">
            <a:extLst>
              <a:ext uri="{FF2B5EF4-FFF2-40B4-BE49-F238E27FC236}">
                <a16:creationId xmlns:a16="http://schemas.microsoft.com/office/drawing/2014/main" id="{2DE2103C-B1E6-4B57-B98D-2502C7F45660}"/>
              </a:ext>
            </a:extLst>
          </p:cNvPr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28" name="Rounded Rectangle 88">
            <a:extLst>
              <a:ext uri="{FF2B5EF4-FFF2-40B4-BE49-F238E27FC236}">
                <a16:creationId xmlns:a16="http://schemas.microsoft.com/office/drawing/2014/main" id="{1A49A582-B1EE-4851-B1E3-7A06CFA53CFE}"/>
              </a:ext>
            </a:extLst>
          </p:cNvPr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BCF02E-540D-463B-9B00-DCF761FDD382}"/>
              </a:ext>
            </a:extLst>
          </p:cNvPr>
          <p:cNvCxnSpPr>
            <a:endCxn id="36" idx="0"/>
          </p:cNvCxnSpPr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99C2ADC-DB66-4FBA-9BBF-5AFEE788DCB5}"/>
              </a:ext>
            </a:extLst>
          </p:cNvPr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A8EF2B-D87E-4435-AF99-BEB5786FF881}"/>
              </a:ext>
            </a:extLst>
          </p:cNvPr>
          <p:cNvCxnSpPr>
            <a:endCxn id="33" idx="0"/>
          </p:cNvCxnSpPr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34790B2-529E-4FC4-B833-8A7694516E8E}"/>
              </a:ext>
            </a:extLst>
          </p:cNvPr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106">
            <a:extLst>
              <a:ext uri="{FF2B5EF4-FFF2-40B4-BE49-F238E27FC236}">
                <a16:creationId xmlns:a16="http://schemas.microsoft.com/office/drawing/2014/main" id="{45871F1D-C9FC-405B-8A04-1B04087DD78D}"/>
              </a:ext>
            </a:extLst>
          </p:cNvPr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4" name="Rounded Rectangle 107">
            <a:extLst>
              <a:ext uri="{FF2B5EF4-FFF2-40B4-BE49-F238E27FC236}">
                <a16:creationId xmlns:a16="http://schemas.microsoft.com/office/drawing/2014/main" id="{B7A1711A-452A-4FB3-916E-55C30F022254}"/>
              </a:ext>
            </a:extLst>
          </p:cNvPr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5" name="Rounded Rectangle 108">
            <a:extLst>
              <a:ext uri="{FF2B5EF4-FFF2-40B4-BE49-F238E27FC236}">
                <a16:creationId xmlns:a16="http://schemas.microsoft.com/office/drawing/2014/main" id="{AADF2D55-4937-4906-9893-2ED3EE41D5C4}"/>
              </a:ext>
            </a:extLst>
          </p:cNvPr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63, 64</a:t>
            </a:r>
          </a:p>
        </p:txBody>
      </p:sp>
      <p:sp>
        <p:nvSpPr>
          <p:cNvPr id="36" name="Rounded Rectangle 109">
            <a:extLst>
              <a:ext uri="{FF2B5EF4-FFF2-40B4-BE49-F238E27FC236}">
                <a16:creationId xmlns:a16="http://schemas.microsoft.com/office/drawing/2014/main" id="{0B585B06-052A-4FA6-AE04-33AA0A0F4B0F}"/>
              </a:ext>
            </a:extLst>
          </p:cNvPr>
          <p:cNvSpPr/>
          <p:nvPr/>
        </p:nvSpPr>
        <p:spPr>
          <a:xfrm>
            <a:off x="2906971" y="3659373"/>
            <a:ext cx="492120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7D7A777-0595-47AE-9D5C-F566D3B70B55}"/>
              </a:ext>
            </a:extLst>
          </p:cNvPr>
          <p:cNvCxnSpPr/>
          <p:nvPr/>
        </p:nvCxnSpPr>
        <p:spPr>
          <a:xfrm flipH="1">
            <a:off x="383335" y="2972311"/>
            <a:ext cx="506075" cy="54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99C6404-3EAD-4480-8196-EC997C5B2BE5}"/>
              </a:ext>
            </a:extLst>
          </p:cNvPr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EB02C6D-4F22-4D24-B58A-01E2BF4CD635}"/>
              </a:ext>
            </a:extLst>
          </p:cNvPr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9E1AD76-68C0-4DC7-B83C-B604E82CE4F2}"/>
              </a:ext>
            </a:extLst>
          </p:cNvPr>
          <p:cNvCxnSpPr/>
          <p:nvPr/>
        </p:nvCxnSpPr>
        <p:spPr>
          <a:xfrm>
            <a:off x="2086694" y="3051989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131">
            <a:extLst>
              <a:ext uri="{FF2B5EF4-FFF2-40B4-BE49-F238E27FC236}">
                <a16:creationId xmlns:a16="http://schemas.microsoft.com/office/drawing/2014/main" id="{F276297E-F6E1-43BE-A92E-DE19898D8BF9}"/>
              </a:ext>
            </a:extLst>
          </p:cNvPr>
          <p:cNvSpPr/>
          <p:nvPr/>
        </p:nvSpPr>
        <p:spPr>
          <a:xfrm>
            <a:off x="1180707" y="366901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42" name="Rounded Rectangle 132">
            <a:extLst>
              <a:ext uri="{FF2B5EF4-FFF2-40B4-BE49-F238E27FC236}">
                <a16:creationId xmlns:a16="http://schemas.microsoft.com/office/drawing/2014/main" id="{017B36E4-035D-4E44-A51B-968AA5A07469}"/>
              </a:ext>
            </a:extLst>
          </p:cNvPr>
          <p:cNvSpPr/>
          <p:nvPr/>
        </p:nvSpPr>
        <p:spPr>
          <a:xfrm>
            <a:off x="2254118" y="3631105"/>
            <a:ext cx="649074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40, 50</a:t>
            </a:r>
          </a:p>
        </p:txBody>
      </p:sp>
      <p:sp>
        <p:nvSpPr>
          <p:cNvPr id="43" name="Rounded Rectangle 133">
            <a:extLst>
              <a:ext uri="{FF2B5EF4-FFF2-40B4-BE49-F238E27FC236}">
                <a16:creationId xmlns:a16="http://schemas.microsoft.com/office/drawing/2014/main" id="{58CFCDBF-93C7-48A9-AD2A-9B0AC76247BA}"/>
              </a:ext>
            </a:extLst>
          </p:cNvPr>
          <p:cNvSpPr/>
          <p:nvPr/>
        </p:nvSpPr>
        <p:spPr>
          <a:xfrm>
            <a:off x="603017" y="3663562"/>
            <a:ext cx="544516" cy="4158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</a:t>
            </a:r>
            <a:r>
              <a:rPr lang="en-US" sz="1400">
                <a:solidFill>
                  <a:schemeClr val="tx1"/>
                </a:solidFill>
              </a:rPr>
              <a:t>, 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4" name="Rounded Rectangle 134">
            <a:extLst>
              <a:ext uri="{FF2B5EF4-FFF2-40B4-BE49-F238E27FC236}">
                <a16:creationId xmlns:a16="http://schemas.microsoft.com/office/drawing/2014/main" id="{E7D178F7-5E97-47DB-80FB-2D80322AC2F6}"/>
              </a:ext>
            </a:extLst>
          </p:cNvPr>
          <p:cNvSpPr/>
          <p:nvPr/>
        </p:nvSpPr>
        <p:spPr>
          <a:xfrm>
            <a:off x="1" y="3643483"/>
            <a:ext cx="560164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CC1288B-8BBD-4295-9342-F5A5DE72310F}"/>
              </a:ext>
            </a:extLst>
          </p:cNvPr>
          <p:cNvCxnSpPr/>
          <p:nvPr/>
        </p:nvCxnSpPr>
        <p:spPr>
          <a:xfrm flipH="1">
            <a:off x="2879740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78CC286-FB18-4F7F-A2CB-398542C66C15}"/>
              </a:ext>
            </a:extLst>
          </p:cNvPr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9CC50FA-D77B-4539-9CC4-6184A0083A99}"/>
              </a:ext>
            </a:extLst>
          </p:cNvPr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57E13B6-1E20-47BB-A7D0-9C0E5C92D442}"/>
              </a:ext>
            </a:extLst>
          </p:cNvPr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155">
            <a:extLst>
              <a:ext uri="{FF2B5EF4-FFF2-40B4-BE49-F238E27FC236}">
                <a16:creationId xmlns:a16="http://schemas.microsoft.com/office/drawing/2014/main" id="{526A32A8-D7D2-4F47-A88E-D0E4308B2E3F}"/>
              </a:ext>
            </a:extLst>
          </p:cNvPr>
          <p:cNvSpPr/>
          <p:nvPr/>
        </p:nvSpPr>
        <p:spPr>
          <a:xfrm>
            <a:off x="1727222" y="3687037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30A340-1879-476F-AA05-CFF1CBC5E174}"/>
              </a:ext>
            </a:extLst>
          </p:cNvPr>
          <p:cNvSpPr txBox="1"/>
          <p:nvPr/>
        </p:nvSpPr>
        <p:spPr>
          <a:xfrm>
            <a:off x="1" y="4460786"/>
            <a:ext cx="12043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Task: delete </a:t>
            </a:r>
            <a:r>
              <a:rPr lang="en-US" sz="2400" dirty="0">
                <a:solidFill>
                  <a:srgbClr val="E911F9"/>
                </a:solidFill>
              </a:rPr>
              <a:t>112</a:t>
            </a:r>
          </a:p>
        </p:txBody>
      </p:sp>
    </p:spTree>
    <p:extLst>
      <p:ext uri="{BB962C8B-B14F-4D97-AF65-F5344CB8AC3E}">
        <p14:creationId xmlns:p14="http://schemas.microsoft.com/office/powerpoint/2010/main" val="124444527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#2: Key rotation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C568C93D-249A-4AA9-9F8A-985EEDAC5310}"/>
              </a:ext>
            </a:extLst>
          </p:cNvPr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4D05EBC-BB09-4F31-BE86-FF5777A5B91B}"/>
              </a:ext>
            </a:extLst>
          </p:cNvPr>
          <p:cNvCxnSpPr>
            <a:endCxn id="9" idx="0"/>
          </p:cNvCxnSpPr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5F4051-E256-4DFC-ACB0-8217057CF02D}"/>
              </a:ext>
            </a:extLst>
          </p:cNvPr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6FF399A-3873-4D59-A349-156C120FCDEB}"/>
              </a:ext>
            </a:extLst>
          </p:cNvPr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D3773C-7FCA-42DA-AD9C-839F5424A84C}"/>
              </a:ext>
            </a:extLst>
          </p:cNvPr>
          <p:cNvCxnSpPr>
            <a:endCxn id="17" idx="0"/>
          </p:cNvCxnSpPr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15">
            <a:extLst>
              <a:ext uri="{FF2B5EF4-FFF2-40B4-BE49-F238E27FC236}">
                <a16:creationId xmlns:a16="http://schemas.microsoft.com/office/drawing/2014/main" id="{A8D7FD45-F3A4-4075-9F41-46A704D24FCE}"/>
              </a:ext>
            </a:extLst>
          </p:cNvPr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-5, 6, 10, </a:t>
            </a:r>
            <a:r>
              <a:rPr lang="en-US" dirty="0">
                <a:solidFill>
                  <a:schemeClr val="accent6"/>
                </a:solidFill>
              </a:rPr>
              <a:t>39</a:t>
            </a:r>
          </a:p>
        </p:txBody>
      </p:sp>
      <p:sp>
        <p:nvSpPr>
          <p:cNvPr id="10" name="Rounded Rectangle 16">
            <a:extLst>
              <a:ext uri="{FF2B5EF4-FFF2-40B4-BE49-F238E27FC236}">
                <a16:creationId xmlns:a16="http://schemas.microsoft.com/office/drawing/2014/main" id="{6B11EED6-5B84-462C-AAD6-3B7750C92089}"/>
              </a:ext>
            </a:extLst>
          </p:cNvPr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1" name="Rounded Rectangle 18">
            <a:extLst>
              <a:ext uri="{FF2B5EF4-FFF2-40B4-BE49-F238E27FC236}">
                <a16:creationId xmlns:a16="http://schemas.microsoft.com/office/drawing/2014/main" id="{FF741088-208A-4135-A7DE-CC595F74BCB9}"/>
              </a:ext>
            </a:extLst>
          </p:cNvPr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12" name="Rounded Rectangle 21">
            <a:extLst>
              <a:ext uri="{FF2B5EF4-FFF2-40B4-BE49-F238E27FC236}">
                <a16:creationId xmlns:a16="http://schemas.microsoft.com/office/drawing/2014/main" id="{B3EC8BDD-65F9-4B96-9D22-63E0CC93D4D7}"/>
              </a:ext>
            </a:extLst>
          </p:cNvPr>
          <p:cNvSpPr/>
          <p:nvPr/>
        </p:nvSpPr>
        <p:spPr>
          <a:xfrm>
            <a:off x="10285205" y="3739612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62E4CE-91F8-47C5-83FD-728DBA96407B}"/>
              </a:ext>
            </a:extLst>
          </p:cNvPr>
          <p:cNvCxnSpPr>
            <a:endCxn id="20" idx="0"/>
          </p:cNvCxnSpPr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E36A252-8816-4683-822A-BE696F3CB664}"/>
              </a:ext>
            </a:extLst>
          </p:cNvPr>
          <p:cNvCxnSpPr>
            <a:endCxn id="19" idx="0"/>
          </p:cNvCxnSpPr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65D225-6694-4C04-82C9-3C9F637EEEF8}"/>
              </a:ext>
            </a:extLst>
          </p:cNvPr>
          <p:cNvCxnSpPr>
            <a:endCxn id="12" idx="0"/>
          </p:cNvCxnSpPr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9C7D31-F411-4EF1-9E97-1475CB99050F}"/>
              </a:ext>
            </a:extLst>
          </p:cNvPr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36">
            <a:extLst>
              <a:ext uri="{FF2B5EF4-FFF2-40B4-BE49-F238E27FC236}">
                <a16:creationId xmlns:a16="http://schemas.microsoft.com/office/drawing/2014/main" id="{5BA23CF0-A103-4DE1-8162-2280F60BAE83}"/>
              </a:ext>
            </a:extLst>
          </p:cNvPr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18" name="Rounded Rectangle 41">
            <a:extLst>
              <a:ext uri="{FF2B5EF4-FFF2-40B4-BE49-F238E27FC236}">
                <a16:creationId xmlns:a16="http://schemas.microsoft.com/office/drawing/2014/main" id="{371C0B4A-1665-43D7-8EE8-1C5E7C871BF2}"/>
              </a:ext>
            </a:extLst>
          </p:cNvPr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19" name="Rounded Rectangle 43">
            <a:extLst>
              <a:ext uri="{FF2B5EF4-FFF2-40B4-BE49-F238E27FC236}">
                <a16:creationId xmlns:a16="http://schemas.microsoft.com/office/drawing/2014/main" id="{C34FA06A-D684-4165-A30D-9D4221626F79}"/>
              </a:ext>
            </a:extLst>
          </p:cNvPr>
          <p:cNvSpPr/>
          <p:nvPr/>
        </p:nvSpPr>
        <p:spPr>
          <a:xfrm>
            <a:off x="9477120" y="3739611"/>
            <a:ext cx="72286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185, 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196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ounded Rectangle 44">
            <a:extLst>
              <a:ext uri="{FF2B5EF4-FFF2-40B4-BE49-F238E27FC236}">
                <a16:creationId xmlns:a16="http://schemas.microsoft.com/office/drawing/2014/main" id="{C88DBD50-19C9-4DB7-A704-AC011D0EC5A7}"/>
              </a:ext>
            </a:extLst>
          </p:cNvPr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</a:t>
            </a:r>
            <a:r>
              <a:rPr lang="en-US" sz="1200">
                <a:solidFill>
                  <a:schemeClr val="tx1"/>
                </a:solidFill>
              </a:rPr>
              <a:t>, </a:t>
            </a:r>
            <a:br>
              <a:rPr lang="en-US" sz="1200">
                <a:solidFill>
                  <a:schemeClr val="tx1"/>
                </a:solidFill>
              </a:rPr>
            </a:br>
            <a:r>
              <a:rPr lang="en-US" sz="1200">
                <a:solidFill>
                  <a:schemeClr val="tx1"/>
                </a:solidFill>
              </a:rPr>
              <a:t>170</a:t>
            </a:r>
            <a:r>
              <a:rPr lang="en-US" sz="1200" dirty="0">
                <a:solidFill>
                  <a:schemeClr val="tx1"/>
                </a:solidFill>
              </a:rPr>
              <a:t>, 176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EB4BF02-8BE0-43CF-B3ED-98F07CC7F57E}"/>
              </a:ext>
            </a:extLst>
          </p:cNvPr>
          <p:cNvCxnSpPr>
            <a:endCxn id="28" idx="0"/>
          </p:cNvCxnSpPr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EE9F0F-C5EC-49FC-A166-ED5FD2E9F375}"/>
              </a:ext>
            </a:extLst>
          </p:cNvPr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E3D208-825E-464B-83C5-C2A2404CF3BE}"/>
              </a:ext>
            </a:extLst>
          </p:cNvPr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E29CF7-805C-4AD2-8C39-6D5CCCC670B7}"/>
              </a:ext>
            </a:extLst>
          </p:cNvPr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85">
            <a:extLst>
              <a:ext uri="{FF2B5EF4-FFF2-40B4-BE49-F238E27FC236}">
                <a16:creationId xmlns:a16="http://schemas.microsoft.com/office/drawing/2014/main" id="{DEDE28B4-F248-4E3B-85B4-7B2F04853489}"/>
              </a:ext>
            </a:extLst>
          </p:cNvPr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E911F9"/>
                </a:solidFill>
              </a:rPr>
              <a:t>112</a:t>
            </a:r>
            <a:r>
              <a:rPr lang="en-US" sz="1400" dirty="0">
                <a:solidFill>
                  <a:schemeClr val="tx1"/>
                </a:solidFill>
              </a:rPr>
              <a:t>, 114</a:t>
            </a:r>
          </a:p>
        </p:txBody>
      </p:sp>
      <p:sp>
        <p:nvSpPr>
          <p:cNvPr id="26" name="Rounded Rectangle 86">
            <a:extLst>
              <a:ext uri="{FF2B5EF4-FFF2-40B4-BE49-F238E27FC236}">
                <a16:creationId xmlns:a16="http://schemas.microsoft.com/office/drawing/2014/main" id="{2500575D-2823-429B-8E33-DB8F29F10812}"/>
              </a:ext>
            </a:extLst>
          </p:cNvPr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27" name="Rounded Rectangle 87">
            <a:extLst>
              <a:ext uri="{FF2B5EF4-FFF2-40B4-BE49-F238E27FC236}">
                <a16:creationId xmlns:a16="http://schemas.microsoft.com/office/drawing/2014/main" id="{2DE2103C-B1E6-4B57-B98D-2502C7F45660}"/>
              </a:ext>
            </a:extLst>
          </p:cNvPr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28" name="Rounded Rectangle 88">
            <a:extLst>
              <a:ext uri="{FF2B5EF4-FFF2-40B4-BE49-F238E27FC236}">
                <a16:creationId xmlns:a16="http://schemas.microsoft.com/office/drawing/2014/main" id="{1A49A582-B1EE-4851-B1E3-7A06CFA53CFE}"/>
              </a:ext>
            </a:extLst>
          </p:cNvPr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BCF02E-540D-463B-9B00-DCF761FDD382}"/>
              </a:ext>
            </a:extLst>
          </p:cNvPr>
          <p:cNvCxnSpPr>
            <a:endCxn id="36" idx="0"/>
          </p:cNvCxnSpPr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99C2ADC-DB66-4FBA-9BBF-5AFEE788DCB5}"/>
              </a:ext>
            </a:extLst>
          </p:cNvPr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A8EF2B-D87E-4435-AF99-BEB5786FF881}"/>
              </a:ext>
            </a:extLst>
          </p:cNvPr>
          <p:cNvCxnSpPr>
            <a:endCxn id="33" idx="0"/>
          </p:cNvCxnSpPr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34790B2-529E-4FC4-B833-8A7694516E8E}"/>
              </a:ext>
            </a:extLst>
          </p:cNvPr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106">
            <a:extLst>
              <a:ext uri="{FF2B5EF4-FFF2-40B4-BE49-F238E27FC236}">
                <a16:creationId xmlns:a16="http://schemas.microsoft.com/office/drawing/2014/main" id="{45871F1D-C9FC-405B-8A04-1B04087DD78D}"/>
              </a:ext>
            </a:extLst>
          </p:cNvPr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4" name="Rounded Rectangle 107">
            <a:extLst>
              <a:ext uri="{FF2B5EF4-FFF2-40B4-BE49-F238E27FC236}">
                <a16:creationId xmlns:a16="http://schemas.microsoft.com/office/drawing/2014/main" id="{B7A1711A-452A-4FB3-916E-55C30F022254}"/>
              </a:ext>
            </a:extLst>
          </p:cNvPr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5" name="Rounded Rectangle 108">
            <a:extLst>
              <a:ext uri="{FF2B5EF4-FFF2-40B4-BE49-F238E27FC236}">
                <a16:creationId xmlns:a16="http://schemas.microsoft.com/office/drawing/2014/main" id="{AADF2D55-4937-4906-9893-2ED3EE41D5C4}"/>
              </a:ext>
            </a:extLst>
          </p:cNvPr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63, 64</a:t>
            </a:r>
          </a:p>
        </p:txBody>
      </p:sp>
      <p:sp>
        <p:nvSpPr>
          <p:cNvPr id="36" name="Rounded Rectangle 109">
            <a:extLst>
              <a:ext uri="{FF2B5EF4-FFF2-40B4-BE49-F238E27FC236}">
                <a16:creationId xmlns:a16="http://schemas.microsoft.com/office/drawing/2014/main" id="{0B585B06-052A-4FA6-AE04-33AA0A0F4B0F}"/>
              </a:ext>
            </a:extLst>
          </p:cNvPr>
          <p:cNvSpPr/>
          <p:nvPr/>
        </p:nvSpPr>
        <p:spPr>
          <a:xfrm>
            <a:off x="2906971" y="3659373"/>
            <a:ext cx="492120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7D7A777-0595-47AE-9D5C-F566D3B70B55}"/>
              </a:ext>
            </a:extLst>
          </p:cNvPr>
          <p:cNvCxnSpPr/>
          <p:nvPr/>
        </p:nvCxnSpPr>
        <p:spPr>
          <a:xfrm flipH="1">
            <a:off x="383335" y="2972311"/>
            <a:ext cx="506075" cy="54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99C6404-3EAD-4480-8196-EC997C5B2BE5}"/>
              </a:ext>
            </a:extLst>
          </p:cNvPr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EB02C6D-4F22-4D24-B58A-01E2BF4CD635}"/>
              </a:ext>
            </a:extLst>
          </p:cNvPr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9E1AD76-68C0-4DC7-B83C-B604E82CE4F2}"/>
              </a:ext>
            </a:extLst>
          </p:cNvPr>
          <p:cNvCxnSpPr/>
          <p:nvPr/>
        </p:nvCxnSpPr>
        <p:spPr>
          <a:xfrm>
            <a:off x="2086694" y="3051989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131">
            <a:extLst>
              <a:ext uri="{FF2B5EF4-FFF2-40B4-BE49-F238E27FC236}">
                <a16:creationId xmlns:a16="http://schemas.microsoft.com/office/drawing/2014/main" id="{F276297E-F6E1-43BE-A92E-DE19898D8BF9}"/>
              </a:ext>
            </a:extLst>
          </p:cNvPr>
          <p:cNvSpPr/>
          <p:nvPr/>
        </p:nvSpPr>
        <p:spPr>
          <a:xfrm>
            <a:off x="1180707" y="366901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42" name="Rounded Rectangle 132">
            <a:extLst>
              <a:ext uri="{FF2B5EF4-FFF2-40B4-BE49-F238E27FC236}">
                <a16:creationId xmlns:a16="http://schemas.microsoft.com/office/drawing/2014/main" id="{017B36E4-035D-4E44-A51B-968AA5A07469}"/>
              </a:ext>
            </a:extLst>
          </p:cNvPr>
          <p:cNvSpPr/>
          <p:nvPr/>
        </p:nvSpPr>
        <p:spPr>
          <a:xfrm>
            <a:off x="2254118" y="3631105"/>
            <a:ext cx="649074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40, 50</a:t>
            </a:r>
          </a:p>
        </p:txBody>
      </p:sp>
      <p:sp>
        <p:nvSpPr>
          <p:cNvPr id="43" name="Rounded Rectangle 133">
            <a:extLst>
              <a:ext uri="{FF2B5EF4-FFF2-40B4-BE49-F238E27FC236}">
                <a16:creationId xmlns:a16="http://schemas.microsoft.com/office/drawing/2014/main" id="{58CFCDBF-93C7-48A9-AD2A-9B0AC76247BA}"/>
              </a:ext>
            </a:extLst>
          </p:cNvPr>
          <p:cNvSpPr/>
          <p:nvPr/>
        </p:nvSpPr>
        <p:spPr>
          <a:xfrm>
            <a:off x="603017" y="3663562"/>
            <a:ext cx="544516" cy="4158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</a:t>
            </a:r>
            <a:r>
              <a:rPr lang="en-US" sz="1400">
                <a:solidFill>
                  <a:schemeClr val="tx1"/>
                </a:solidFill>
              </a:rPr>
              <a:t>, 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4" name="Rounded Rectangle 134">
            <a:extLst>
              <a:ext uri="{FF2B5EF4-FFF2-40B4-BE49-F238E27FC236}">
                <a16:creationId xmlns:a16="http://schemas.microsoft.com/office/drawing/2014/main" id="{E7D178F7-5E97-47DB-80FB-2D80322AC2F6}"/>
              </a:ext>
            </a:extLst>
          </p:cNvPr>
          <p:cNvSpPr/>
          <p:nvPr/>
        </p:nvSpPr>
        <p:spPr>
          <a:xfrm>
            <a:off x="1" y="3643483"/>
            <a:ext cx="560164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CC1288B-8BBD-4295-9342-F5A5DE72310F}"/>
              </a:ext>
            </a:extLst>
          </p:cNvPr>
          <p:cNvCxnSpPr/>
          <p:nvPr/>
        </p:nvCxnSpPr>
        <p:spPr>
          <a:xfrm flipH="1">
            <a:off x="2879740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78CC286-FB18-4F7F-A2CB-398542C66C15}"/>
              </a:ext>
            </a:extLst>
          </p:cNvPr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9CC50FA-D77B-4539-9CC4-6184A0083A99}"/>
              </a:ext>
            </a:extLst>
          </p:cNvPr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57E13B6-1E20-47BB-A7D0-9C0E5C92D442}"/>
              </a:ext>
            </a:extLst>
          </p:cNvPr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155">
            <a:extLst>
              <a:ext uri="{FF2B5EF4-FFF2-40B4-BE49-F238E27FC236}">
                <a16:creationId xmlns:a16="http://schemas.microsoft.com/office/drawing/2014/main" id="{526A32A8-D7D2-4F47-A88E-D0E4308B2E3F}"/>
              </a:ext>
            </a:extLst>
          </p:cNvPr>
          <p:cNvSpPr/>
          <p:nvPr/>
        </p:nvSpPr>
        <p:spPr>
          <a:xfrm>
            <a:off x="1727222" y="3687037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30A340-1879-476F-AA05-CFF1CBC5E174}"/>
              </a:ext>
            </a:extLst>
          </p:cNvPr>
          <p:cNvSpPr txBox="1"/>
          <p:nvPr/>
        </p:nvSpPr>
        <p:spPr>
          <a:xfrm>
            <a:off x="1" y="4460786"/>
            <a:ext cx="12043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Task: delete </a:t>
            </a:r>
            <a:r>
              <a:rPr lang="en-US" sz="2400" dirty="0">
                <a:solidFill>
                  <a:srgbClr val="E911F9"/>
                </a:solidFill>
              </a:rPr>
              <a:t>112</a:t>
            </a:r>
          </a:p>
        </p:txBody>
      </p:sp>
    </p:spTree>
    <p:extLst>
      <p:ext uri="{BB962C8B-B14F-4D97-AF65-F5344CB8AC3E}">
        <p14:creationId xmlns:p14="http://schemas.microsoft.com/office/powerpoint/2010/main" val="303257848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#2: Key rotation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C568C93D-249A-4AA9-9F8A-985EEDAC5310}"/>
              </a:ext>
            </a:extLst>
          </p:cNvPr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4D05EBC-BB09-4F31-BE86-FF5777A5B91B}"/>
              </a:ext>
            </a:extLst>
          </p:cNvPr>
          <p:cNvCxnSpPr>
            <a:endCxn id="9" idx="0"/>
          </p:cNvCxnSpPr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5F4051-E256-4DFC-ACB0-8217057CF02D}"/>
              </a:ext>
            </a:extLst>
          </p:cNvPr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6FF399A-3873-4D59-A349-156C120FCDEB}"/>
              </a:ext>
            </a:extLst>
          </p:cNvPr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D3773C-7FCA-42DA-AD9C-839F5424A84C}"/>
              </a:ext>
            </a:extLst>
          </p:cNvPr>
          <p:cNvCxnSpPr>
            <a:endCxn id="17" idx="0"/>
          </p:cNvCxnSpPr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15">
            <a:extLst>
              <a:ext uri="{FF2B5EF4-FFF2-40B4-BE49-F238E27FC236}">
                <a16:creationId xmlns:a16="http://schemas.microsoft.com/office/drawing/2014/main" id="{A8D7FD45-F3A4-4075-9F41-46A704D24FCE}"/>
              </a:ext>
            </a:extLst>
          </p:cNvPr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-5, 6, 10, </a:t>
            </a:r>
            <a:r>
              <a:rPr lang="en-US" dirty="0">
                <a:solidFill>
                  <a:schemeClr val="accent6"/>
                </a:solidFill>
              </a:rPr>
              <a:t>39</a:t>
            </a:r>
          </a:p>
        </p:txBody>
      </p:sp>
      <p:sp>
        <p:nvSpPr>
          <p:cNvPr id="10" name="Rounded Rectangle 16">
            <a:extLst>
              <a:ext uri="{FF2B5EF4-FFF2-40B4-BE49-F238E27FC236}">
                <a16:creationId xmlns:a16="http://schemas.microsoft.com/office/drawing/2014/main" id="{6B11EED6-5B84-462C-AAD6-3B7750C92089}"/>
              </a:ext>
            </a:extLst>
          </p:cNvPr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1" name="Rounded Rectangle 18">
            <a:extLst>
              <a:ext uri="{FF2B5EF4-FFF2-40B4-BE49-F238E27FC236}">
                <a16:creationId xmlns:a16="http://schemas.microsoft.com/office/drawing/2014/main" id="{FF741088-208A-4135-A7DE-CC595F74BCB9}"/>
              </a:ext>
            </a:extLst>
          </p:cNvPr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12" name="Rounded Rectangle 21">
            <a:extLst>
              <a:ext uri="{FF2B5EF4-FFF2-40B4-BE49-F238E27FC236}">
                <a16:creationId xmlns:a16="http://schemas.microsoft.com/office/drawing/2014/main" id="{B3EC8BDD-65F9-4B96-9D22-63E0CC93D4D7}"/>
              </a:ext>
            </a:extLst>
          </p:cNvPr>
          <p:cNvSpPr/>
          <p:nvPr/>
        </p:nvSpPr>
        <p:spPr>
          <a:xfrm>
            <a:off x="10285205" y="3739612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62E4CE-91F8-47C5-83FD-728DBA96407B}"/>
              </a:ext>
            </a:extLst>
          </p:cNvPr>
          <p:cNvCxnSpPr>
            <a:endCxn id="20" idx="0"/>
          </p:cNvCxnSpPr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E36A252-8816-4683-822A-BE696F3CB664}"/>
              </a:ext>
            </a:extLst>
          </p:cNvPr>
          <p:cNvCxnSpPr>
            <a:endCxn id="19" idx="0"/>
          </p:cNvCxnSpPr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65D225-6694-4C04-82C9-3C9F637EEEF8}"/>
              </a:ext>
            </a:extLst>
          </p:cNvPr>
          <p:cNvCxnSpPr>
            <a:endCxn id="12" idx="0"/>
          </p:cNvCxnSpPr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9C7D31-F411-4EF1-9E97-1475CB99050F}"/>
              </a:ext>
            </a:extLst>
          </p:cNvPr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36">
            <a:extLst>
              <a:ext uri="{FF2B5EF4-FFF2-40B4-BE49-F238E27FC236}">
                <a16:creationId xmlns:a16="http://schemas.microsoft.com/office/drawing/2014/main" id="{5BA23CF0-A103-4DE1-8162-2280F60BAE83}"/>
              </a:ext>
            </a:extLst>
          </p:cNvPr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18" name="Rounded Rectangle 41">
            <a:extLst>
              <a:ext uri="{FF2B5EF4-FFF2-40B4-BE49-F238E27FC236}">
                <a16:creationId xmlns:a16="http://schemas.microsoft.com/office/drawing/2014/main" id="{371C0B4A-1665-43D7-8EE8-1C5E7C871BF2}"/>
              </a:ext>
            </a:extLst>
          </p:cNvPr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19" name="Rounded Rectangle 43">
            <a:extLst>
              <a:ext uri="{FF2B5EF4-FFF2-40B4-BE49-F238E27FC236}">
                <a16:creationId xmlns:a16="http://schemas.microsoft.com/office/drawing/2014/main" id="{C34FA06A-D684-4165-A30D-9D4221626F79}"/>
              </a:ext>
            </a:extLst>
          </p:cNvPr>
          <p:cNvSpPr/>
          <p:nvPr/>
        </p:nvSpPr>
        <p:spPr>
          <a:xfrm>
            <a:off x="9477120" y="3739611"/>
            <a:ext cx="72286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185, 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196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ounded Rectangle 44">
            <a:extLst>
              <a:ext uri="{FF2B5EF4-FFF2-40B4-BE49-F238E27FC236}">
                <a16:creationId xmlns:a16="http://schemas.microsoft.com/office/drawing/2014/main" id="{C88DBD50-19C9-4DB7-A704-AC011D0EC5A7}"/>
              </a:ext>
            </a:extLst>
          </p:cNvPr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</a:t>
            </a:r>
            <a:r>
              <a:rPr lang="en-US" sz="1200">
                <a:solidFill>
                  <a:schemeClr val="tx1"/>
                </a:solidFill>
              </a:rPr>
              <a:t>, </a:t>
            </a:r>
            <a:br>
              <a:rPr lang="en-US" sz="1200">
                <a:solidFill>
                  <a:schemeClr val="tx1"/>
                </a:solidFill>
              </a:rPr>
            </a:br>
            <a:r>
              <a:rPr lang="en-US" sz="1200">
                <a:solidFill>
                  <a:schemeClr val="tx1"/>
                </a:solidFill>
              </a:rPr>
              <a:t>170</a:t>
            </a:r>
            <a:r>
              <a:rPr lang="en-US" sz="1200" dirty="0">
                <a:solidFill>
                  <a:schemeClr val="tx1"/>
                </a:solidFill>
              </a:rPr>
              <a:t>, 176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EB4BF02-8BE0-43CF-B3ED-98F07CC7F57E}"/>
              </a:ext>
            </a:extLst>
          </p:cNvPr>
          <p:cNvCxnSpPr>
            <a:endCxn id="28" idx="0"/>
          </p:cNvCxnSpPr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EE9F0F-C5EC-49FC-A166-ED5FD2E9F375}"/>
              </a:ext>
            </a:extLst>
          </p:cNvPr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E3D208-825E-464B-83C5-C2A2404CF3BE}"/>
              </a:ext>
            </a:extLst>
          </p:cNvPr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E29CF7-805C-4AD2-8C39-6D5CCCC670B7}"/>
              </a:ext>
            </a:extLst>
          </p:cNvPr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85">
            <a:extLst>
              <a:ext uri="{FF2B5EF4-FFF2-40B4-BE49-F238E27FC236}">
                <a16:creationId xmlns:a16="http://schemas.microsoft.com/office/drawing/2014/main" id="{DEDE28B4-F248-4E3B-85B4-7B2F04853489}"/>
              </a:ext>
            </a:extLst>
          </p:cNvPr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114</a:t>
            </a:r>
          </a:p>
        </p:txBody>
      </p:sp>
      <p:sp>
        <p:nvSpPr>
          <p:cNvPr id="26" name="Rounded Rectangle 86">
            <a:extLst>
              <a:ext uri="{FF2B5EF4-FFF2-40B4-BE49-F238E27FC236}">
                <a16:creationId xmlns:a16="http://schemas.microsoft.com/office/drawing/2014/main" id="{2500575D-2823-429B-8E33-DB8F29F10812}"/>
              </a:ext>
            </a:extLst>
          </p:cNvPr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27" name="Rounded Rectangle 87">
            <a:extLst>
              <a:ext uri="{FF2B5EF4-FFF2-40B4-BE49-F238E27FC236}">
                <a16:creationId xmlns:a16="http://schemas.microsoft.com/office/drawing/2014/main" id="{2DE2103C-B1E6-4B57-B98D-2502C7F45660}"/>
              </a:ext>
            </a:extLst>
          </p:cNvPr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28" name="Rounded Rectangle 88">
            <a:extLst>
              <a:ext uri="{FF2B5EF4-FFF2-40B4-BE49-F238E27FC236}">
                <a16:creationId xmlns:a16="http://schemas.microsoft.com/office/drawing/2014/main" id="{1A49A582-B1EE-4851-B1E3-7A06CFA53CFE}"/>
              </a:ext>
            </a:extLst>
          </p:cNvPr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BCF02E-540D-463B-9B00-DCF761FDD382}"/>
              </a:ext>
            </a:extLst>
          </p:cNvPr>
          <p:cNvCxnSpPr>
            <a:endCxn id="36" idx="0"/>
          </p:cNvCxnSpPr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99C2ADC-DB66-4FBA-9BBF-5AFEE788DCB5}"/>
              </a:ext>
            </a:extLst>
          </p:cNvPr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A8EF2B-D87E-4435-AF99-BEB5786FF881}"/>
              </a:ext>
            </a:extLst>
          </p:cNvPr>
          <p:cNvCxnSpPr>
            <a:endCxn id="33" idx="0"/>
          </p:cNvCxnSpPr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34790B2-529E-4FC4-B833-8A7694516E8E}"/>
              </a:ext>
            </a:extLst>
          </p:cNvPr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106">
            <a:extLst>
              <a:ext uri="{FF2B5EF4-FFF2-40B4-BE49-F238E27FC236}">
                <a16:creationId xmlns:a16="http://schemas.microsoft.com/office/drawing/2014/main" id="{45871F1D-C9FC-405B-8A04-1B04087DD78D}"/>
              </a:ext>
            </a:extLst>
          </p:cNvPr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4" name="Rounded Rectangle 107">
            <a:extLst>
              <a:ext uri="{FF2B5EF4-FFF2-40B4-BE49-F238E27FC236}">
                <a16:creationId xmlns:a16="http://schemas.microsoft.com/office/drawing/2014/main" id="{B7A1711A-452A-4FB3-916E-55C30F022254}"/>
              </a:ext>
            </a:extLst>
          </p:cNvPr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5" name="Rounded Rectangle 108">
            <a:extLst>
              <a:ext uri="{FF2B5EF4-FFF2-40B4-BE49-F238E27FC236}">
                <a16:creationId xmlns:a16="http://schemas.microsoft.com/office/drawing/2014/main" id="{AADF2D55-4937-4906-9893-2ED3EE41D5C4}"/>
              </a:ext>
            </a:extLst>
          </p:cNvPr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63, 64</a:t>
            </a:r>
          </a:p>
        </p:txBody>
      </p:sp>
      <p:sp>
        <p:nvSpPr>
          <p:cNvPr id="36" name="Rounded Rectangle 109">
            <a:extLst>
              <a:ext uri="{FF2B5EF4-FFF2-40B4-BE49-F238E27FC236}">
                <a16:creationId xmlns:a16="http://schemas.microsoft.com/office/drawing/2014/main" id="{0B585B06-052A-4FA6-AE04-33AA0A0F4B0F}"/>
              </a:ext>
            </a:extLst>
          </p:cNvPr>
          <p:cNvSpPr/>
          <p:nvPr/>
        </p:nvSpPr>
        <p:spPr>
          <a:xfrm>
            <a:off x="2906971" y="3659373"/>
            <a:ext cx="492120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7D7A777-0595-47AE-9D5C-F566D3B70B55}"/>
              </a:ext>
            </a:extLst>
          </p:cNvPr>
          <p:cNvCxnSpPr/>
          <p:nvPr/>
        </p:nvCxnSpPr>
        <p:spPr>
          <a:xfrm flipH="1">
            <a:off x="383335" y="2972311"/>
            <a:ext cx="506075" cy="54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99C6404-3EAD-4480-8196-EC997C5B2BE5}"/>
              </a:ext>
            </a:extLst>
          </p:cNvPr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EB02C6D-4F22-4D24-B58A-01E2BF4CD635}"/>
              </a:ext>
            </a:extLst>
          </p:cNvPr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9E1AD76-68C0-4DC7-B83C-B604E82CE4F2}"/>
              </a:ext>
            </a:extLst>
          </p:cNvPr>
          <p:cNvCxnSpPr/>
          <p:nvPr/>
        </p:nvCxnSpPr>
        <p:spPr>
          <a:xfrm>
            <a:off x="2086694" y="3051989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131">
            <a:extLst>
              <a:ext uri="{FF2B5EF4-FFF2-40B4-BE49-F238E27FC236}">
                <a16:creationId xmlns:a16="http://schemas.microsoft.com/office/drawing/2014/main" id="{F276297E-F6E1-43BE-A92E-DE19898D8BF9}"/>
              </a:ext>
            </a:extLst>
          </p:cNvPr>
          <p:cNvSpPr/>
          <p:nvPr/>
        </p:nvSpPr>
        <p:spPr>
          <a:xfrm>
            <a:off x="1180707" y="366901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42" name="Rounded Rectangle 132">
            <a:extLst>
              <a:ext uri="{FF2B5EF4-FFF2-40B4-BE49-F238E27FC236}">
                <a16:creationId xmlns:a16="http://schemas.microsoft.com/office/drawing/2014/main" id="{017B36E4-035D-4E44-A51B-968AA5A07469}"/>
              </a:ext>
            </a:extLst>
          </p:cNvPr>
          <p:cNvSpPr/>
          <p:nvPr/>
        </p:nvSpPr>
        <p:spPr>
          <a:xfrm>
            <a:off x="2254118" y="3631105"/>
            <a:ext cx="649074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40, 50</a:t>
            </a:r>
          </a:p>
        </p:txBody>
      </p:sp>
      <p:sp>
        <p:nvSpPr>
          <p:cNvPr id="43" name="Rounded Rectangle 133">
            <a:extLst>
              <a:ext uri="{FF2B5EF4-FFF2-40B4-BE49-F238E27FC236}">
                <a16:creationId xmlns:a16="http://schemas.microsoft.com/office/drawing/2014/main" id="{58CFCDBF-93C7-48A9-AD2A-9B0AC76247BA}"/>
              </a:ext>
            </a:extLst>
          </p:cNvPr>
          <p:cNvSpPr/>
          <p:nvPr/>
        </p:nvSpPr>
        <p:spPr>
          <a:xfrm>
            <a:off x="603017" y="3663562"/>
            <a:ext cx="544516" cy="4158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</a:t>
            </a:r>
            <a:r>
              <a:rPr lang="en-US" sz="1400">
                <a:solidFill>
                  <a:schemeClr val="tx1"/>
                </a:solidFill>
              </a:rPr>
              <a:t>, 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4" name="Rounded Rectangle 134">
            <a:extLst>
              <a:ext uri="{FF2B5EF4-FFF2-40B4-BE49-F238E27FC236}">
                <a16:creationId xmlns:a16="http://schemas.microsoft.com/office/drawing/2014/main" id="{E7D178F7-5E97-47DB-80FB-2D80322AC2F6}"/>
              </a:ext>
            </a:extLst>
          </p:cNvPr>
          <p:cNvSpPr/>
          <p:nvPr/>
        </p:nvSpPr>
        <p:spPr>
          <a:xfrm>
            <a:off x="1" y="3643483"/>
            <a:ext cx="560164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CC1288B-8BBD-4295-9342-F5A5DE72310F}"/>
              </a:ext>
            </a:extLst>
          </p:cNvPr>
          <p:cNvCxnSpPr/>
          <p:nvPr/>
        </p:nvCxnSpPr>
        <p:spPr>
          <a:xfrm flipH="1">
            <a:off x="2879740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78CC286-FB18-4F7F-A2CB-398542C66C15}"/>
              </a:ext>
            </a:extLst>
          </p:cNvPr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9CC50FA-D77B-4539-9CC4-6184A0083A99}"/>
              </a:ext>
            </a:extLst>
          </p:cNvPr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57E13B6-1E20-47BB-A7D0-9C0E5C92D442}"/>
              </a:ext>
            </a:extLst>
          </p:cNvPr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155">
            <a:extLst>
              <a:ext uri="{FF2B5EF4-FFF2-40B4-BE49-F238E27FC236}">
                <a16:creationId xmlns:a16="http://schemas.microsoft.com/office/drawing/2014/main" id="{526A32A8-D7D2-4F47-A88E-D0E4308B2E3F}"/>
              </a:ext>
            </a:extLst>
          </p:cNvPr>
          <p:cNvSpPr/>
          <p:nvPr/>
        </p:nvSpPr>
        <p:spPr>
          <a:xfrm>
            <a:off x="1727222" y="3687037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30A340-1879-476F-AA05-CFF1CBC5E174}"/>
              </a:ext>
            </a:extLst>
          </p:cNvPr>
          <p:cNvSpPr txBox="1"/>
          <p:nvPr/>
        </p:nvSpPr>
        <p:spPr>
          <a:xfrm>
            <a:off x="1" y="4460786"/>
            <a:ext cx="12043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Task: delete </a:t>
            </a:r>
            <a:r>
              <a:rPr lang="en-US" sz="2400" dirty="0">
                <a:solidFill>
                  <a:srgbClr val="E911F9"/>
                </a:solidFill>
              </a:rPr>
              <a:t>112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Underflow </a:t>
            </a:r>
            <a:r>
              <a:rPr 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10565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#2: Key rotation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C568C93D-249A-4AA9-9F8A-985EEDAC5310}"/>
              </a:ext>
            </a:extLst>
          </p:cNvPr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4D05EBC-BB09-4F31-BE86-FF5777A5B91B}"/>
              </a:ext>
            </a:extLst>
          </p:cNvPr>
          <p:cNvCxnSpPr>
            <a:endCxn id="9" idx="0"/>
          </p:cNvCxnSpPr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5F4051-E256-4DFC-ACB0-8217057CF02D}"/>
              </a:ext>
            </a:extLst>
          </p:cNvPr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6FF399A-3873-4D59-A349-156C120FCDEB}"/>
              </a:ext>
            </a:extLst>
          </p:cNvPr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D3773C-7FCA-42DA-AD9C-839F5424A84C}"/>
              </a:ext>
            </a:extLst>
          </p:cNvPr>
          <p:cNvCxnSpPr>
            <a:endCxn id="17" idx="0"/>
          </p:cNvCxnSpPr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15">
            <a:extLst>
              <a:ext uri="{FF2B5EF4-FFF2-40B4-BE49-F238E27FC236}">
                <a16:creationId xmlns:a16="http://schemas.microsoft.com/office/drawing/2014/main" id="{A8D7FD45-F3A4-4075-9F41-46A704D24FCE}"/>
              </a:ext>
            </a:extLst>
          </p:cNvPr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-5, 6, 10, </a:t>
            </a:r>
            <a:r>
              <a:rPr lang="en-US" dirty="0">
                <a:solidFill>
                  <a:schemeClr val="accent6"/>
                </a:solidFill>
              </a:rPr>
              <a:t>39</a:t>
            </a:r>
          </a:p>
        </p:txBody>
      </p:sp>
      <p:sp>
        <p:nvSpPr>
          <p:cNvPr id="10" name="Rounded Rectangle 16">
            <a:extLst>
              <a:ext uri="{FF2B5EF4-FFF2-40B4-BE49-F238E27FC236}">
                <a16:creationId xmlns:a16="http://schemas.microsoft.com/office/drawing/2014/main" id="{6B11EED6-5B84-462C-AAD6-3B7750C92089}"/>
              </a:ext>
            </a:extLst>
          </p:cNvPr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1" name="Rounded Rectangle 18">
            <a:extLst>
              <a:ext uri="{FF2B5EF4-FFF2-40B4-BE49-F238E27FC236}">
                <a16:creationId xmlns:a16="http://schemas.microsoft.com/office/drawing/2014/main" id="{FF741088-208A-4135-A7DE-CC595F74BCB9}"/>
              </a:ext>
            </a:extLst>
          </p:cNvPr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</a:t>
            </a:r>
            <a:r>
              <a:rPr lang="en-US" b="1" dirty="0">
                <a:solidFill>
                  <a:srgbClr val="00B050"/>
                </a:solidFill>
              </a:rPr>
              <a:t>110</a:t>
            </a:r>
            <a:r>
              <a:rPr lang="en-US" dirty="0">
                <a:solidFill>
                  <a:schemeClr val="tx1"/>
                </a:solidFill>
              </a:rPr>
              <a:t>, 120</a:t>
            </a:r>
          </a:p>
        </p:txBody>
      </p:sp>
      <p:sp>
        <p:nvSpPr>
          <p:cNvPr id="12" name="Rounded Rectangle 21">
            <a:extLst>
              <a:ext uri="{FF2B5EF4-FFF2-40B4-BE49-F238E27FC236}">
                <a16:creationId xmlns:a16="http://schemas.microsoft.com/office/drawing/2014/main" id="{B3EC8BDD-65F9-4B96-9D22-63E0CC93D4D7}"/>
              </a:ext>
            </a:extLst>
          </p:cNvPr>
          <p:cNvSpPr/>
          <p:nvPr/>
        </p:nvSpPr>
        <p:spPr>
          <a:xfrm>
            <a:off x="10285205" y="3739612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62E4CE-91F8-47C5-83FD-728DBA96407B}"/>
              </a:ext>
            </a:extLst>
          </p:cNvPr>
          <p:cNvCxnSpPr>
            <a:endCxn id="20" idx="0"/>
          </p:cNvCxnSpPr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E36A252-8816-4683-822A-BE696F3CB664}"/>
              </a:ext>
            </a:extLst>
          </p:cNvPr>
          <p:cNvCxnSpPr>
            <a:endCxn id="19" idx="0"/>
          </p:cNvCxnSpPr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65D225-6694-4C04-82C9-3C9F637EEEF8}"/>
              </a:ext>
            </a:extLst>
          </p:cNvPr>
          <p:cNvCxnSpPr>
            <a:endCxn id="12" idx="0"/>
          </p:cNvCxnSpPr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9C7D31-F411-4EF1-9E97-1475CB99050F}"/>
              </a:ext>
            </a:extLst>
          </p:cNvPr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36">
            <a:extLst>
              <a:ext uri="{FF2B5EF4-FFF2-40B4-BE49-F238E27FC236}">
                <a16:creationId xmlns:a16="http://schemas.microsoft.com/office/drawing/2014/main" id="{5BA23CF0-A103-4DE1-8162-2280F60BAE83}"/>
              </a:ext>
            </a:extLst>
          </p:cNvPr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18" name="Rounded Rectangle 41">
            <a:extLst>
              <a:ext uri="{FF2B5EF4-FFF2-40B4-BE49-F238E27FC236}">
                <a16:creationId xmlns:a16="http://schemas.microsoft.com/office/drawing/2014/main" id="{371C0B4A-1665-43D7-8EE8-1C5E7C871BF2}"/>
              </a:ext>
            </a:extLst>
          </p:cNvPr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19" name="Rounded Rectangle 43">
            <a:extLst>
              <a:ext uri="{FF2B5EF4-FFF2-40B4-BE49-F238E27FC236}">
                <a16:creationId xmlns:a16="http://schemas.microsoft.com/office/drawing/2014/main" id="{C34FA06A-D684-4165-A30D-9D4221626F79}"/>
              </a:ext>
            </a:extLst>
          </p:cNvPr>
          <p:cNvSpPr/>
          <p:nvPr/>
        </p:nvSpPr>
        <p:spPr>
          <a:xfrm>
            <a:off x="9477120" y="3739611"/>
            <a:ext cx="72286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185, 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196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ounded Rectangle 44">
            <a:extLst>
              <a:ext uri="{FF2B5EF4-FFF2-40B4-BE49-F238E27FC236}">
                <a16:creationId xmlns:a16="http://schemas.microsoft.com/office/drawing/2014/main" id="{C88DBD50-19C9-4DB7-A704-AC011D0EC5A7}"/>
              </a:ext>
            </a:extLst>
          </p:cNvPr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</a:t>
            </a:r>
            <a:r>
              <a:rPr lang="en-US" sz="1200">
                <a:solidFill>
                  <a:schemeClr val="tx1"/>
                </a:solidFill>
              </a:rPr>
              <a:t>, </a:t>
            </a:r>
            <a:br>
              <a:rPr lang="en-US" sz="1200">
                <a:solidFill>
                  <a:schemeClr val="tx1"/>
                </a:solidFill>
              </a:rPr>
            </a:br>
            <a:r>
              <a:rPr lang="en-US" sz="1200">
                <a:solidFill>
                  <a:schemeClr val="tx1"/>
                </a:solidFill>
              </a:rPr>
              <a:t>170</a:t>
            </a:r>
            <a:r>
              <a:rPr lang="en-US" sz="1200" dirty="0">
                <a:solidFill>
                  <a:schemeClr val="tx1"/>
                </a:solidFill>
              </a:rPr>
              <a:t>, 176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EB4BF02-8BE0-43CF-B3ED-98F07CC7F57E}"/>
              </a:ext>
            </a:extLst>
          </p:cNvPr>
          <p:cNvCxnSpPr>
            <a:endCxn id="28" idx="0"/>
          </p:cNvCxnSpPr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EE9F0F-C5EC-49FC-A166-ED5FD2E9F375}"/>
              </a:ext>
            </a:extLst>
          </p:cNvPr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E3D208-825E-464B-83C5-C2A2404CF3BE}"/>
              </a:ext>
            </a:extLst>
          </p:cNvPr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E29CF7-805C-4AD2-8C39-6D5CCCC670B7}"/>
              </a:ext>
            </a:extLst>
          </p:cNvPr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85">
            <a:extLst>
              <a:ext uri="{FF2B5EF4-FFF2-40B4-BE49-F238E27FC236}">
                <a16:creationId xmlns:a16="http://schemas.microsoft.com/office/drawing/2014/main" id="{DEDE28B4-F248-4E3B-85B4-7B2F04853489}"/>
              </a:ext>
            </a:extLst>
          </p:cNvPr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114</a:t>
            </a:r>
          </a:p>
        </p:txBody>
      </p:sp>
      <p:sp>
        <p:nvSpPr>
          <p:cNvPr id="26" name="Rounded Rectangle 86">
            <a:extLst>
              <a:ext uri="{FF2B5EF4-FFF2-40B4-BE49-F238E27FC236}">
                <a16:creationId xmlns:a16="http://schemas.microsoft.com/office/drawing/2014/main" id="{2500575D-2823-429B-8E33-DB8F29F10812}"/>
              </a:ext>
            </a:extLst>
          </p:cNvPr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27" name="Rounded Rectangle 87">
            <a:extLst>
              <a:ext uri="{FF2B5EF4-FFF2-40B4-BE49-F238E27FC236}">
                <a16:creationId xmlns:a16="http://schemas.microsoft.com/office/drawing/2014/main" id="{2DE2103C-B1E6-4B57-B98D-2502C7F45660}"/>
              </a:ext>
            </a:extLst>
          </p:cNvPr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</a:t>
            </a:r>
            <a:r>
              <a:rPr lang="en-US" sz="1400" b="1" dirty="0">
                <a:solidFill>
                  <a:schemeClr val="accent6"/>
                </a:solidFill>
              </a:rPr>
              <a:t>109</a:t>
            </a:r>
          </a:p>
        </p:txBody>
      </p:sp>
      <p:sp>
        <p:nvSpPr>
          <p:cNvPr id="28" name="Rounded Rectangle 88">
            <a:extLst>
              <a:ext uri="{FF2B5EF4-FFF2-40B4-BE49-F238E27FC236}">
                <a16:creationId xmlns:a16="http://schemas.microsoft.com/office/drawing/2014/main" id="{1A49A582-B1EE-4851-B1E3-7A06CFA53CFE}"/>
              </a:ext>
            </a:extLst>
          </p:cNvPr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BCF02E-540D-463B-9B00-DCF761FDD382}"/>
              </a:ext>
            </a:extLst>
          </p:cNvPr>
          <p:cNvCxnSpPr>
            <a:endCxn id="36" idx="0"/>
          </p:cNvCxnSpPr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99C2ADC-DB66-4FBA-9BBF-5AFEE788DCB5}"/>
              </a:ext>
            </a:extLst>
          </p:cNvPr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A8EF2B-D87E-4435-AF99-BEB5786FF881}"/>
              </a:ext>
            </a:extLst>
          </p:cNvPr>
          <p:cNvCxnSpPr>
            <a:endCxn id="33" idx="0"/>
          </p:cNvCxnSpPr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34790B2-529E-4FC4-B833-8A7694516E8E}"/>
              </a:ext>
            </a:extLst>
          </p:cNvPr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106">
            <a:extLst>
              <a:ext uri="{FF2B5EF4-FFF2-40B4-BE49-F238E27FC236}">
                <a16:creationId xmlns:a16="http://schemas.microsoft.com/office/drawing/2014/main" id="{45871F1D-C9FC-405B-8A04-1B04087DD78D}"/>
              </a:ext>
            </a:extLst>
          </p:cNvPr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4" name="Rounded Rectangle 107">
            <a:extLst>
              <a:ext uri="{FF2B5EF4-FFF2-40B4-BE49-F238E27FC236}">
                <a16:creationId xmlns:a16="http://schemas.microsoft.com/office/drawing/2014/main" id="{B7A1711A-452A-4FB3-916E-55C30F022254}"/>
              </a:ext>
            </a:extLst>
          </p:cNvPr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5" name="Rounded Rectangle 108">
            <a:extLst>
              <a:ext uri="{FF2B5EF4-FFF2-40B4-BE49-F238E27FC236}">
                <a16:creationId xmlns:a16="http://schemas.microsoft.com/office/drawing/2014/main" id="{AADF2D55-4937-4906-9893-2ED3EE41D5C4}"/>
              </a:ext>
            </a:extLst>
          </p:cNvPr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63, 64</a:t>
            </a:r>
          </a:p>
        </p:txBody>
      </p:sp>
      <p:sp>
        <p:nvSpPr>
          <p:cNvPr id="36" name="Rounded Rectangle 109">
            <a:extLst>
              <a:ext uri="{FF2B5EF4-FFF2-40B4-BE49-F238E27FC236}">
                <a16:creationId xmlns:a16="http://schemas.microsoft.com/office/drawing/2014/main" id="{0B585B06-052A-4FA6-AE04-33AA0A0F4B0F}"/>
              </a:ext>
            </a:extLst>
          </p:cNvPr>
          <p:cNvSpPr/>
          <p:nvPr/>
        </p:nvSpPr>
        <p:spPr>
          <a:xfrm>
            <a:off x="2906971" y="3659373"/>
            <a:ext cx="492120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7D7A777-0595-47AE-9D5C-F566D3B70B55}"/>
              </a:ext>
            </a:extLst>
          </p:cNvPr>
          <p:cNvCxnSpPr/>
          <p:nvPr/>
        </p:nvCxnSpPr>
        <p:spPr>
          <a:xfrm flipH="1">
            <a:off x="383335" y="2972311"/>
            <a:ext cx="506075" cy="54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99C6404-3EAD-4480-8196-EC997C5B2BE5}"/>
              </a:ext>
            </a:extLst>
          </p:cNvPr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EB02C6D-4F22-4D24-B58A-01E2BF4CD635}"/>
              </a:ext>
            </a:extLst>
          </p:cNvPr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9E1AD76-68C0-4DC7-B83C-B604E82CE4F2}"/>
              </a:ext>
            </a:extLst>
          </p:cNvPr>
          <p:cNvCxnSpPr/>
          <p:nvPr/>
        </p:nvCxnSpPr>
        <p:spPr>
          <a:xfrm>
            <a:off x="2086694" y="3051989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131">
            <a:extLst>
              <a:ext uri="{FF2B5EF4-FFF2-40B4-BE49-F238E27FC236}">
                <a16:creationId xmlns:a16="http://schemas.microsoft.com/office/drawing/2014/main" id="{F276297E-F6E1-43BE-A92E-DE19898D8BF9}"/>
              </a:ext>
            </a:extLst>
          </p:cNvPr>
          <p:cNvSpPr/>
          <p:nvPr/>
        </p:nvSpPr>
        <p:spPr>
          <a:xfrm>
            <a:off x="1180707" y="366901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42" name="Rounded Rectangle 132">
            <a:extLst>
              <a:ext uri="{FF2B5EF4-FFF2-40B4-BE49-F238E27FC236}">
                <a16:creationId xmlns:a16="http://schemas.microsoft.com/office/drawing/2014/main" id="{017B36E4-035D-4E44-A51B-968AA5A07469}"/>
              </a:ext>
            </a:extLst>
          </p:cNvPr>
          <p:cNvSpPr/>
          <p:nvPr/>
        </p:nvSpPr>
        <p:spPr>
          <a:xfrm>
            <a:off x="2254118" y="3631105"/>
            <a:ext cx="649074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40, 50</a:t>
            </a:r>
          </a:p>
        </p:txBody>
      </p:sp>
      <p:sp>
        <p:nvSpPr>
          <p:cNvPr id="43" name="Rounded Rectangle 133">
            <a:extLst>
              <a:ext uri="{FF2B5EF4-FFF2-40B4-BE49-F238E27FC236}">
                <a16:creationId xmlns:a16="http://schemas.microsoft.com/office/drawing/2014/main" id="{58CFCDBF-93C7-48A9-AD2A-9B0AC76247BA}"/>
              </a:ext>
            </a:extLst>
          </p:cNvPr>
          <p:cNvSpPr/>
          <p:nvPr/>
        </p:nvSpPr>
        <p:spPr>
          <a:xfrm>
            <a:off x="603017" y="3663562"/>
            <a:ext cx="544516" cy="4158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</a:t>
            </a:r>
            <a:r>
              <a:rPr lang="en-US" sz="1400">
                <a:solidFill>
                  <a:schemeClr val="tx1"/>
                </a:solidFill>
              </a:rPr>
              <a:t>, 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4" name="Rounded Rectangle 134">
            <a:extLst>
              <a:ext uri="{FF2B5EF4-FFF2-40B4-BE49-F238E27FC236}">
                <a16:creationId xmlns:a16="http://schemas.microsoft.com/office/drawing/2014/main" id="{E7D178F7-5E97-47DB-80FB-2D80322AC2F6}"/>
              </a:ext>
            </a:extLst>
          </p:cNvPr>
          <p:cNvSpPr/>
          <p:nvPr/>
        </p:nvSpPr>
        <p:spPr>
          <a:xfrm>
            <a:off x="1" y="3643483"/>
            <a:ext cx="560164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CC1288B-8BBD-4295-9342-F5A5DE72310F}"/>
              </a:ext>
            </a:extLst>
          </p:cNvPr>
          <p:cNvCxnSpPr/>
          <p:nvPr/>
        </p:nvCxnSpPr>
        <p:spPr>
          <a:xfrm flipH="1">
            <a:off x="2879740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78CC286-FB18-4F7F-A2CB-398542C66C15}"/>
              </a:ext>
            </a:extLst>
          </p:cNvPr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9CC50FA-D77B-4539-9CC4-6184A0083A99}"/>
              </a:ext>
            </a:extLst>
          </p:cNvPr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57E13B6-1E20-47BB-A7D0-9C0E5C92D442}"/>
              </a:ext>
            </a:extLst>
          </p:cNvPr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155">
            <a:extLst>
              <a:ext uri="{FF2B5EF4-FFF2-40B4-BE49-F238E27FC236}">
                <a16:creationId xmlns:a16="http://schemas.microsoft.com/office/drawing/2014/main" id="{526A32A8-D7D2-4F47-A88E-D0E4308B2E3F}"/>
              </a:ext>
            </a:extLst>
          </p:cNvPr>
          <p:cNvSpPr/>
          <p:nvPr/>
        </p:nvSpPr>
        <p:spPr>
          <a:xfrm>
            <a:off x="1727222" y="3687037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30A340-1879-476F-AA05-CFF1CBC5E174}"/>
              </a:ext>
            </a:extLst>
          </p:cNvPr>
          <p:cNvSpPr txBox="1"/>
          <p:nvPr/>
        </p:nvSpPr>
        <p:spPr>
          <a:xfrm>
            <a:off x="1" y="4460786"/>
            <a:ext cx="120435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Task: delete </a:t>
            </a:r>
            <a:r>
              <a:rPr lang="en-US" sz="2400" dirty="0">
                <a:solidFill>
                  <a:srgbClr val="E911F9"/>
                </a:solidFill>
              </a:rPr>
              <a:t>112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Underflow </a:t>
            </a:r>
            <a:r>
              <a:rPr 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/>
                </a:solidFill>
                <a:sym typeface="Wingdings" panose="05000000000000000000" pitchFamily="2" charset="2"/>
              </a:rPr>
              <a:t>Solvable via key rotation 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3" name="Arrow: Curved Down 2">
            <a:extLst>
              <a:ext uri="{FF2B5EF4-FFF2-40B4-BE49-F238E27FC236}">
                <a16:creationId xmlns:a16="http://schemas.microsoft.com/office/drawing/2014/main" id="{30D851CE-A68D-4BE4-95C9-6EEAE818A5CF}"/>
              </a:ext>
            </a:extLst>
          </p:cNvPr>
          <p:cNvSpPr/>
          <p:nvPr/>
        </p:nvSpPr>
        <p:spPr>
          <a:xfrm>
            <a:off x="6557108" y="3328084"/>
            <a:ext cx="732890" cy="271382"/>
          </a:xfrm>
          <a:prstGeom prst="curvedDownArrow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50653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#2: Key rotation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C568C93D-249A-4AA9-9F8A-985EEDAC5310}"/>
              </a:ext>
            </a:extLst>
          </p:cNvPr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4D05EBC-BB09-4F31-BE86-FF5777A5B91B}"/>
              </a:ext>
            </a:extLst>
          </p:cNvPr>
          <p:cNvCxnSpPr>
            <a:endCxn id="9" idx="0"/>
          </p:cNvCxnSpPr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5F4051-E256-4DFC-ACB0-8217057CF02D}"/>
              </a:ext>
            </a:extLst>
          </p:cNvPr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6FF399A-3873-4D59-A349-156C120FCDEB}"/>
              </a:ext>
            </a:extLst>
          </p:cNvPr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D3773C-7FCA-42DA-AD9C-839F5424A84C}"/>
              </a:ext>
            </a:extLst>
          </p:cNvPr>
          <p:cNvCxnSpPr>
            <a:endCxn id="17" idx="0"/>
          </p:cNvCxnSpPr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15">
            <a:extLst>
              <a:ext uri="{FF2B5EF4-FFF2-40B4-BE49-F238E27FC236}">
                <a16:creationId xmlns:a16="http://schemas.microsoft.com/office/drawing/2014/main" id="{A8D7FD45-F3A4-4075-9F41-46A704D24FCE}"/>
              </a:ext>
            </a:extLst>
          </p:cNvPr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-5, 6, 10, </a:t>
            </a:r>
            <a:r>
              <a:rPr lang="en-US" dirty="0">
                <a:solidFill>
                  <a:schemeClr val="accent6"/>
                </a:solidFill>
              </a:rPr>
              <a:t>39</a:t>
            </a:r>
          </a:p>
        </p:txBody>
      </p:sp>
      <p:sp>
        <p:nvSpPr>
          <p:cNvPr id="10" name="Rounded Rectangle 16">
            <a:extLst>
              <a:ext uri="{FF2B5EF4-FFF2-40B4-BE49-F238E27FC236}">
                <a16:creationId xmlns:a16="http://schemas.microsoft.com/office/drawing/2014/main" id="{6B11EED6-5B84-462C-AAD6-3B7750C92089}"/>
              </a:ext>
            </a:extLst>
          </p:cNvPr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1" name="Rounded Rectangle 18">
            <a:extLst>
              <a:ext uri="{FF2B5EF4-FFF2-40B4-BE49-F238E27FC236}">
                <a16:creationId xmlns:a16="http://schemas.microsoft.com/office/drawing/2014/main" id="{FF741088-208A-4135-A7DE-CC595F74BCB9}"/>
              </a:ext>
            </a:extLst>
          </p:cNvPr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</a:t>
            </a:r>
            <a:r>
              <a:rPr lang="en-US" b="1" dirty="0">
                <a:solidFill>
                  <a:schemeClr val="accent6"/>
                </a:solidFill>
              </a:rPr>
              <a:t>109</a:t>
            </a:r>
            <a:r>
              <a:rPr lang="en-US" dirty="0">
                <a:solidFill>
                  <a:schemeClr val="tx1"/>
                </a:solidFill>
              </a:rPr>
              <a:t>, 120</a:t>
            </a:r>
          </a:p>
        </p:txBody>
      </p:sp>
      <p:sp>
        <p:nvSpPr>
          <p:cNvPr id="12" name="Rounded Rectangle 21">
            <a:extLst>
              <a:ext uri="{FF2B5EF4-FFF2-40B4-BE49-F238E27FC236}">
                <a16:creationId xmlns:a16="http://schemas.microsoft.com/office/drawing/2014/main" id="{B3EC8BDD-65F9-4B96-9D22-63E0CC93D4D7}"/>
              </a:ext>
            </a:extLst>
          </p:cNvPr>
          <p:cNvSpPr/>
          <p:nvPr/>
        </p:nvSpPr>
        <p:spPr>
          <a:xfrm>
            <a:off x="10285205" y="3739612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62E4CE-91F8-47C5-83FD-728DBA96407B}"/>
              </a:ext>
            </a:extLst>
          </p:cNvPr>
          <p:cNvCxnSpPr>
            <a:endCxn id="20" idx="0"/>
          </p:cNvCxnSpPr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E36A252-8816-4683-822A-BE696F3CB664}"/>
              </a:ext>
            </a:extLst>
          </p:cNvPr>
          <p:cNvCxnSpPr>
            <a:endCxn id="19" idx="0"/>
          </p:cNvCxnSpPr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65D225-6694-4C04-82C9-3C9F637EEEF8}"/>
              </a:ext>
            </a:extLst>
          </p:cNvPr>
          <p:cNvCxnSpPr>
            <a:endCxn id="12" idx="0"/>
          </p:cNvCxnSpPr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9C7D31-F411-4EF1-9E97-1475CB99050F}"/>
              </a:ext>
            </a:extLst>
          </p:cNvPr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36">
            <a:extLst>
              <a:ext uri="{FF2B5EF4-FFF2-40B4-BE49-F238E27FC236}">
                <a16:creationId xmlns:a16="http://schemas.microsoft.com/office/drawing/2014/main" id="{5BA23CF0-A103-4DE1-8162-2280F60BAE83}"/>
              </a:ext>
            </a:extLst>
          </p:cNvPr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18" name="Rounded Rectangle 41">
            <a:extLst>
              <a:ext uri="{FF2B5EF4-FFF2-40B4-BE49-F238E27FC236}">
                <a16:creationId xmlns:a16="http://schemas.microsoft.com/office/drawing/2014/main" id="{371C0B4A-1665-43D7-8EE8-1C5E7C871BF2}"/>
              </a:ext>
            </a:extLst>
          </p:cNvPr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19" name="Rounded Rectangle 43">
            <a:extLst>
              <a:ext uri="{FF2B5EF4-FFF2-40B4-BE49-F238E27FC236}">
                <a16:creationId xmlns:a16="http://schemas.microsoft.com/office/drawing/2014/main" id="{C34FA06A-D684-4165-A30D-9D4221626F79}"/>
              </a:ext>
            </a:extLst>
          </p:cNvPr>
          <p:cNvSpPr/>
          <p:nvPr/>
        </p:nvSpPr>
        <p:spPr>
          <a:xfrm>
            <a:off x="9477120" y="3739611"/>
            <a:ext cx="72286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185, 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196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ounded Rectangle 44">
            <a:extLst>
              <a:ext uri="{FF2B5EF4-FFF2-40B4-BE49-F238E27FC236}">
                <a16:creationId xmlns:a16="http://schemas.microsoft.com/office/drawing/2014/main" id="{C88DBD50-19C9-4DB7-A704-AC011D0EC5A7}"/>
              </a:ext>
            </a:extLst>
          </p:cNvPr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</a:t>
            </a:r>
            <a:r>
              <a:rPr lang="en-US" sz="1200">
                <a:solidFill>
                  <a:schemeClr val="tx1"/>
                </a:solidFill>
              </a:rPr>
              <a:t>, </a:t>
            </a:r>
            <a:br>
              <a:rPr lang="en-US" sz="1200">
                <a:solidFill>
                  <a:schemeClr val="tx1"/>
                </a:solidFill>
              </a:rPr>
            </a:br>
            <a:r>
              <a:rPr lang="en-US" sz="1200">
                <a:solidFill>
                  <a:schemeClr val="tx1"/>
                </a:solidFill>
              </a:rPr>
              <a:t>170</a:t>
            </a:r>
            <a:r>
              <a:rPr lang="en-US" sz="1200" dirty="0">
                <a:solidFill>
                  <a:schemeClr val="tx1"/>
                </a:solidFill>
              </a:rPr>
              <a:t>, 176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EB4BF02-8BE0-43CF-B3ED-98F07CC7F57E}"/>
              </a:ext>
            </a:extLst>
          </p:cNvPr>
          <p:cNvCxnSpPr>
            <a:endCxn id="28" idx="0"/>
          </p:cNvCxnSpPr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EE9F0F-C5EC-49FC-A166-ED5FD2E9F375}"/>
              </a:ext>
            </a:extLst>
          </p:cNvPr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E3D208-825E-464B-83C5-C2A2404CF3BE}"/>
              </a:ext>
            </a:extLst>
          </p:cNvPr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E29CF7-805C-4AD2-8C39-6D5CCCC670B7}"/>
              </a:ext>
            </a:extLst>
          </p:cNvPr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85">
            <a:extLst>
              <a:ext uri="{FF2B5EF4-FFF2-40B4-BE49-F238E27FC236}">
                <a16:creationId xmlns:a16="http://schemas.microsoft.com/office/drawing/2014/main" id="{DEDE28B4-F248-4E3B-85B4-7B2F04853489}"/>
              </a:ext>
            </a:extLst>
          </p:cNvPr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110</a:t>
            </a:r>
            <a:r>
              <a:rPr lang="en-US" sz="1400" dirty="0">
                <a:solidFill>
                  <a:schemeClr val="tx1"/>
                </a:solidFill>
              </a:rPr>
              <a:t>, 114</a:t>
            </a:r>
          </a:p>
        </p:txBody>
      </p:sp>
      <p:sp>
        <p:nvSpPr>
          <p:cNvPr id="26" name="Rounded Rectangle 86">
            <a:extLst>
              <a:ext uri="{FF2B5EF4-FFF2-40B4-BE49-F238E27FC236}">
                <a16:creationId xmlns:a16="http://schemas.microsoft.com/office/drawing/2014/main" id="{2500575D-2823-429B-8E33-DB8F29F10812}"/>
              </a:ext>
            </a:extLst>
          </p:cNvPr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27" name="Rounded Rectangle 87">
            <a:extLst>
              <a:ext uri="{FF2B5EF4-FFF2-40B4-BE49-F238E27FC236}">
                <a16:creationId xmlns:a16="http://schemas.microsoft.com/office/drawing/2014/main" id="{2DE2103C-B1E6-4B57-B98D-2502C7F45660}"/>
              </a:ext>
            </a:extLst>
          </p:cNvPr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</a:t>
            </a:r>
            <a:endParaRPr lang="en-US" sz="1400" b="1" dirty="0">
              <a:solidFill>
                <a:schemeClr val="accent6"/>
              </a:solidFill>
            </a:endParaRPr>
          </a:p>
        </p:txBody>
      </p:sp>
      <p:sp>
        <p:nvSpPr>
          <p:cNvPr id="28" name="Rounded Rectangle 88">
            <a:extLst>
              <a:ext uri="{FF2B5EF4-FFF2-40B4-BE49-F238E27FC236}">
                <a16:creationId xmlns:a16="http://schemas.microsoft.com/office/drawing/2014/main" id="{1A49A582-B1EE-4851-B1E3-7A06CFA53CFE}"/>
              </a:ext>
            </a:extLst>
          </p:cNvPr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BCF02E-540D-463B-9B00-DCF761FDD382}"/>
              </a:ext>
            </a:extLst>
          </p:cNvPr>
          <p:cNvCxnSpPr>
            <a:endCxn id="36" idx="0"/>
          </p:cNvCxnSpPr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99C2ADC-DB66-4FBA-9BBF-5AFEE788DCB5}"/>
              </a:ext>
            </a:extLst>
          </p:cNvPr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A8EF2B-D87E-4435-AF99-BEB5786FF881}"/>
              </a:ext>
            </a:extLst>
          </p:cNvPr>
          <p:cNvCxnSpPr>
            <a:endCxn id="33" idx="0"/>
          </p:cNvCxnSpPr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34790B2-529E-4FC4-B833-8A7694516E8E}"/>
              </a:ext>
            </a:extLst>
          </p:cNvPr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106">
            <a:extLst>
              <a:ext uri="{FF2B5EF4-FFF2-40B4-BE49-F238E27FC236}">
                <a16:creationId xmlns:a16="http://schemas.microsoft.com/office/drawing/2014/main" id="{45871F1D-C9FC-405B-8A04-1B04087DD78D}"/>
              </a:ext>
            </a:extLst>
          </p:cNvPr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4" name="Rounded Rectangle 107">
            <a:extLst>
              <a:ext uri="{FF2B5EF4-FFF2-40B4-BE49-F238E27FC236}">
                <a16:creationId xmlns:a16="http://schemas.microsoft.com/office/drawing/2014/main" id="{B7A1711A-452A-4FB3-916E-55C30F022254}"/>
              </a:ext>
            </a:extLst>
          </p:cNvPr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5" name="Rounded Rectangle 108">
            <a:extLst>
              <a:ext uri="{FF2B5EF4-FFF2-40B4-BE49-F238E27FC236}">
                <a16:creationId xmlns:a16="http://schemas.microsoft.com/office/drawing/2014/main" id="{AADF2D55-4937-4906-9893-2ED3EE41D5C4}"/>
              </a:ext>
            </a:extLst>
          </p:cNvPr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63, 64</a:t>
            </a:r>
          </a:p>
        </p:txBody>
      </p:sp>
      <p:sp>
        <p:nvSpPr>
          <p:cNvPr id="36" name="Rounded Rectangle 109">
            <a:extLst>
              <a:ext uri="{FF2B5EF4-FFF2-40B4-BE49-F238E27FC236}">
                <a16:creationId xmlns:a16="http://schemas.microsoft.com/office/drawing/2014/main" id="{0B585B06-052A-4FA6-AE04-33AA0A0F4B0F}"/>
              </a:ext>
            </a:extLst>
          </p:cNvPr>
          <p:cNvSpPr/>
          <p:nvPr/>
        </p:nvSpPr>
        <p:spPr>
          <a:xfrm>
            <a:off x="2906971" y="3659373"/>
            <a:ext cx="492120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7D7A777-0595-47AE-9D5C-F566D3B70B55}"/>
              </a:ext>
            </a:extLst>
          </p:cNvPr>
          <p:cNvCxnSpPr/>
          <p:nvPr/>
        </p:nvCxnSpPr>
        <p:spPr>
          <a:xfrm flipH="1">
            <a:off x="383335" y="2972311"/>
            <a:ext cx="506075" cy="54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99C6404-3EAD-4480-8196-EC997C5B2BE5}"/>
              </a:ext>
            </a:extLst>
          </p:cNvPr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EB02C6D-4F22-4D24-B58A-01E2BF4CD635}"/>
              </a:ext>
            </a:extLst>
          </p:cNvPr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9E1AD76-68C0-4DC7-B83C-B604E82CE4F2}"/>
              </a:ext>
            </a:extLst>
          </p:cNvPr>
          <p:cNvCxnSpPr/>
          <p:nvPr/>
        </p:nvCxnSpPr>
        <p:spPr>
          <a:xfrm>
            <a:off x="2086694" y="3051989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131">
            <a:extLst>
              <a:ext uri="{FF2B5EF4-FFF2-40B4-BE49-F238E27FC236}">
                <a16:creationId xmlns:a16="http://schemas.microsoft.com/office/drawing/2014/main" id="{F276297E-F6E1-43BE-A92E-DE19898D8BF9}"/>
              </a:ext>
            </a:extLst>
          </p:cNvPr>
          <p:cNvSpPr/>
          <p:nvPr/>
        </p:nvSpPr>
        <p:spPr>
          <a:xfrm>
            <a:off x="1180707" y="366901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42" name="Rounded Rectangle 132">
            <a:extLst>
              <a:ext uri="{FF2B5EF4-FFF2-40B4-BE49-F238E27FC236}">
                <a16:creationId xmlns:a16="http://schemas.microsoft.com/office/drawing/2014/main" id="{017B36E4-035D-4E44-A51B-968AA5A07469}"/>
              </a:ext>
            </a:extLst>
          </p:cNvPr>
          <p:cNvSpPr/>
          <p:nvPr/>
        </p:nvSpPr>
        <p:spPr>
          <a:xfrm>
            <a:off x="2254118" y="3631105"/>
            <a:ext cx="649074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40, 50</a:t>
            </a:r>
          </a:p>
        </p:txBody>
      </p:sp>
      <p:sp>
        <p:nvSpPr>
          <p:cNvPr id="43" name="Rounded Rectangle 133">
            <a:extLst>
              <a:ext uri="{FF2B5EF4-FFF2-40B4-BE49-F238E27FC236}">
                <a16:creationId xmlns:a16="http://schemas.microsoft.com/office/drawing/2014/main" id="{58CFCDBF-93C7-48A9-AD2A-9B0AC76247BA}"/>
              </a:ext>
            </a:extLst>
          </p:cNvPr>
          <p:cNvSpPr/>
          <p:nvPr/>
        </p:nvSpPr>
        <p:spPr>
          <a:xfrm>
            <a:off x="603017" y="3663562"/>
            <a:ext cx="544516" cy="4158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</a:t>
            </a:r>
            <a:r>
              <a:rPr lang="en-US" sz="1400">
                <a:solidFill>
                  <a:schemeClr val="tx1"/>
                </a:solidFill>
              </a:rPr>
              <a:t>, 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4" name="Rounded Rectangle 134">
            <a:extLst>
              <a:ext uri="{FF2B5EF4-FFF2-40B4-BE49-F238E27FC236}">
                <a16:creationId xmlns:a16="http://schemas.microsoft.com/office/drawing/2014/main" id="{E7D178F7-5E97-47DB-80FB-2D80322AC2F6}"/>
              </a:ext>
            </a:extLst>
          </p:cNvPr>
          <p:cNvSpPr/>
          <p:nvPr/>
        </p:nvSpPr>
        <p:spPr>
          <a:xfrm>
            <a:off x="1" y="3643483"/>
            <a:ext cx="560164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CC1288B-8BBD-4295-9342-F5A5DE72310F}"/>
              </a:ext>
            </a:extLst>
          </p:cNvPr>
          <p:cNvCxnSpPr/>
          <p:nvPr/>
        </p:nvCxnSpPr>
        <p:spPr>
          <a:xfrm flipH="1">
            <a:off x="2879740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78CC286-FB18-4F7F-A2CB-398542C66C15}"/>
              </a:ext>
            </a:extLst>
          </p:cNvPr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9CC50FA-D77B-4539-9CC4-6184A0083A99}"/>
              </a:ext>
            </a:extLst>
          </p:cNvPr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57E13B6-1E20-47BB-A7D0-9C0E5C92D442}"/>
              </a:ext>
            </a:extLst>
          </p:cNvPr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155">
            <a:extLst>
              <a:ext uri="{FF2B5EF4-FFF2-40B4-BE49-F238E27FC236}">
                <a16:creationId xmlns:a16="http://schemas.microsoft.com/office/drawing/2014/main" id="{526A32A8-D7D2-4F47-A88E-D0E4308B2E3F}"/>
              </a:ext>
            </a:extLst>
          </p:cNvPr>
          <p:cNvSpPr/>
          <p:nvPr/>
        </p:nvSpPr>
        <p:spPr>
          <a:xfrm>
            <a:off x="1727222" y="3687037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30A340-1879-476F-AA05-CFF1CBC5E174}"/>
              </a:ext>
            </a:extLst>
          </p:cNvPr>
          <p:cNvSpPr txBox="1"/>
          <p:nvPr/>
        </p:nvSpPr>
        <p:spPr>
          <a:xfrm>
            <a:off x="1" y="4460786"/>
            <a:ext cx="120435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Task: delete </a:t>
            </a:r>
            <a:r>
              <a:rPr lang="en-US" sz="2400" dirty="0">
                <a:solidFill>
                  <a:srgbClr val="E911F9"/>
                </a:solidFill>
              </a:rPr>
              <a:t>112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Underflow </a:t>
            </a:r>
            <a:r>
              <a:rPr 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/>
                </a:solidFill>
                <a:sym typeface="Wingdings" panose="05000000000000000000" pitchFamily="2" charset="2"/>
              </a:rPr>
              <a:t>Solvable via key rotation 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3" name="Arrow: Curved Down 2">
            <a:extLst>
              <a:ext uri="{FF2B5EF4-FFF2-40B4-BE49-F238E27FC236}">
                <a16:creationId xmlns:a16="http://schemas.microsoft.com/office/drawing/2014/main" id="{30D851CE-A68D-4BE4-95C9-6EEAE818A5CF}"/>
              </a:ext>
            </a:extLst>
          </p:cNvPr>
          <p:cNvSpPr/>
          <p:nvPr/>
        </p:nvSpPr>
        <p:spPr>
          <a:xfrm>
            <a:off x="6557108" y="3328084"/>
            <a:ext cx="732890" cy="271382"/>
          </a:xfrm>
          <a:prstGeom prst="curvedDownArrow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87326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#2: Key rotation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C568C93D-249A-4AA9-9F8A-985EEDAC5310}"/>
              </a:ext>
            </a:extLst>
          </p:cNvPr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4D05EBC-BB09-4F31-BE86-FF5777A5B91B}"/>
              </a:ext>
            </a:extLst>
          </p:cNvPr>
          <p:cNvCxnSpPr>
            <a:endCxn id="9" idx="0"/>
          </p:cNvCxnSpPr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5F4051-E256-4DFC-ACB0-8217057CF02D}"/>
              </a:ext>
            </a:extLst>
          </p:cNvPr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6FF399A-3873-4D59-A349-156C120FCDEB}"/>
              </a:ext>
            </a:extLst>
          </p:cNvPr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D3773C-7FCA-42DA-AD9C-839F5424A84C}"/>
              </a:ext>
            </a:extLst>
          </p:cNvPr>
          <p:cNvCxnSpPr>
            <a:endCxn id="17" idx="0"/>
          </p:cNvCxnSpPr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15">
            <a:extLst>
              <a:ext uri="{FF2B5EF4-FFF2-40B4-BE49-F238E27FC236}">
                <a16:creationId xmlns:a16="http://schemas.microsoft.com/office/drawing/2014/main" id="{A8D7FD45-F3A4-4075-9F41-46A704D24FCE}"/>
              </a:ext>
            </a:extLst>
          </p:cNvPr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-5, 6, 10, </a:t>
            </a:r>
            <a:r>
              <a:rPr lang="en-US" dirty="0">
                <a:solidFill>
                  <a:schemeClr val="accent6"/>
                </a:solidFill>
              </a:rPr>
              <a:t>39</a:t>
            </a:r>
          </a:p>
        </p:txBody>
      </p:sp>
      <p:sp>
        <p:nvSpPr>
          <p:cNvPr id="10" name="Rounded Rectangle 16">
            <a:extLst>
              <a:ext uri="{FF2B5EF4-FFF2-40B4-BE49-F238E27FC236}">
                <a16:creationId xmlns:a16="http://schemas.microsoft.com/office/drawing/2014/main" id="{6B11EED6-5B84-462C-AAD6-3B7750C92089}"/>
              </a:ext>
            </a:extLst>
          </p:cNvPr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1" name="Rounded Rectangle 18">
            <a:extLst>
              <a:ext uri="{FF2B5EF4-FFF2-40B4-BE49-F238E27FC236}">
                <a16:creationId xmlns:a16="http://schemas.microsoft.com/office/drawing/2014/main" id="{FF741088-208A-4135-A7DE-CC595F74BCB9}"/>
              </a:ext>
            </a:extLst>
          </p:cNvPr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</a:t>
            </a:r>
            <a:r>
              <a:rPr lang="en-US" b="1" dirty="0">
                <a:solidFill>
                  <a:schemeClr val="accent6"/>
                </a:solidFill>
              </a:rPr>
              <a:t>109</a:t>
            </a:r>
            <a:r>
              <a:rPr lang="en-US" dirty="0">
                <a:solidFill>
                  <a:schemeClr val="tx1"/>
                </a:solidFill>
              </a:rPr>
              <a:t>, 120</a:t>
            </a:r>
          </a:p>
        </p:txBody>
      </p:sp>
      <p:sp>
        <p:nvSpPr>
          <p:cNvPr id="12" name="Rounded Rectangle 21">
            <a:extLst>
              <a:ext uri="{FF2B5EF4-FFF2-40B4-BE49-F238E27FC236}">
                <a16:creationId xmlns:a16="http://schemas.microsoft.com/office/drawing/2014/main" id="{B3EC8BDD-65F9-4B96-9D22-63E0CC93D4D7}"/>
              </a:ext>
            </a:extLst>
          </p:cNvPr>
          <p:cNvSpPr/>
          <p:nvPr/>
        </p:nvSpPr>
        <p:spPr>
          <a:xfrm>
            <a:off x="10285205" y="3739612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62E4CE-91F8-47C5-83FD-728DBA96407B}"/>
              </a:ext>
            </a:extLst>
          </p:cNvPr>
          <p:cNvCxnSpPr>
            <a:endCxn id="20" idx="0"/>
          </p:cNvCxnSpPr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E36A252-8816-4683-822A-BE696F3CB664}"/>
              </a:ext>
            </a:extLst>
          </p:cNvPr>
          <p:cNvCxnSpPr>
            <a:endCxn id="19" idx="0"/>
          </p:cNvCxnSpPr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65D225-6694-4C04-82C9-3C9F637EEEF8}"/>
              </a:ext>
            </a:extLst>
          </p:cNvPr>
          <p:cNvCxnSpPr>
            <a:endCxn id="12" idx="0"/>
          </p:cNvCxnSpPr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9C7D31-F411-4EF1-9E97-1475CB99050F}"/>
              </a:ext>
            </a:extLst>
          </p:cNvPr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36">
            <a:extLst>
              <a:ext uri="{FF2B5EF4-FFF2-40B4-BE49-F238E27FC236}">
                <a16:creationId xmlns:a16="http://schemas.microsoft.com/office/drawing/2014/main" id="{5BA23CF0-A103-4DE1-8162-2280F60BAE83}"/>
              </a:ext>
            </a:extLst>
          </p:cNvPr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18" name="Rounded Rectangle 41">
            <a:extLst>
              <a:ext uri="{FF2B5EF4-FFF2-40B4-BE49-F238E27FC236}">
                <a16:creationId xmlns:a16="http://schemas.microsoft.com/office/drawing/2014/main" id="{371C0B4A-1665-43D7-8EE8-1C5E7C871BF2}"/>
              </a:ext>
            </a:extLst>
          </p:cNvPr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19" name="Rounded Rectangle 43">
            <a:extLst>
              <a:ext uri="{FF2B5EF4-FFF2-40B4-BE49-F238E27FC236}">
                <a16:creationId xmlns:a16="http://schemas.microsoft.com/office/drawing/2014/main" id="{C34FA06A-D684-4165-A30D-9D4221626F79}"/>
              </a:ext>
            </a:extLst>
          </p:cNvPr>
          <p:cNvSpPr/>
          <p:nvPr/>
        </p:nvSpPr>
        <p:spPr>
          <a:xfrm>
            <a:off x="9477120" y="3739611"/>
            <a:ext cx="72286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185, 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196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ounded Rectangle 44">
            <a:extLst>
              <a:ext uri="{FF2B5EF4-FFF2-40B4-BE49-F238E27FC236}">
                <a16:creationId xmlns:a16="http://schemas.microsoft.com/office/drawing/2014/main" id="{C88DBD50-19C9-4DB7-A704-AC011D0EC5A7}"/>
              </a:ext>
            </a:extLst>
          </p:cNvPr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</a:t>
            </a:r>
            <a:r>
              <a:rPr lang="en-US" sz="1200">
                <a:solidFill>
                  <a:schemeClr val="tx1"/>
                </a:solidFill>
              </a:rPr>
              <a:t>, </a:t>
            </a:r>
            <a:br>
              <a:rPr lang="en-US" sz="1200">
                <a:solidFill>
                  <a:schemeClr val="tx1"/>
                </a:solidFill>
              </a:rPr>
            </a:br>
            <a:r>
              <a:rPr lang="en-US" sz="1200">
                <a:solidFill>
                  <a:schemeClr val="tx1"/>
                </a:solidFill>
              </a:rPr>
              <a:t>170</a:t>
            </a:r>
            <a:r>
              <a:rPr lang="en-US" sz="1200" dirty="0">
                <a:solidFill>
                  <a:schemeClr val="tx1"/>
                </a:solidFill>
              </a:rPr>
              <a:t>, 176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EB4BF02-8BE0-43CF-B3ED-98F07CC7F57E}"/>
              </a:ext>
            </a:extLst>
          </p:cNvPr>
          <p:cNvCxnSpPr>
            <a:endCxn id="28" idx="0"/>
          </p:cNvCxnSpPr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EE9F0F-C5EC-49FC-A166-ED5FD2E9F375}"/>
              </a:ext>
            </a:extLst>
          </p:cNvPr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E3D208-825E-464B-83C5-C2A2404CF3BE}"/>
              </a:ext>
            </a:extLst>
          </p:cNvPr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E29CF7-805C-4AD2-8C39-6D5CCCC670B7}"/>
              </a:ext>
            </a:extLst>
          </p:cNvPr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85">
            <a:extLst>
              <a:ext uri="{FF2B5EF4-FFF2-40B4-BE49-F238E27FC236}">
                <a16:creationId xmlns:a16="http://schemas.microsoft.com/office/drawing/2014/main" id="{DEDE28B4-F248-4E3B-85B4-7B2F04853489}"/>
              </a:ext>
            </a:extLst>
          </p:cNvPr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110</a:t>
            </a:r>
            <a:r>
              <a:rPr lang="en-US" sz="1400" dirty="0">
                <a:solidFill>
                  <a:schemeClr val="tx1"/>
                </a:solidFill>
              </a:rPr>
              <a:t>, 114</a:t>
            </a:r>
          </a:p>
        </p:txBody>
      </p:sp>
      <p:sp>
        <p:nvSpPr>
          <p:cNvPr id="26" name="Rounded Rectangle 86">
            <a:extLst>
              <a:ext uri="{FF2B5EF4-FFF2-40B4-BE49-F238E27FC236}">
                <a16:creationId xmlns:a16="http://schemas.microsoft.com/office/drawing/2014/main" id="{2500575D-2823-429B-8E33-DB8F29F10812}"/>
              </a:ext>
            </a:extLst>
          </p:cNvPr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27" name="Rounded Rectangle 87">
            <a:extLst>
              <a:ext uri="{FF2B5EF4-FFF2-40B4-BE49-F238E27FC236}">
                <a16:creationId xmlns:a16="http://schemas.microsoft.com/office/drawing/2014/main" id="{2DE2103C-B1E6-4B57-B98D-2502C7F45660}"/>
              </a:ext>
            </a:extLst>
          </p:cNvPr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</a:t>
            </a:r>
            <a:endParaRPr lang="en-US" sz="1400" b="1" dirty="0">
              <a:solidFill>
                <a:schemeClr val="accent6"/>
              </a:solidFill>
            </a:endParaRPr>
          </a:p>
        </p:txBody>
      </p:sp>
      <p:sp>
        <p:nvSpPr>
          <p:cNvPr id="28" name="Rounded Rectangle 88">
            <a:extLst>
              <a:ext uri="{FF2B5EF4-FFF2-40B4-BE49-F238E27FC236}">
                <a16:creationId xmlns:a16="http://schemas.microsoft.com/office/drawing/2014/main" id="{1A49A582-B1EE-4851-B1E3-7A06CFA53CFE}"/>
              </a:ext>
            </a:extLst>
          </p:cNvPr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BCF02E-540D-463B-9B00-DCF761FDD382}"/>
              </a:ext>
            </a:extLst>
          </p:cNvPr>
          <p:cNvCxnSpPr>
            <a:endCxn id="36" idx="0"/>
          </p:cNvCxnSpPr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99C2ADC-DB66-4FBA-9BBF-5AFEE788DCB5}"/>
              </a:ext>
            </a:extLst>
          </p:cNvPr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A8EF2B-D87E-4435-AF99-BEB5786FF881}"/>
              </a:ext>
            </a:extLst>
          </p:cNvPr>
          <p:cNvCxnSpPr>
            <a:endCxn id="33" idx="0"/>
          </p:cNvCxnSpPr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34790B2-529E-4FC4-B833-8A7694516E8E}"/>
              </a:ext>
            </a:extLst>
          </p:cNvPr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106">
            <a:extLst>
              <a:ext uri="{FF2B5EF4-FFF2-40B4-BE49-F238E27FC236}">
                <a16:creationId xmlns:a16="http://schemas.microsoft.com/office/drawing/2014/main" id="{45871F1D-C9FC-405B-8A04-1B04087DD78D}"/>
              </a:ext>
            </a:extLst>
          </p:cNvPr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4" name="Rounded Rectangle 107">
            <a:extLst>
              <a:ext uri="{FF2B5EF4-FFF2-40B4-BE49-F238E27FC236}">
                <a16:creationId xmlns:a16="http://schemas.microsoft.com/office/drawing/2014/main" id="{B7A1711A-452A-4FB3-916E-55C30F022254}"/>
              </a:ext>
            </a:extLst>
          </p:cNvPr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5" name="Rounded Rectangle 108">
            <a:extLst>
              <a:ext uri="{FF2B5EF4-FFF2-40B4-BE49-F238E27FC236}">
                <a16:creationId xmlns:a16="http://schemas.microsoft.com/office/drawing/2014/main" id="{AADF2D55-4937-4906-9893-2ED3EE41D5C4}"/>
              </a:ext>
            </a:extLst>
          </p:cNvPr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63, 64</a:t>
            </a:r>
          </a:p>
        </p:txBody>
      </p:sp>
      <p:sp>
        <p:nvSpPr>
          <p:cNvPr id="36" name="Rounded Rectangle 109">
            <a:extLst>
              <a:ext uri="{FF2B5EF4-FFF2-40B4-BE49-F238E27FC236}">
                <a16:creationId xmlns:a16="http://schemas.microsoft.com/office/drawing/2014/main" id="{0B585B06-052A-4FA6-AE04-33AA0A0F4B0F}"/>
              </a:ext>
            </a:extLst>
          </p:cNvPr>
          <p:cNvSpPr/>
          <p:nvPr/>
        </p:nvSpPr>
        <p:spPr>
          <a:xfrm>
            <a:off x="2906971" y="3659373"/>
            <a:ext cx="492120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7D7A777-0595-47AE-9D5C-F566D3B70B55}"/>
              </a:ext>
            </a:extLst>
          </p:cNvPr>
          <p:cNvCxnSpPr/>
          <p:nvPr/>
        </p:nvCxnSpPr>
        <p:spPr>
          <a:xfrm flipH="1">
            <a:off x="383335" y="2972311"/>
            <a:ext cx="506075" cy="54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99C6404-3EAD-4480-8196-EC997C5B2BE5}"/>
              </a:ext>
            </a:extLst>
          </p:cNvPr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EB02C6D-4F22-4D24-B58A-01E2BF4CD635}"/>
              </a:ext>
            </a:extLst>
          </p:cNvPr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9E1AD76-68C0-4DC7-B83C-B604E82CE4F2}"/>
              </a:ext>
            </a:extLst>
          </p:cNvPr>
          <p:cNvCxnSpPr/>
          <p:nvPr/>
        </p:nvCxnSpPr>
        <p:spPr>
          <a:xfrm>
            <a:off x="2086694" y="3051989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131">
            <a:extLst>
              <a:ext uri="{FF2B5EF4-FFF2-40B4-BE49-F238E27FC236}">
                <a16:creationId xmlns:a16="http://schemas.microsoft.com/office/drawing/2014/main" id="{F276297E-F6E1-43BE-A92E-DE19898D8BF9}"/>
              </a:ext>
            </a:extLst>
          </p:cNvPr>
          <p:cNvSpPr/>
          <p:nvPr/>
        </p:nvSpPr>
        <p:spPr>
          <a:xfrm>
            <a:off x="1180707" y="366901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42" name="Rounded Rectangle 132">
            <a:extLst>
              <a:ext uri="{FF2B5EF4-FFF2-40B4-BE49-F238E27FC236}">
                <a16:creationId xmlns:a16="http://schemas.microsoft.com/office/drawing/2014/main" id="{017B36E4-035D-4E44-A51B-968AA5A07469}"/>
              </a:ext>
            </a:extLst>
          </p:cNvPr>
          <p:cNvSpPr/>
          <p:nvPr/>
        </p:nvSpPr>
        <p:spPr>
          <a:xfrm>
            <a:off x="2254118" y="3631105"/>
            <a:ext cx="649074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40, 50</a:t>
            </a:r>
          </a:p>
        </p:txBody>
      </p:sp>
      <p:sp>
        <p:nvSpPr>
          <p:cNvPr id="43" name="Rounded Rectangle 133">
            <a:extLst>
              <a:ext uri="{FF2B5EF4-FFF2-40B4-BE49-F238E27FC236}">
                <a16:creationId xmlns:a16="http://schemas.microsoft.com/office/drawing/2014/main" id="{58CFCDBF-93C7-48A9-AD2A-9B0AC76247BA}"/>
              </a:ext>
            </a:extLst>
          </p:cNvPr>
          <p:cNvSpPr/>
          <p:nvPr/>
        </p:nvSpPr>
        <p:spPr>
          <a:xfrm>
            <a:off x="603017" y="3663562"/>
            <a:ext cx="544516" cy="4158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</a:t>
            </a:r>
            <a:r>
              <a:rPr lang="en-US" sz="1400">
                <a:solidFill>
                  <a:schemeClr val="tx1"/>
                </a:solidFill>
              </a:rPr>
              <a:t>, 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4" name="Rounded Rectangle 134">
            <a:extLst>
              <a:ext uri="{FF2B5EF4-FFF2-40B4-BE49-F238E27FC236}">
                <a16:creationId xmlns:a16="http://schemas.microsoft.com/office/drawing/2014/main" id="{E7D178F7-5E97-47DB-80FB-2D80322AC2F6}"/>
              </a:ext>
            </a:extLst>
          </p:cNvPr>
          <p:cNvSpPr/>
          <p:nvPr/>
        </p:nvSpPr>
        <p:spPr>
          <a:xfrm>
            <a:off x="1" y="3643483"/>
            <a:ext cx="560164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CC1288B-8BBD-4295-9342-F5A5DE72310F}"/>
              </a:ext>
            </a:extLst>
          </p:cNvPr>
          <p:cNvCxnSpPr/>
          <p:nvPr/>
        </p:nvCxnSpPr>
        <p:spPr>
          <a:xfrm flipH="1">
            <a:off x="2879740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78CC286-FB18-4F7F-A2CB-398542C66C15}"/>
              </a:ext>
            </a:extLst>
          </p:cNvPr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9CC50FA-D77B-4539-9CC4-6184A0083A99}"/>
              </a:ext>
            </a:extLst>
          </p:cNvPr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57E13B6-1E20-47BB-A7D0-9C0E5C92D442}"/>
              </a:ext>
            </a:extLst>
          </p:cNvPr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155">
            <a:extLst>
              <a:ext uri="{FF2B5EF4-FFF2-40B4-BE49-F238E27FC236}">
                <a16:creationId xmlns:a16="http://schemas.microsoft.com/office/drawing/2014/main" id="{526A32A8-D7D2-4F47-A88E-D0E4308B2E3F}"/>
              </a:ext>
            </a:extLst>
          </p:cNvPr>
          <p:cNvSpPr/>
          <p:nvPr/>
        </p:nvSpPr>
        <p:spPr>
          <a:xfrm>
            <a:off x="1727222" y="3687037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230A340-1879-476F-AA05-CFF1CBC5E174}"/>
                  </a:ext>
                </a:extLst>
              </p:cNvPr>
              <p:cNvSpPr txBox="1"/>
              <p:nvPr/>
            </p:nvSpPr>
            <p:spPr>
              <a:xfrm>
                <a:off x="1" y="4460786"/>
                <a:ext cx="1204350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Task: delete </a:t>
                </a:r>
                <a:r>
                  <a:rPr lang="en-US" sz="2400" dirty="0">
                    <a:solidFill>
                      <a:srgbClr val="E911F9"/>
                    </a:solidFill>
                  </a:rPr>
                  <a:t>112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FF0000"/>
                    </a:solidFill>
                  </a:rPr>
                  <a:t>Underflow </a:t>
                </a:r>
                <a:r>
                  <a:rPr lang="en-US" sz="2400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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accent6"/>
                    </a:solidFill>
                    <a:sym typeface="Wingdings" panose="05000000000000000000" pitchFamily="2" charset="2"/>
                  </a:rPr>
                  <a:t>Solvable via key rotation 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The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h𝑜𝑝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𝑠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 trick that we learned from insertion applies here as well!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ym typeface="Wingdings" panose="05000000000000000000" pitchFamily="2" charset="2"/>
                  </a:rPr>
                  <a:t>Look as far away as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h𝑜𝑝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𝑠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tells you to.</a:t>
                </a:r>
                <a:endParaRPr lang="en-US" sz="2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230A340-1879-476F-AA05-CFF1CBC5E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4460786"/>
                <a:ext cx="12043507" cy="1938992"/>
              </a:xfrm>
              <a:prstGeom prst="rect">
                <a:avLst/>
              </a:prstGeom>
              <a:blipFill>
                <a:blip r:embed="rId2"/>
                <a:stretch>
                  <a:fillRect l="-633" t="-1948" b="-5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row: Curved Down 2">
            <a:extLst>
              <a:ext uri="{FF2B5EF4-FFF2-40B4-BE49-F238E27FC236}">
                <a16:creationId xmlns:a16="http://schemas.microsoft.com/office/drawing/2014/main" id="{30D851CE-A68D-4BE4-95C9-6EEAE818A5CF}"/>
              </a:ext>
            </a:extLst>
          </p:cNvPr>
          <p:cNvSpPr/>
          <p:nvPr/>
        </p:nvSpPr>
        <p:spPr>
          <a:xfrm>
            <a:off x="6557108" y="3328084"/>
            <a:ext cx="732890" cy="271382"/>
          </a:xfrm>
          <a:prstGeom prst="curvedDownArrow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0195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0788F-3E52-42A8-B331-0D2ADB564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#3: Merging with sibling node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F3B396EF-993C-49CE-921C-1DA36674BEDF}"/>
              </a:ext>
            </a:extLst>
          </p:cNvPr>
          <p:cNvSpPr/>
          <p:nvPr/>
        </p:nvSpPr>
        <p:spPr>
          <a:xfrm>
            <a:off x="4652499" y="183516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1F442AB-FA4C-4D74-ADAE-E0843AC85BFF}"/>
              </a:ext>
            </a:extLst>
          </p:cNvPr>
          <p:cNvCxnSpPr>
            <a:endCxn id="9" idx="0"/>
          </p:cNvCxnSpPr>
          <p:nvPr/>
        </p:nvCxnSpPr>
        <p:spPr>
          <a:xfrm flipH="1">
            <a:off x="1614922" y="2329437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51B69D-3B76-450C-8D31-798F1FFF9AF6}"/>
              </a:ext>
            </a:extLst>
          </p:cNvPr>
          <p:cNvCxnSpPr/>
          <p:nvPr/>
        </p:nvCxnSpPr>
        <p:spPr>
          <a:xfrm flipH="1">
            <a:off x="4448614" y="2329437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97DD297-54F4-4AD5-AC1F-0249645A8ED9}"/>
              </a:ext>
            </a:extLst>
          </p:cNvPr>
          <p:cNvCxnSpPr/>
          <p:nvPr/>
        </p:nvCxnSpPr>
        <p:spPr>
          <a:xfrm>
            <a:off x="5694068" y="2354452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AC70321-BB8B-4DBF-9A7C-E54837CE5939}"/>
              </a:ext>
            </a:extLst>
          </p:cNvPr>
          <p:cNvCxnSpPr>
            <a:endCxn id="17" idx="0"/>
          </p:cNvCxnSpPr>
          <p:nvPr/>
        </p:nvCxnSpPr>
        <p:spPr>
          <a:xfrm>
            <a:off x="6227986" y="2329436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15">
            <a:extLst>
              <a:ext uri="{FF2B5EF4-FFF2-40B4-BE49-F238E27FC236}">
                <a16:creationId xmlns:a16="http://schemas.microsoft.com/office/drawing/2014/main" id="{2E267347-E6C4-4E9E-90EC-56E0E202EB16}"/>
              </a:ext>
            </a:extLst>
          </p:cNvPr>
          <p:cNvSpPr/>
          <p:nvPr/>
        </p:nvSpPr>
        <p:spPr>
          <a:xfrm>
            <a:off x="811733" y="278408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-5, 6, 10, 39</a:t>
            </a:r>
          </a:p>
        </p:txBody>
      </p:sp>
      <p:sp>
        <p:nvSpPr>
          <p:cNvPr id="10" name="Rounded Rectangle 16">
            <a:extLst>
              <a:ext uri="{FF2B5EF4-FFF2-40B4-BE49-F238E27FC236}">
                <a16:creationId xmlns:a16="http://schemas.microsoft.com/office/drawing/2014/main" id="{8C3F5983-DD1C-428F-A30F-AD7B3790FA26}"/>
              </a:ext>
            </a:extLst>
          </p:cNvPr>
          <p:cNvSpPr/>
          <p:nvPr/>
        </p:nvSpPr>
        <p:spPr>
          <a:xfrm>
            <a:off x="3688672" y="2884889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1" name="Rounded Rectangle 18">
            <a:extLst>
              <a:ext uri="{FF2B5EF4-FFF2-40B4-BE49-F238E27FC236}">
                <a16:creationId xmlns:a16="http://schemas.microsoft.com/office/drawing/2014/main" id="{9F49582D-17D2-4D39-BB31-D100F22D2260}"/>
              </a:ext>
            </a:extLst>
          </p:cNvPr>
          <p:cNvSpPr/>
          <p:nvPr/>
        </p:nvSpPr>
        <p:spPr>
          <a:xfrm>
            <a:off x="5615300" y="2907416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100, 109, 120</a:t>
            </a:r>
          </a:p>
        </p:txBody>
      </p:sp>
      <p:sp>
        <p:nvSpPr>
          <p:cNvPr id="12" name="Rounded Rectangle 21">
            <a:extLst>
              <a:ext uri="{FF2B5EF4-FFF2-40B4-BE49-F238E27FC236}">
                <a16:creationId xmlns:a16="http://schemas.microsoft.com/office/drawing/2014/main" id="{249768B1-FB62-498F-9454-EF8D219A723C}"/>
              </a:ext>
            </a:extLst>
          </p:cNvPr>
          <p:cNvSpPr/>
          <p:nvPr/>
        </p:nvSpPr>
        <p:spPr>
          <a:xfrm>
            <a:off x="10303921" y="4005471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DA149E-9387-49F5-B956-C9C563629088}"/>
              </a:ext>
            </a:extLst>
          </p:cNvPr>
          <p:cNvCxnSpPr>
            <a:endCxn id="20" idx="0"/>
          </p:cNvCxnSpPr>
          <p:nvPr/>
        </p:nvCxnSpPr>
        <p:spPr>
          <a:xfrm flipH="1">
            <a:off x="9042116" y="3380197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972D8A-73E1-42B7-A652-5DAB7E6C6E16}"/>
              </a:ext>
            </a:extLst>
          </p:cNvPr>
          <p:cNvCxnSpPr>
            <a:endCxn id="19" idx="0"/>
          </p:cNvCxnSpPr>
          <p:nvPr/>
        </p:nvCxnSpPr>
        <p:spPr>
          <a:xfrm flipH="1">
            <a:off x="9857270" y="3391516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933CF1-946C-452E-9D8F-AED4EEF3E2D3}"/>
              </a:ext>
            </a:extLst>
          </p:cNvPr>
          <p:cNvCxnSpPr>
            <a:endCxn id="12" idx="0"/>
          </p:cNvCxnSpPr>
          <p:nvPr/>
        </p:nvCxnSpPr>
        <p:spPr>
          <a:xfrm>
            <a:off x="10378052" y="3327785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19B0C6-8D1F-4535-9905-C49B53612B86}"/>
              </a:ext>
            </a:extLst>
          </p:cNvPr>
          <p:cNvCxnSpPr/>
          <p:nvPr/>
        </p:nvCxnSpPr>
        <p:spPr>
          <a:xfrm>
            <a:off x="10873098" y="3330335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36">
            <a:extLst>
              <a:ext uri="{FF2B5EF4-FFF2-40B4-BE49-F238E27FC236}">
                <a16:creationId xmlns:a16="http://schemas.microsoft.com/office/drawing/2014/main" id="{89E92905-6B8F-4927-B3CA-FEBD69AFC960}"/>
              </a:ext>
            </a:extLst>
          </p:cNvPr>
          <p:cNvSpPr/>
          <p:nvPr/>
        </p:nvSpPr>
        <p:spPr>
          <a:xfrm>
            <a:off x="9266720" y="28237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18" name="Rounded Rectangle 41">
            <a:extLst>
              <a:ext uri="{FF2B5EF4-FFF2-40B4-BE49-F238E27FC236}">
                <a16:creationId xmlns:a16="http://schemas.microsoft.com/office/drawing/2014/main" id="{8645F129-AE57-4FDB-A5D8-8FF908FDF4BB}"/>
              </a:ext>
            </a:extLst>
          </p:cNvPr>
          <p:cNvSpPr/>
          <p:nvPr/>
        </p:nvSpPr>
        <p:spPr>
          <a:xfrm>
            <a:off x="11115084" y="4034990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19" name="Rounded Rectangle 43">
            <a:extLst>
              <a:ext uri="{FF2B5EF4-FFF2-40B4-BE49-F238E27FC236}">
                <a16:creationId xmlns:a16="http://schemas.microsoft.com/office/drawing/2014/main" id="{D1DD9941-D61A-4C22-A1B9-E22F07E2296A}"/>
              </a:ext>
            </a:extLst>
          </p:cNvPr>
          <p:cNvSpPr/>
          <p:nvPr/>
        </p:nvSpPr>
        <p:spPr>
          <a:xfrm>
            <a:off x="9495836" y="4005470"/>
            <a:ext cx="72286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185, 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196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ounded Rectangle 44">
            <a:extLst>
              <a:ext uri="{FF2B5EF4-FFF2-40B4-BE49-F238E27FC236}">
                <a16:creationId xmlns:a16="http://schemas.microsoft.com/office/drawing/2014/main" id="{694DFDFE-680B-46AC-BB2B-E7D3AC81362F}"/>
              </a:ext>
            </a:extLst>
          </p:cNvPr>
          <p:cNvSpPr/>
          <p:nvPr/>
        </p:nvSpPr>
        <p:spPr>
          <a:xfrm>
            <a:off x="8622502" y="4001144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</a:t>
            </a:r>
            <a:r>
              <a:rPr lang="en-US" sz="1200">
                <a:solidFill>
                  <a:schemeClr val="tx1"/>
                </a:solidFill>
              </a:rPr>
              <a:t>, </a:t>
            </a:r>
            <a:br>
              <a:rPr lang="en-US" sz="1200">
                <a:solidFill>
                  <a:schemeClr val="tx1"/>
                </a:solidFill>
              </a:rPr>
            </a:br>
            <a:r>
              <a:rPr lang="en-US" sz="1200">
                <a:solidFill>
                  <a:schemeClr val="tx1"/>
                </a:solidFill>
              </a:rPr>
              <a:t>170</a:t>
            </a:r>
            <a:r>
              <a:rPr lang="en-US" sz="1200" dirty="0">
                <a:solidFill>
                  <a:schemeClr val="tx1"/>
                </a:solidFill>
              </a:rPr>
              <a:t>, 176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E7B2B54-1EB1-4595-8304-97170D7480C9}"/>
              </a:ext>
            </a:extLst>
          </p:cNvPr>
          <p:cNvCxnSpPr>
            <a:endCxn id="27" idx="0"/>
          </p:cNvCxnSpPr>
          <p:nvPr/>
        </p:nvCxnSpPr>
        <p:spPr>
          <a:xfrm>
            <a:off x="5774978" y="3429281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DAA9EBB-D64F-40A9-98D6-CFF2658E29D4}"/>
              </a:ext>
            </a:extLst>
          </p:cNvPr>
          <p:cNvCxnSpPr/>
          <p:nvPr/>
        </p:nvCxnSpPr>
        <p:spPr>
          <a:xfrm>
            <a:off x="6213961" y="3414043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1C11B89-7E7C-418E-9000-8990D8CEA0AB}"/>
              </a:ext>
            </a:extLst>
          </p:cNvPr>
          <p:cNvCxnSpPr/>
          <p:nvPr/>
        </p:nvCxnSpPr>
        <p:spPr>
          <a:xfrm>
            <a:off x="6713082" y="3429281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665ABAF-0108-4D2F-A1E1-7E7E96B3AC90}"/>
              </a:ext>
            </a:extLst>
          </p:cNvPr>
          <p:cNvCxnSpPr/>
          <p:nvPr/>
        </p:nvCxnSpPr>
        <p:spPr>
          <a:xfrm>
            <a:off x="7200261" y="3414043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85">
            <a:extLst>
              <a:ext uri="{FF2B5EF4-FFF2-40B4-BE49-F238E27FC236}">
                <a16:creationId xmlns:a16="http://schemas.microsoft.com/office/drawing/2014/main" id="{F86B93FC-A446-4C4F-977A-C4C38A909FE4}"/>
              </a:ext>
            </a:extLst>
          </p:cNvPr>
          <p:cNvSpPr/>
          <p:nvPr/>
        </p:nvSpPr>
        <p:spPr>
          <a:xfrm>
            <a:off x="7129899" y="4027394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110, 114</a:t>
            </a:r>
          </a:p>
        </p:txBody>
      </p:sp>
      <p:sp>
        <p:nvSpPr>
          <p:cNvPr id="26" name="Rounded Rectangle 86">
            <a:extLst>
              <a:ext uri="{FF2B5EF4-FFF2-40B4-BE49-F238E27FC236}">
                <a16:creationId xmlns:a16="http://schemas.microsoft.com/office/drawing/2014/main" id="{6A42FEC0-EFC5-4388-B6EA-1F64E308C110}"/>
              </a:ext>
            </a:extLst>
          </p:cNvPr>
          <p:cNvSpPr/>
          <p:nvPr/>
        </p:nvSpPr>
        <p:spPr>
          <a:xfrm>
            <a:off x="7993841" y="4003000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27" name="Rounded Rectangle 88">
            <a:extLst>
              <a:ext uri="{FF2B5EF4-FFF2-40B4-BE49-F238E27FC236}">
                <a16:creationId xmlns:a16="http://schemas.microsoft.com/office/drawing/2014/main" id="{DFE247B1-F0A0-4C44-BA19-D9E32315A734}"/>
              </a:ext>
            </a:extLst>
          </p:cNvPr>
          <p:cNvSpPr/>
          <p:nvPr/>
        </p:nvSpPr>
        <p:spPr>
          <a:xfrm>
            <a:off x="5621658" y="3982235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6EE3138-45CD-429A-91CB-20D2377D1246}"/>
              </a:ext>
            </a:extLst>
          </p:cNvPr>
          <p:cNvCxnSpPr>
            <a:endCxn id="35" idx="0"/>
          </p:cNvCxnSpPr>
          <p:nvPr/>
        </p:nvCxnSpPr>
        <p:spPr>
          <a:xfrm flipH="1">
            <a:off x="3171747" y="3375105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0B47576-F3F0-4298-81C8-F17AE3EE3182}"/>
              </a:ext>
            </a:extLst>
          </p:cNvPr>
          <p:cNvCxnSpPr/>
          <p:nvPr/>
        </p:nvCxnSpPr>
        <p:spPr>
          <a:xfrm flipH="1">
            <a:off x="3922998" y="3409036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BE520BF-340C-4B6F-B2B9-651FA08088BB}"/>
              </a:ext>
            </a:extLst>
          </p:cNvPr>
          <p:cNvCxnSpPr>
            <a:endCxn id="32" idx="0"/>
          </p:cNvCxnSpPr>
          <p:nvPr/>
        </p:nvCxnSpPr>
        <p:spPr>
          <a:xfrm>
            <a:off x="4483994" y="3400921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903D69B-B74F-4891-9D2A-3C5DDF78D3DB}"/>
              </a:ext>
            </a:extLst>
          </p:cNvPr>
          <p:cNvCxnSpPr/>
          <p:nvPr/>
        </p:nvCxnSpPr>
        <p:spPr>
          <a:xfrm>
            <a:off x="4869214" y="3375513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106">
            <a:extLst>
              <a:ext uri="{FF2B5EF4-FFF2-40B4-BE49-F238E27FC236}">
                <a16:creationId xmlns:a16="http://schemas.microsoft.com/office/drawing/2014/main" id="{B5629191-A284-4283-A5B1-FA082B482382}"/>
              </a:ext>
            </a:extLst>
          </p:cNvPr>
          <p:cNvSpPr/>
          <p:nvPr/>
        </p:nvSpPr>
        <p:spPr>
          <a:xfrm>
            <a:off x="4262250" y="3934035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3" name="Rounded Rectangle 107">
            <a:extLst>
              <a:ext uri="{FF2B5EF4-FFF2-40B4-BE49-F238E27FC236}">
                <a16:creationId xmlns:a16="http://schemas.microsoft.com/office/drawing/2014/main" id="{D9CC457F-5D06-4592-BC49-C220C1B0F60F}"/>
              </a:ext>
            </a:extLst>
          </p:cNvPr>
          <p:cNvSpPr/>
          <p:nvPr/>
        </p:nvSpPr>
        <p:spPr>
          <a:xfrm>
            <a:off x="4893751" y="3967007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4" name="Rounded Rectangle 108">
            <a:extLst>
              <a:ext uri="{FF2B5EF4-FFF2-40B4-BE49-F238E27FC236}">
                <a16:creationId xmlns:a16="http://schemas.microsoft.com/office/drawing/2014/main" id="{31935698-197B-4BAE-8171-19EB390C592E}"/>
              </a:ext>
            </a:extLst>
          </p:cNvPr>
          <p:cNvSpPr/>
          <p:nvPr/>
        </p:nvSpPr>
        <p:spPr>
          <a:xfrm>
            <a:off x="3480182" y="3949874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63, 64</a:t>
            </a:r>
          </a:p>
        </p:txBody>
      </p:sp>
      <p:sp>
        <p:nvSpPr>
          <p:cNvPr id="35" name="Rounded Rectangle 109">
            <a:extLst>
              <a:ext uri="{FF2B5EF4-FFF2-40B4-BE49-F238E27FC236}">
                <a16:creationId xmlns:a16="http://schemas.microsoft.com/office/drawing/2014/main" id="{D3EA21D3-814B-483C-8FBB-017540832484}"/>
              </a:ext>
            </a:extLst>
          </p:cNvPr>
          <p:cNvSpPr/>
          <p:nvPr/>
        </p:nvSpPr>
        <p:spPr>
          <a:xfrm>
            <a:off x="2925687" y="3925232"/>
            <a:ext cx="492120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C3203B0-5C61-48AB-A788-39CE13642D5C}"/>
              </a:ext>
            </a:extLst>
          </p:cNvPr>
          <p:cNvCxnSpPr/>
          <p:nvPr/>
        </p:nvCxnSpPr>
        <p:spPr>
          <a:xfrm flipH="1">
            <a:off x="402051" y="3238170"/>
            <a:ext cx="506075" cy="54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838E177-CA67-4487-8271-FBB559A78C56}"/>
              </a:ext>
            </a:extLst>
          </p:cNvPr>
          <p:cNvCxnSpPr/>
          <p:nvPr/>
        </p:nvCxnSpPr>
        <p:spPr>
          <a:xfrm flipH="1">
            <a:off x="973135" y="3215738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71092C4-24D7-4E71-8DFC-F6D821085339}"/>
              </a:ext>
            </a:extLst>
          </p:cNvPr>
          <p:cNvCxnSpPr/>
          <p:nvPr/>
        </p:nvCxnSpPr>
        <p:spPr>
          <a:xfrm>
            <a:off x="1511093" y="3255671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5BD30C5-05FA-4425-AC10-E6BE6AC88524}"/>
              </a:ext>
            </a:extLst>
          </p:cNvPr>
          <p:cNvCxnSpPr/>
          <p:nvPr/>
        </p:nvCxnSpPr>
        <p:spPr>
          <a:xfrm>
            <a:off x="2105410" y="3317848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131">
            <a:extLst>
              <a:ext uri="{FF2B5EF4-FFF2-40B4-BE49-F238E27FC236}">
                <a16:creationId xmlns:a16="http://schemas.microsoft.com/office/drawing/2014/main" id="{5D8F35DA-AD59-497C-AAFE-460DEA2DB1AA}"/>
              </a:ext>
            </a:extLst>
          </p:cNvPr>
          <p:cNvSpPr/>
          <p:nvPr/>
        </p:nvSpPr>
        <p:spPr>
          <a:xfrm>
            <a:off x="1199423" y="3934869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41" name="Rounded Rectangle 132">
            <a:extLst>
              <a:ext uri="{FF2B5EF4-FFF2-40B4-BE49-F238E27FC236}">
                <a16:creationId xmlns:a16="http://schemas.microsoft.com/office/drawing/2014/main" id="{9A9E7F3E-863F-4756-8E5E-1BBCC63FC2B7}"/>
              </a:ext>
            </a:extLst>
          </p:cNvPr>
          <p:cNvSpPr/>
          <p:nvPr/>
        </p:nvSpPr>
        <p:spPr>
          <a:xfrm>
            <a:off x="2272834" y="3896964"/>
            <a:ext cx="581834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40, 50</a:t>
            </a:r>
          </a:p>
        </p:txBody>
      </p:sp>
      <p:sp>
        <p:nvSpPr>
          <p:cNvPr id="42" name="Rounded Rectangle 133">
            <a:extLst>
              <a:ext uri="{FF2B5EF4-FFF2-40B4-BE49-F238E27FC236}">
                <a16:creationId xmlns:a16="http://schemas.microsoft.com/office/drawing/2014/main" id="{3B26531B-2071-49E7-8B97-5F2997EB8A10}"/>
              </a:ext>
            </a:extLst>
          </p:cNvPr>
          <p:cNvSpPr/>
          <p:nvPr/>
        </p:nvSpPr>
        <p:spPr>
          <a:xfrm>
            <a:off x="621733" y="3929421"/>
            <a:ext cx="544516" cy="4158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</a:t>
            </a:r>
            <a:r>
              <a:rPr lang="en-US" sz="1400">
                <a:solidFill>
                  <a:schemeClr val="tx1"/>
                </a:solidFill>
              </a:rPr>
              <a:t>, 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3" name="Rounded Rectangle 134">
            <a:extLst>
              <a:ext uri="{FF2B5EF4-FFF2-40B4-BE49-F238E27FC236}">
                <a16:creationId xmlns:a16="http://schemas.microsoft.com/office/drawing/2014/main" id="{0CA3E939-E3EE-4D22-99E9-4E57A451068B}"/>
              </a:ext>
            </a:extLst>
          </p:cNvPr>
          <p:cNvSpPr/>
          <p:nvPr/>
        </p:nvSpPr>
        <p:spPr>
          <a:xfrm>
            <a:off x="34497" y="3921063"/>
            <a:ext cx="560164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5563BFB-A85F-490C-84D0-5AA0FDB593B6}"/>
              </a:ext>
            </a:extLst>
          </p:cNvPr>
          <p:cNvCxnSpPr/>
          <p:nvPr/>
        </p:nvCxnSpPr>
        <p:spPr>
          <a:xfrm>
            <a:off x="1861318" y="3241627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155">
            <a:extLst>
              <a:ext uri="{FF2B5EF4-FFF2-40B4-BE49-F238E27FC236}">
                <a16:creationId xmlns:a16="http://schemas.microsoft.com/office/drawing/2014/main" id="{F10FE4F8-44DF-4497-9986-3AC515ADA7B8}"/>
              </a:ext>
            </a:extLst>
          </p:cNvPr>
          <p:cNvSpPr/>
          <p:nvPr/>
        </p:nvSpPr>
        <p:spPr>
          <a:xfrm>
            <a:off x="1745938" y="3952896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7" name="Rounded Rectangle 87">
            <a:extLst>
              <a:ext uri="{FF2B5EF4-FFF2-40B4-BE49-F238E27FC236}">
                <a16:creationId xmlns:a16="http://schemas.microsoft.com/office/drawing/2014/main" id="{7D907662-ED36-452A-AE3E-2343137AC2AC}"/>
              </a:ext>
            </a:extLst>
          </p:cNvPr>
          <p:cNvSpPr/>
          <p:nvPr/>
        </p:nvSpPr>
        <p:spPr>
          <a:xfrm>
            <a:off x="6211374" y="3967007"/>
            <a:ext cx="802337" cy="5587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9F3D9FD-F89B-40B7-924F-A9795158457E}"/>
              </a:ext>
            </a:extLst>
          </p:cNvPr>
          <p:cNvSpPr txBox="1"/>
          <p:nvPr/>
        </p:nvSpPr>
        <p:spPr>
          <a:xfrm>
            <a:off x="399280" y="4647590"/>
            <a:ext cx="10104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Task: delete </a:t>
            </a:r>
            <a:r>
              <a:rPr lang="en-US" sz="2400" dirty="0">
                <a:solidFill>
                  <a:srgbClr val="E911F9"/>
                </a:solidFill>
              </a:rPr>
              <a:t>50</a:t>
            </a:r>
          </a:p>
        </p:txBody>
      </p:sp>
    </p:spTree>
    <p:extLst>
      <p:ext uri="{BB962C8B-B14F-4D97-AF65-F5344CB8AC3E}">
        <p14:creationId xmlns:p14="http://schemas.microsoft.com/office/powerpoint/2010/main" val="314936155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0788F-3E52-42A8-B331-0D2ADB564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#3: Merging with sibling node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F3B396EF-993C-49CE-921C-1DA36674BEDF}"/>
              </a:ext>
            </a:extLst>
          </p:cNvPr>
          <p:cNvSpPr/>
          <p:nvPr/>
        </p:nvSpPr>
        <p:spPr>
          <a:xfrm>
            <a:off x="4652499" y="183516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1F442AB-FA4C-4D74-ADAE-E0843AC85BFF}"/>
              </a:ext>
            </a:extLst>
          </p:cNvPr>
          <p:cNvCxnSpPr>
            <a:endCxn id="9" idx="0"/>
          </p:cNvCxnSpPr>
          <p:nvPr/>
        </p:nvCxnSpPr>
        <p:spPr>
          <a:xfrm flipH="1">
            <a:off x="1614922" y="2329437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51B69D-3B76-450C-8D31-798F1FFF9AF6}"/>
              </a:ext>
            </a:extLst>
          </p:cNvPr>
          <p:cNvCxnSpPr/>
          <p:nvPr/>
        </p:nvCxnSpPr>
        <p:spPr>
          <a:xfrm flipH="1">
            <a:off x="4448614" y="2329437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97DD297-54F4-4AD5-AC1F-0249645A8ED9}"/>
              </a:ext>
            </a:extLst>
          </p:cNvPr>
          <p:cNvCxnSpPr/>
          <p:nvPr/>
        </p:nvCxnSpPr>
        <p:spPr>
          <a:xfrm>
            <a:off x="5694068" y="2354452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AC70321-BB8B-4DBF-9A7C-E54837CE5939}"/>
              </a:ext>
            </a:extLst>
          </p:cNvPr>
          <p:cNvCxnSpPr>
            <a:endCxn id="17" idx="0"/>
          </p:cNvCxnSpPr>
          <p:nvPr/>
        </p:nvCxnSpPr>
        <p:spPr>
          <a:xfrm>
            <a:off x="6227986" y="2329436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15">
            <a:extLst>
              <a:ext uri="{FF2B5EF4-FFF2-40B4-BE49-F238E27FC236}">
                <a16:creationId xmlns:a16="http://schemas.microsoft.com/office/drawing/2014/main" id="{2E267347-E6C4-4E9E-90EC-56E0E202EB16}"/>
              </a:ext>
            </a:extLst>
          </p:cNvPr>
          <p:cNvSpPr/>
          <p:nvPr/>
        </p:nvSpPr>
        <p:spPr>
          <a:xfrm>
            <a:off x="811733" y="278408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-5, 6, 10, 39</a:t>
            </a:r>
          </a:p>
        </p:txBody>
      </p:sp>
      <p:sp>
        <p:nvSpPr>
          <p:cNvPr id="10" name="Rounded Rectangle 16">
            <a:extLst>
              <a:ext uri="{FF2B5EF4-FFF2-40B4-BE49-F238E27FC236}">
                <a16:creationId xmlns:a16="http://schemas.microsoft.com/office/drawing/2014/main" id="{8C3F5983-DD1C-428F-A30F-AD7B3790FA26}"/>
              </a:ext>
            </a:extLst>
          </p:cNvPr>
          <p:cNvSpPr/>
          <p:nvPr/>
        </p:nvSpPr>
        <p:spPr>
          <a:xfrm>
            <a:off x="3688672" y="2884889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1" name="Rounded Rectangle 18">
            <a:extLst>
              <a:ext uri="{FF2B5EF4-FFF2-40B4-BE49-F238E27FC236}">
                <a16:creationId xmlns:a16="http://schemas.microsoft.com/office/drawing/2014/main" id="{9F49582D-17D2-4D39-BB31-D100F22D2260}"/>
              </a:ext>
            </a:extLst>
          </p:cNvPr>
          <p:cNvSpPr/>
          <p:nvPr/>
        </p:nvSpPr>
        <p:spPr>
          <a:xfrm>
            <a:off x="5615300" y="2907416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100, 109, 120</a:t>
            </a:r>
          </a:p>
        </p:txBody>
      </p:sp>
      <p:sp>
        <p:nvSpPr>
          <p:cNvPr id="12" name="Rounded Rectangle 21">
            <a:extLst>
              <a:ext uri="{FF2B5EF4-FFF2-40B4-BE49-F238E27FC236}">
                <a16:creationId xmlns:a16="http://schemas.microsoft.com/office/drawing/2014/main" id="{249768B1-FB62-498F-9454-EF8D219A723C}"/>
              </a:ext>
            </a:extLst>
          </p:cNvPr>
          <p:cNvSpPr/>
          <p:nvPr/>
        </p:nvSpPr>
        <p:spPr>
          <a:xfrm>
            <a:off x="10303921" y="4005471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DA149E-9387-49F5-B956-C9C563629088}"/>
              </a:ext>
            </a:extLst>
          </p:cNvPr>
          <p:cNvCxnSpPr>
            <a:endCxn id="20" idx="0"/>
          </p:cNvCxnSpPr>
          <p:nvPr/>
        </p:nvCxnSpPr>
        <p:spPr>
          <a:xfrm flipH="1">
            <a:off x="9042116" y="3380197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972D8A-73E1-42B7-A652-5DAB7E6C6E16}"/>
              </a:ext>
            </a:extLst>
          </p:cNvPr>
          <p:cNvCxnSpPr>
            <a:endCxn id="19" idx="0"/>
          </p:cNvCxnSpPr>
          <p:nvPr/>
        </p:nvCxnSpPr>
        <p:spPr>
          <a:xfrm flipH="1">
            <a:off x="9857270" y="3391516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933CF1-946C-452E-9D8F-AED4EEF3E2D3}"/>
              </a:ext>
            </a:extLst>
          </p:cNvPr>
          <p:cNvCxnSpPr>
            <a:endCxn id="12" idx="0"/>
          </p:cNvCxnSpPr>
          <p:nvPr/>
        </p:nvCxnSpPr>
        <p:spPr>
          <a:xfrm>
            <a:off x="10378052" y="3327785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19B0C6-8D1F-4535-9905-C49B53612B86}"/>
              </a:ext>
            </a:extLst>
          </p:cNvPr>
          <p:cNvCxnSpPr/>
          <p:nvPr/>
        </p:nvCxnSpPr>
        <p:spPr>
          <a:xfrm>
            <a:off x="10873098" y="3330335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36">
            <a:extLst>
              <a:ext uri="{FF2B5EF4-FFF2-40B4-BE49-F238E27FC236}">
                <a16:creationId xmlns:a16="http://schemas.microsoft.com/office/drawing/2014/main" id="{89E92905-6B8F-4927-B3CA-FEBD69AFC960}"/>
              </a:ext>
            </a:extLst>
          </p:cNvPr>
          <p:cNvSpPr/>
          <p:nvPr/>
        </p:nvSpPr>
        <p:spPr>
          <a:xfrm>
            <a:off x="9266720" y="28237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18" name="Rounded Rectangle 41">
            <a:extLst>
              <a:ext uri="{FF2B5EF4-FFF2-40B4-BE49-F238E27FC236}">
                <a16:creationId xmlns:a16="http://schemas.microsoft.com/office/drawing/2014/main" id="{8645F129-AE57-4FDB-A5D8-8FF908FDF4BB}"/>
              </a:ext>
            </a:extLst>
          </p:cNvPr>
          <p:cNvSpPr/>
          <p:nvPr/>
        </p:nvSpPr>
        <p:spPr>
          <a:xfrm>
            <a:off x="11115084" y="4034990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19" name="Rounded Rectangle 43">
            <a:extLst>
              <a:ext uri="{FF2B5EF4-FFF2-40B4-BE49-F238E27FC236}">
                <a16:creationId xmlns:a16="http://schemas.microsoft.com/office/drawing/2014/main" id="{D1DD9941-D61A-4C22-A1B9-E22F07E2296A}"/>
              </a:ext>
            </a:extLst>
          </p:cNvPr>
          <p:cNvSpPr/>
          <p:nvPr/>
        </p:nvSpPr>
        <p:spPr>
          <a:xfrm>
            <a:off x="9495836" y="4005470"/>
            <a:ext cx="72286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185, 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196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ounded Rectangle 44">
            <a:extLst>
              <a:ext uri="{FF2B5EF4-FFF2-40B4-BE49-F238E27FC236}">
                <a16:creationId xmlns:a16="http://schemas.microsoft.com/office/drawing/2014/main" id="{694DFDFE-680B-46AC-BB2B-E7D3AC81362F}"/>
              </a:ext>
            </a:extLst>
          </p:cNvPr>
          <p:cNvSpPr/>
          <p:nvPr/>
        </p:nvSpPr>
        <p:spPr>
          <a:xfrm>
            <a:off x="8622502" y="4001144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</a:t>
            </a:r>
            <a:r>
              <a:rPr lang="en-US" sz="1200">
                <a:solidFill>
                  <a:schemeClr val="tx1"/>
                </a:solidFill>
              </a:rPr>
              <a:t>, </a:t>
            </a:r>
            <a:br>
              <a:rPr lang="en-US" sz="1200">
                <a:solidFill>
                  <a:schemeClr val="tx1"/>
                </a:solidFill>
              </a:rPr>
            </a:br>
            <a:r>
              <a:rPr lang="en-US" sz="1200">
                <a:solidFill>
                  <a:schemeClr val="tx1"/>
                </a:solidFill>
              </a:rPr>
              <a:t>170</a:t>
            </a:r>
            <a:r>
              <a:rPr lang="en-US" sz="1200" dirty="0">
                <a:solidFill>
                  <a:schemeClr val="tx1"/>
                </a:solidFill>
              </a:rPr>
              <a:t>, 176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E7B2B54-1EB1-4595-8304-97170D7480C9}"/>
              </a:ext>
            </a:extLst>
          </p:cNvPr>
          <p:cNvCxnSpPr>
            <a:endCxn id="27" idx="0"/>
          </p:cNvCxnSpPr>
          <p:nvPr/>
        </p:nvCxnSpPr>
        <p:spPr>
          <a:xfrm>
            <a:off x="5774978" y="3429281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DAA9EBB-D64F-40A9-98D6-CFF2658E29D4}"/>
              </a:ext>
            </a:extLst>
          </p:cNvPr>
          <p:cNvCxnSpPr/>
          <p:nvPr/>
        </p:nvCxnSpPr>
        <p:spPr>
          <a:xfrm>
            <a:off x="6213961" y="3414043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1C11B89-7E7C-418E-9000-8990D8CEA0AB}"/>
              </a:ext>
            </a:extLst>
          </p:cNvPr>
          <p:cNvCxnSpPr/>
          <p:nvPr/>
        </p:nvCxnSpPr>
        <p:spPr>
          <a:xfrm>
            <a:off x="6713082" y="3429281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665ABAF-0108-4D2F-A1E1-7E7E96B3AC90}"/>
              </a:ext>
            </a:extLst>
          </p:cNvPr>
          <p:cNvCxnSpPr/>
          <p:nvPr/>
        </p:nvCxnSpPr>
        <p:spPr>
          <a:xfrm>
            <a:off x="7200261" y="3414043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85">
            <a:extLst>
              <a:ext uri="{FF2B5EF4-FFF2-40B4-BE49-F238E27FC236}">
                <a16:creationId xmlns:a16="http://schemas.microsoft.com/office/drawing/2014/main" id="{F86B93FC-A446-4C4F-977A-C4C38A909FE4}"/>
              </a:ext>
            </a:extLst>
          </p:cNvPr>
          <p:cNvSpPr/>
          <p:nvPr/>
        </p:nvSpPr>
        <p:spPr>
          <a:xfrm>
            <a:off x="7129899" y="4027394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110, 114</a:t>
            </a:r>
          </a:p>
        </p:txBody>
      </p:sp>
      <p:sp>
        <p:nvSpPr>
          <p:cNvPr id="26" name="Rounded Rectangle 86">
            <a:extLst>
              <a:ext uri="{FF2B5EF4-FFF2-40B4-BE49-F238E27FC236}">
                <a16:creationId xmlns:a16="http://schemas.microsoft.com/office/drawing/2014/main" id="{6A42FEC0-EFC5-4388-B6EA-1F64E308C110}"/>
              </a:ext>
            </a:extLst>
          </p:cNvPr>
          <p:cNvSpPr/>
          <p:nvPr/>
        </p:nvSpPr>
        <p:spPr>
          <a:xfrm>
            <a:off x="7993841" y="4003000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27" name="Rounded Rectangle 88">
            <a:extLst>
              <a:ext uri="{FF2B5EF4-FFF2-40B4-BE49-F238E27FC236}">
                <a16:creationId xmlns:a16="http://schemas.microsoft.com/office/drawing/2014/main" id="{DFE247B1-F0A0-4C44-BA19-D9E32315A734}"/>
              </a:ext>
            </a:extLst>
          </p:cNvPr>
          <p:cNvSpPr/>
          <p:nvPr/>
        </p:nvSpPr>
        <p:spPr>
          <a:xfrm>
            <a:off x="5621658" y="3982235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6EE3138-45CD-429A-91CB-20D2377D1246}"/>
              </a:ext>
            </a:extLst>
          </p:cNvPr>
          <p:cNvCxnSpPr>
            <a:endCxn id="35" idx="0"/>
          </p:cNvCxnSpPr>
          <p:nvPr/>
        </p:nvCxnSpPr>
        <p:spPr>
          <a:xfrm flipH="1">
            <a:off x="3171747" y="3375105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0B47576-F3F0-4298-81C8-F17AE3EE3182}"/>
              </a:ext>
            </a:extLst>
          </p:cNvPr>
          <p:cNvCxnSpPr/>
          <p:nvPr/>
        </p:nvCxnSpPr>
        <p:spPr>
          <a:xfrm flipH="1">
            <a:off x="3922998" y="3409036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BE520BF-340C-4B6F-B2B9-651FA08088BB}"/>
              </a:ext>
            </a:extLst>
          </p:cNvPr>
          <p:cNvCxnSpPr>
            <a:endCxn id="32" idx="0"/>
          </p:cNvCxnSpPr>
          <p:nvPr/>
        </p:nvCxnSpPr>
        <p:spPr>
          <a:xfrm>
            <a:off x="4483994" y="3400921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903D69B-B74F-4891-9D2A-3C5DDF78D3DB}"/>
              </a:ext>
            </a:extLst>
          </p:cNvPr>
          <p:cNvCxnSpPr/>
          <p:nvPr/>
        </p:nvCxnSpPr>
        <p:spPr>
          <a:xfrm>
            <a:off x="4869214" y="3375513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106">
            <a:extLst>
              <a:ext uri="{FF2B5EF4-FFF2-40B4-BE49-F238E27FC236}">
                <a16:creationId xmlns:a16="http://schemas.microsoft.com/office/drawing/2014/main" id="{B5629191-A284-4283-A5B1-FA082B482382}"/>
              </a:ext>
            </a:extLst>
          </p:cNvPr>
          <p:cNvSpPr/>
          <p:nvPr/>
        </p:nvSpPr>
        <p:spPr>
          <a:xfrm>
            <a:off x="4262250" y="3934035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3" name="Rounded Rectangle 107">
            <a:extLst>
              <a:ext uri="{FF2B5EF4-FFF2-40B4-BE49-F238E27FC236}">
                <a16:creationId xmlns:a16="http://schemas.microsoft.com/office/drawing/2014/main" id="{D9CC457F-5D06-4592-BC49-C220C1B0F60F}"/>
              </a:ext>
            </a:extLst>
          </p:cNvPr>
          <p:cNvSpPr/>
          <p:nvPr/>
        </p:nvSpPr>
        <p:spPr>
          <a:xfrm>
            <a:off x="4893751" y="3967007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4" name="Rounded Rectangle 108">
            <a:extLst>
              <a:ext uri="{FF2B5EF4-FFF2-40B4-BE49-F238E27FC236}">
                <a16:creationId xmlns:a16="http://schemas.microsoft.com/office/drawing/2014/main" id="{31935698-197B-4BAE-8171-19EB390C592E}"/>
              </a:ext>
            </a:extLst>
          </p:cNvPr>
          <p:cNvSpPr/>
          <p:nvPr/>
        </p:nvSpPr>
        <p:spPr>
          <a:xfrm>
            <a:off x="3480182" y="3949874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63, 64</a:t>
            </a:r>
          </a:p>
        </p:txBody>
      </p:sp>
      <p:sp>
        <p:nvSpPr>
          <p:cNvPr id="35" name="Rounded Rectangle 109">
            <a:extLst>
              <a:ext uri="{FF2B5EF4-FFF2-40B4-BE49-F238E27FC236}">
                <a16:creationId xmlns:a16="http://schemas.microsoft.com/office/drawing/2014/main" id="{D3EA21D3-814B-483C-8FBB-017540832484}"/>
              </a:ext>
            </a:extLst>
          </p:cNvPr>
          <p:cNvSpPr/>
          <p:nvPr/>
        </p:nvSpPr>
        <p:spPr>
          <a:xfrm>
            <a:off x="2925687" y="3925232"/>
            <a:ext cx="492120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C3203B0-5C61-48AB-A788-39CE13642D5C}"/>
              </a:ext>
            </a:extLst>
          </p:cNvPr>
          <p:cNvCxnSpPr/>
          <p:nvPr/>
        </p:nvCxnSpPr>
        <p:spPr>
          <a:xfrm flipH="1">
            <a:off x="402051" y="3238170"/>
            <a:ext cx="506075" cy="54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838E177-CA67-4487-8271-FBB559A78C56}"/>
              </a:ext>
            </a:extLst>
          </p:cNvPr>
          <p:cNvCxnSpPr/>
          <p:nvPr/>
        </p:nvCxnSpPr>
        <p:spPr>
          <a:xfrm flipH="1">
            <a:off x="973135" y="3215738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71092C4-24D7-4E71-8DFC-F6D821085339}"/>
              </a:ext>
            </a:extLst>
          </p:cNvPr>
          <p:cNvCxnSpPr/>
          <p:nvPr/>
        </p:nvCxnSpPr>
        <p:spPr>
          <a:xfrm>
            <a:off x="1511093" y="3255671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5BD30C5-05FA-4425-AC10-E6BE6AC88524}"/>
              </a:ext>
            </a:extLst>
          </p:cNvPr>
          <p:cNvCxnSpPr/>
          <p:nvPr/>
        </p:nvCxnSpPr>
        <p:spPr>
          <a:xfrm>
            <a:off x="2105410" y="3317848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131">
            <a:extLst>
              <a:ext uri="{FF2B5EF4-FFF2-40B4-BE49-F238E27FC236}">
                <a16:creationId xmlns:a16="http://schemas.microsoft.com/office/drawing/2014/main" id="{5D8F35DA-AD59-497C-AAFE-460DEA2DB1AA}"/>
              </a:ext>
            </a:extLst>
          </p:cNvPr>
          <p:cNvSpPr/>
          <p:nvPr/>
        </p:nvSpPr>
        <p:spPr>
          <a:xfrm>
            <a:off x="1199423" y="3934869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41" name="Rounded Rectangle 132">
            <a:extLst>
              <a:ext uri="{FF2B5EF4-FFF2-40B4-BE49-F238E27FC236}">
                <a16:creationId xmlns:a16="http://schemas.microsoft.com/office/drawing/2014/main" id="{9A9E7F3E-863F-4756-8E5E-1BBCC63FC2B7}"/>
              </a:ext>
            </a:extLst>
          </p:cNvPr>
          <p:cNvSpPr/>
          <p:nvPr/>
        </p:nvSpPr>
        <p:spPr>
          <a:xfrm>
            <a:off x="2272834" y="3896964"/>
            <a:ext cx="581834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40, </a:t>
            </a:r>
            <a:r>
              <a:rPr lang="en-US" sz="1200" dirty="0">
                <a:solidFill>
                  <a:srgbClr val="E911F9"/>
                </a:solidFill>
              </a:rPr>
              <a:t>50</a:t>
            </a:r>
          </a:p>
        </p:txBody>
      </p:sp>
      <p:sp>
        <p:nvSpPr>
          <p:cNvPr id="42" name="Rounded Rectangle 133">
            <a:extLst>
              <a:ext uri="{FF2B5EF4-FFF2-40B4-BE49-F238E27FC236}">
                <a16:creationId xmlns:a16="http://schemas.microsoft.com/office/drawing/2014/main" id="{3B26531B-2071-49E7-8B97-5F2997EB8A10}"/>
              </a:ext>
            </a:extLst>
          </p:cNvPr>
          <p:cNvSpPr/>
          <p:nvPr/>
        </p:nvSpPr>
        <p:spPr>
          <a:xfrm>
            <a:off x="621733" y="3929421"/>
            <a:ext cx="544516" cy="4158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</a:t>
            </a:r>
            <a:r>
              <a:rPr lang="en-US" sz="1400">
                <a:solidFill>
                  <a:schemeClr val="tx1"/>
                </a:solidFill>
              </a:rPr>
              <a:t>, 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3" name="Rounded Rectangle 134">
            <a:extLst>
              <a:ext uri="{FF2B5EF4-FFF2-40B4-BE49-F238E27FC236}">
                <a16:creationId xmlns:a16="http://schemas.microsoft.com/office/drawing/2014/main" id="{0CA3E939-E3EE-4D22-99E9-4E57A451068B}"/>
              </a:ext>
            </a:extLst>
          </p:cNvPr>
          <p:cNvSpPr/>
          <p:nvPr/>
        </p:nvSpPr>
        <p:spPr>
          <a:xfrm>
            <a:off x="34497" y="3921063"/>
            <a:ext cx="560164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5563BFB-A85F-490C-84D0-5AA0FDB593B6}"/>
              </a:ext>
            </a:extLst>
          </p:cNvPr>
          <p:cNvCxnSpPr/>
          <p:nvPr/>
        </p:nvCxnSpPr>
        <p:spPr>
          <a:xfrm>
            <a:off x="1861318" y="3241627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155">
            <a:extLst>
              <a:ext uri="{FF2B5EF4-FFF2-40B4-BE49-F238E27FC236}">
                <a16:creationId xmlns:a16="http://schemas.microsoft.com/office/drawing/2014/main" id="{F10FE4F8-44DF-4497-9986-3AC515ADA7B8}"/>
              </a:ext>
            </a:extLst>
          </p:cNvPr>
          <p:cNvSpPr/>
          <p:nvPr/>
        </p:nvSpPr>
        <p:spPr>
          <a:xfrm>
            <a:off x="1745938" y="3952896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7" name="Rounded Rectangle 87">
            <a:extLst>
              <a:ext uri="{FF2B5EF4-FFF2-40B4-BE49-F238E27FC236}">
                <a16:creationId xmlns:a16="http://schemas.microsoft.com/office/drawing/2014/main" id="{7D907662-ED36-452A-AE3E-2343137AC2AC}"/>
              </a:ext>
            </a:extLst>
          </p:cNvPr>
          <p:cNvSpPr/>
          <p:nvPr/>
        </p:nvSpPr>
        <p:spPr>
          <a:xfrm>
            <a:off x="6211374" y="3967007"/>
            <a:ext cx="802337" cy="5587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9F3D9FD-F89B-40B7-924F-A9795158457E}"/>
              </a:ext>
            </a:extLst>
          </p:cNvPr>
          <p:cNvSpPr txBox="1"/>
          <p:nvPr/>
        </p:nvSpPr>
        <p:spPr>
          <a:xfrm>
            <a:off x="399280" y="4647590"/>
            <a:ext cx="10104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Task: delete </a:t>
            </a:r>
            <a:r>
              <a:rPr lang="en-US" sz="2400" dirty="0">
                <a:solidFill>
                  <a:srgbClr val="E911F9"/>
                </a:solidFill>
              </a:rPr>
              <a:t>50</a:t>
            </a:r>
          </a:p>
        </p:txBody>
      </p:sp>
    </p:spTree>
    <p:extLst>
      <p:ext uri="{BB962C8B-B14F-4D97-AF65-F5344CB8AC3E}">
        <p14:creationId xmlns:p14="http://schemas.microsoft.com/office/powerpoint/2010/main" val="5008503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0788F-3E52-42A8-B331-0D2ADB564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#3: Merging with sibling node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F3B396EF-993C-49CE-921C-1DA36674BEDF}"/>
              </a:ext>
            </a:extLst>
          </p:cNvPr>
          <p:cNvSpPr/>
          <p:nvPr/>
        </p:nvSpPr>
        <p:spPr>
          <a:xfrm>
            <a:off x="4652499" y="183516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1F442AB-FA4C-4D74-ADAE-E0843AC85BFF}"/>
              </a:ext>
            </a:extLst>
          </p:cNvPr>
          <p:cNvCxnSpPr>
            <a:endCxn id="9" idx="0"/>
          </p:cNvCxnSpPr>
          <p:nvPr/>
        </p:nvCxnSpPr>
        <p:spPr>
          <a:xfrm flipH="1">
            <a:off x="1614922" y="2329437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51B69D-3B76-450C-8D31-798F1FFF9AF6}"/>
              </a:ext>
            </a:extLst>
          </p:cNvPr>
          <p:cNvCxnSpPr/>
          <p:nvPr/>
        </p:nvCxnSpPr>
        <p:spPr>
          <a:xfrm flipH="1">
            <a:off x="4448614" y="2329437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97DD297-54F4-4AD5-AC1F-0249645A8ED9}"/>
              </a:ext>
            </a:extLst>
          </p:cNvPr>
          <p:cNvCxnSpPr/>
          <p:nvPr/>
        </p:nvCxnSpPr>
        <p:spPr>
          <a:xfrm>
            <a:off x="5694068" y="2354452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AC70321-BB8B-4DBF-9A7C-E54837CE5939}"/>
              </a:ext>
            </a:extLst>
          </p:cNvPr>
          <p:cNvCxnSpPr>
            <a:endCxn id="17" idx="0"/>
          </p:cNvCxnSpPr>
          <p:nvPr/>
        </p:nvCxnSpPr>
        <p:spPr>
          <a:xfrm>
            <a:off x="6227986" y="2329436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15">
            <a:extLst>
              <a:ext uri="{FF2B5EF4-FFF2-40B4-BE49-F238E27FC236}">
                <a16:creationId xmlns:a16="http://schemas.microsoft.com/office/drawing/2014/main" id="{2E267347-E6C4-4E9E-90EC-56E0E202EB16}"/>
              </a:ext>
            </a:extLst>
          </p:cNvPr>
          <p:cNvSpPr/>
          <p:nvPr/>
        </p:nvSpPr>
        <p:spPr>
          <a:xfrm>
            <a:off x="811733" y="278408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-5, 6, 10, 39</a:t>
            </a:r>
          </a:p>
        </p:txBody>
      </p:sp>
      <p:sp>
        <p:nvSpPr>
          <p:cNvPr id="10" name="Rounded Rectangle 16">
            <a:extLst>
              <a:ext uri="{FF2B5EF4-FFF2-40B4-BE49-F238E27FC236}">
                <a16:creationId xmlns:a16="http://schemas.microsoft.com/office/drawing/2014/main" id="{8C3F5983-DD1C-428F-A30F-AD7B3790FA26}"/>
              </a:ext>
            </a:extLst>
          </p:cNvPr>
          <p:cNvSpPr/>
          <p:nvPr/>
        </p:nvSpPr>
        <p:spPr>
          <a:xfrm>
            <a:off x="3688672" y="2884889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1" name="Rounded Rectangle 18">
            <a:extLst>
              <a:ext uri="{FF2B5EF4-FFF2-40B4-BE49-F238E27FC236}">
                <a16:creationId xmlns:a16="http://schemas.microsoft.com/office/drawing/2014/main" id="{9F49582D-17D2-4D39-BB31-D100F22D2260}"/>
              </a:ext>
            </a:extLst>
          </p:cNvPr>
          <p:cNvSpPr/>
          <p:nvPr/>
        </p:nvSpPr>
        <p:spPr>
          <a:xfrm>
            <a:off x="5615300" y="2907416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100, 109, 120</a:t>
            </a:r>
          </a:p>
        </p:txBody>
      </p:sp>
      <p:sp>
        <p:nvSpPr>
          <p:cNvPr id="12" name="Rounded Rectangle 21">
            <a:extLst>
              <a:ext uri="{FF2B5EF4-FFF2-40B4-BE49-F238E27FC236}">
                <a16:creationId xmlns:a16="http://schemas.microsoft.com/office/drawing/2014/main" id="{249768B1-FB62-498F-9454-EF8D219A723C}"/>
              </a:ext>
            </a:extLst>
          </p:cNvPr>
          <p:cNvSpPr/>
          <p:nvPr/>
        </p:nvSpPr>
        <p:spPr>
          <a:xfrm>
            <a:off x="10303921" y="4005471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DA149E-9387-49F5-B956-C9C563629088}"/>
              </a:ext>
            </a:extLst>
          </p:cNvPr>
          <p:cNvCxnSpPr>
            <a:endCxn id="20" idx="0"/>
          </p:cNvCxnSpPr>
          <p:nvPr/>
        </p:nvCxnSpPr>
        <p:spPr>
          <a:xfrm flipH="1">
            <a:off x="9042116" y="3380197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972D8A-73E1-42B7-A652-5DAB7E6C6E16}"/>
              </a:ext>
            </a:extLst>
          </p:cNvPr>
          <p:cNvCxnSpPr>
            <a:endCxn id="19" idx="0"/>
          </p:cNvCxnSpPr>
          <p:nvPr/>
        </p:nvCxnSpPr>
        <p:spPr>
          <a:xfrm flipH="1">
            <a:off x="9857270" y="3391516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933CF1-946C-452E-9D8F-AED4EEF3E2D3}"/>
              </a:ext>
            </a:extLst>
          </p:cNvPr>
          <p:cNvCxnSpPr>
            <a:endCxn id="12" idx="0"/>
          </p:cNvCxnSpPr>
          <p:nvPr/>
        </p:nvCxnSpPr>
        <p:spPr>
          <a:xfrm>
            <a:off x="10378052" y="3327785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19B0C6-8D1F-4535-9905-C49B53612B86}"/>
              </a:ext>
            </a:extLst>
          </p:cNvPr>
          <p:cNvCxnSpPr/>
          <p:nvPr/>
        </p:nvCxnSpPr>
        <p:spPr>
          <a:xfrm>
            <a:off x="10873098" y="3330335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36">
            <a:extLst>
              <a:ext uri="{FF2B5EF4-FFF2-40B4-BE49-F238E27FC236}">
                <a16:creationId xmlns:a16="http://schemas.microsoft.com/office/drawing/2014/main" id="{89E92905-6B8F-4927-B3CA-FEBD69AFC960}"/>
              </a:ext>
            </a:extLst>
          </p:cNvPr>
          <p:cNvSpPr/>
          <p:nvPr/>
        </p:nvSpPr>
        <p:spPr>
          <a:xfrm>
            <a:off x="9266720" y="28237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18" name="Rounded Rectangle 41">
            <a:extLst>
              <a:ext uri="{FF2B5EF4-FFF2-40B4-BE49-F238E27FC236}">
                <a16:creationId xmlns:a16="http://schemas.microsoft.com/office/drawing/2014/main" id="{8645F129-AE57-4FDB-A5D8-8FF908FDF4BB}"/>
              </a:ext>
            </a:extLst>
          </p:cNvPr>
          <p:cNvSpPr/>
          <p:nvPr/>
        </p:nvSpPr>
        <p:spPr>
          <a:xfrm>
            <a:off x="11115084" y="4034990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19" name="Rounded Rectangle 43">
            <a:extLst>
              <a:ext uri="{FF2B5EF4-FFF2-40B4-BE49-F238E27FC236}">
                <a16:creationId xmlns:a16="http://schemas.microsoft.com/office/drawing/2014/main" id="{D1DD9941-D61A-4C22-A1B9-E22F07E2296A}"/>
              </a:ext>
            </a:extLst>
          </p:cNvPr>
          <p:cNvSpPr/>
          <p:nvPr/>
        </p:nvSpPr>
        <p:spPr>
          <a:xfrm>
            <a:off x="9495836" y="4005470"/>
            <a:ext cx="72286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185, 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196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ounded Rectangle 44">
            <a:extLst>
              <a:ext uri="{FF2B5EF4-FFF2-40B4-BE49-F238E27FC236}">
                <a16:creationId xmlns:a16="http://schemas.microsoft.com/office/drawing/2014/main" id="{694DFDFE-680B-46AC-BB2B-E7D3AC81362F}"/>
              </a:ext>
            </a:extLst>
          </p:cNvPr>
          <p:cNvSpPr/>
          <p:nvPr/>
        </p:nvSpPr>
        <p:spPr>
          <a:xfrm>
            <a:off x="8622502" y="4001144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</a:t>
            </a:r>
            <a:r>
              <a:rPr lang="en-US" sz="1200">
                <a:solidFill>
                  <a:schemeClr val="tx1"/>
                </a:solidFill>
              </a:rPr>
              <a:t>, </a:t>
            </a:r>
            <a:br>
              <a:rPr lang="en-US" sz="1200">
                <a:solidFill>
                  <a:schemeClr val="tx1"/>
                </a:solidFill>
              </a:rPr>
            </a:br>
            <a:r>
              <a:rPr lang="en-US" sz="1200">
                <a:solidFill>
                  <a:schemeClr val="tx1"/>
                </a:solidFill>
              </a:rPr>
              <a:t>170</a:t>
            </a:r>
            <a:r>
              <a:rPr lang="en-US" sz="1200" dirty="0">
                <a:solidFill>
                  <a:schemeClr val="tx1"/>
                </a:solidFill>
              </a:rPr>
              <a:t>, 176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E7B2B54-1EB1-4595-8304-97170D7480C9}"/>
              </a:ext>
            </a:extLst>
          </p:cNvPr>
          <p:cNvCxnSpPr>
            <a:endCxn id="27" idx="0"/>
          </p:cNvCxnSpPr>
          <p:nvPr/>
        </p:nvCxnSpPr>
        <p:spPr>
          <a:xfrm>
            <a:off x="5774978" y="3429281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DAA9EBB-D64F-40A9-98D6-CFF2658E29D4}"/>
              </a:ext>
            </a:extLst>
          </p:cNvPr>
          <p:cNvCxnSpPr/>
          <p:nvPr/>
        </p:nvCxnSpPr>
        <p:spPr>
          <a:xfrm>
            <a:off x="6213961" y="3414043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1C11B89-7E7C-418E-9000-8990D8CEA0AB}"/>
              </a:ext>
            </a:extLst>
          </p:cNvPr>
          <p:cNvCxnSpPr/>
          <p:nvPr/>
        </p:nvCxnSpPr>
        <p:spPr>
          <a:xfrm>
            <a:off x="6713082" y="3429281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665ABAF-0108-4D2F-A1E1-7E7E96B3AC90}"/>
              </a:ext>
            </a:extLst>
          </p:cNvPr>
          <p:cNvCxnSpPr/>
          <p:nvPr/>
        </p:nvCxnSpPr>
        <p:spPr>
          <a:xfrm>
            <a:off x="7200261" y="3414043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85">
            <a:extLst>
              <a:ext uri="{FF2B5EF4-FFF2-40B4-BE49-F238E27FC236}">
                <a16:creationId xmlns:a16="http://schemas.microsoft.com/office/drawing/2014/main" id="{F86B93FC-A446-4C4F-977A-C4C38A909FE4}"/>
              </a:ext>
            </a:extLst>
          </p:cNvPr>
          <p:cNvSpPr/>
          <p:nvPr/>
        </p:nvSpPr>
        <p:spPr>
          <a:xfrm>
            <a:off x="7129899" y="4027394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110, 114</a:t>
            </a:r>
          </a:p>
        </p:txBody>
      </p:sp>
      <p:sp>
        <p:nvSpPr>
          <p:cNvPr id="26" name="Rounded Rectangle 86">
            <a:extLst>
              <a:ext uri="{FF2B5EF4-FFF2-40B4-BE49-F238E27FC236}">
                <a16:creationId xmlns:a16="http://schemas.microsoft.com/office/drawing/2014/main" id="{6A42FEC0-EFC5-4388-B6EA-1F64E308C110}"/>
              </a:ext>
            </a:extLst>
          </p:cNvPr>
          <p:cNvSpPr/>
          <p:nvPr/>
        </p:nvSpPr>
        <p:spPr>
          <a:xfrm>
            <a:off x="7993841" y="4003000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27" name="Rounded Rectangle 88">
            <a:extLst>
              <a:ext uri="{FF2B5EF4-FFF2-40B4-BE49-F238E27FC236}">
                <a16:creationId xmlns:a16="http://schemas.microsoft.com/office/drawing/2014/main" id="{DFE247B1-F0A0-4C44-BA19-D9E32315A734}"/>
              </a:ext>
            </a:extLst>
          </p:cNvPr>
          <p:cNvSpPr/>
          <p:nvPr/>
        </p:nvSpPr>
        <p:spPr>
          <a:xfrm>
            <a:off x="5621658" y="3982235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6EE3138-45CD-429A-91CB-20D2377D1246}"/>
              </a:ext>
            </a:extLst>
          </p:cNvPr>
          <p:cNvCxnSpPr>
            <a:endCxn id="35" idx="0"/>
          </p:cNvCxnSpPr>
          <p:nvPr/>
        </p:nvCxnSpPr>
        <p:spPr>
          <a:xfrm flipH="1">
            <a:off x="3171747" y="3375105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0B47576-F3F0-4298-81C8-F17AE3EE3182}"/>
              </a:ext>
            </a:extLst>
          </p:cNvPr>
          <p:cNvCxnSpPr/>
          <p:nvPr/>
        </p:nvCxnSpPr>
        <p:spPr>
          <a:xfrm flipH="1">
            <a:off x="3922998" y="3409036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BE520BF-340C-4B6F-B2B9-651FA08088BB}"/>
              </a:ext>
            </a:extLst>
          </p:cNvPr>
          <p:cNvCxnSpPr>
            <a:endCxn id="32" idx="0"/>
          </p:cNvCxnSpPr>
          <p:nvPr/>
        </p:nvCxnSpPr>
        <p:spPr>
          <a:xfrm>
            <a:off x="4483994" y="3400921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903D69B-B74F-4891-9D2A-3C5DDF78D3DB}"/>
              </a:ext>
            </a:extLst>
          </p:cNvPr>
          <p:cNvCxnSpPr/>
          <p:nvPr/>
        </p:nvCxnSpPr>
        <p:spPr>
          <a:xfrm>
            <a:off x="4869214" y="3375513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106">
            <a:extLst>
              <a:ext uri="{FF2B5EF4-FFF2-40B4-BE49-F238E27FC236}">
                <a16:creationId xmlns:a16="http://schemas.microsoft.com/office/drawing/2014/main" id="{B5629191-A284-4283-A5B1-FA082B482382}"/>
              </a:ext>
            </a:extLst>
          </p:cNvPr>
          <p:cNvSpPr/>
          <p:nvPr/>
        </p:nvSpPr>
        <p:spPr>
          <a:xfrm>
            <a:off x="4262250" y="3934035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3" name="Rounded Rectangle 107">
            <a:extLst>
              <a:ext uri="{FF2B5EF4-FFF2-40B4-BE49-F238E27FC236}">
                <a16:creationId xmlns:a16="http://schemas.microsoft.com/office/drawing/2014/main" id="{D9CC457F-5D06-4592-BC49-C220C1B0F60F}"/>
              </a:ext>
            </a:extLst>
          </p:cNvPr>
          <p:cNvSpPr/>
          <p:nvPr/>
        </p:nvSpPr>
        <p:spPr>
          <a:xfrm>
            <a:off x="4893751" y="3967007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4" name="Rounded Rectangle 108">
            <a:extLst>
              <a:ext uri="{FF2B5EF4-FFF2-40B4-BE49-F238E27FC236}">
                <a16:creationId xmlns:a16="http://schemas.microsoft.com/office/drawing/2014/main" id="{31935698-197B-4BAE-8171-19EB390C592E}"/>
              </a:ext>
            </a:extLst>
          </p:cNvPr>
          <p:cNvSpPr/>
          <p:nvPr/>
        </p:nvSpPr>
        <p:spPr>
          <a:xfrm>
            <a:off x="3480182" y="3949874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63, 64</a:t>
            </a:r>
          </a:p>
        </p:txBody>
      </p:sp>
      <p:sp>
        <p:nvSpPr>
          <p:cNvPr id="35" name="Rounded Rectangle 109">
            <a:extLst>
              <a:ext uri="{FF2B5EF4-FFF2-40B4-BE49-F238E27FC236}">
                <a16:creationId xmlns:a16="http://schemas.microsoft.com/office/drawing/2014/main" id="{D3EA21D3-814B-483C-8FBB-017540832484}"/>
              </a:ext>
            </a:extLst>
          </p:cNvPr>
          <p:cNvSpPr/>
          <p:nvPr/>
        </p:nvSpPr>
        <p:spPr>
          <a:xfrm>
            <a:off x="2925687" y="3925232"/>
            <a:ext cx="492120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C3203B0-5C61-48AB-A788-39CE13642D5C}"/>
              </a:ext>
            </a:extLst>
          </p:cNvPr>
          <p:cNvCxnSpPr/>
          <p:nvPr/>
        </p:nvCxnSpPr>
        <p:spPr>
          <a:xfrm flipH="1">
            <a:off x="402051" y="3238170"/>
            <a:ext cx="506075" cy="54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838E177-CA67-4487-8271-FBB559A78C56}"/>
              </a:ext>
            </a:extLst>
          </p:cNvPr>
          <p:cNvCxnSpPr/>
          <p:nvPr/>
        </p:nvCxnSpPr>
        <p:spPr>
          <a:xfrm flipH="1">
            <a:off x="973135" y="3215738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71092C4-24D7-4E71-8DFC-F6D821085339}"/>
              </a:ext>
            </a:extLst>
          </p:cNvPr>
          <p:cNvCxnSpPr/>
          <p:nvPr/>
        </p:nvCxnSpPr>
        <p:spPr>
          <a:xfrm>
            <a:off x="1511093" y="3255671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5BD30C5-05FA-4425-AC10-E6BE6AC88524}"/>
              </a:ext>
            </a:extLst>
          </p:cNvPr>
          <p:cNvCxnSpPr/>
          <p:nvPr/>
        </p:nvCxnSpPr>
        <p:spPr>
          <a:xfrm>
            <a:off x="2105410" y="3317848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131">
            <a:extLst>
              <a:ext uri="{FF2B5EF4-FFF2-40B4-BE49-F238E27FC236}">
                <a16:creationId xmlns:a16="http://schemas.microsoft.com/office/drawing/2014/main" id="{5D8F35DA-AD59-497C-AAFE-460DEA2DB1AA}"/>
              </a:ext>
            </a:extLst>
          </p:cNvPr>
          <p:cNvSpPr/>
          <p:nvPr/>
        </p:nvSpPr>
        <p:spPr>
          <a:xfrm>
            <a:off x="1199423" y="3934869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41" name="Rounded Rectangle 132">
            <a:extLst>
              <a:ext uri="{FF2B5EF4-FFF2-40B4-BE49-F238E27FC236}">
                <a16:creationId xmlns:a16="http://schemas.microsoft.com/office/drawing/2014/main" id="{9A9E7F3E-863F-4756-8E5E-1BBCC63FC2B7}"/>
              </a:ext>
            </a:extLst>
          </p:cNvPr>
          <p:cNvSpPr/>
          <p:nvPr/>
        </p:nvSpPr>
        <p:spPr>
          <a:xfrm>
            <a:off x="2272834" y="3896964"/>
            <a:ext cx="581834" cy="506627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40</a:t>
            </a:r>
          </a:p>
        </p:txBody>
      </p:sp>
      <p:sp>
        <p:nvSpPr>
          <p:cNvPr id="42" name="Rounded Rectangle 133">
            <a:extLst>
              <a:ext uri="{FF2B5EF4-FFF2-40B4-BE49-F238E27FC236}">
                <a16:creationId xmlns:a16="http://schemas.microsoft.com/office/drawing/2014/main" id="{3B26531B-2071-49E7-8B97-5F2997EB8A10}"/>
              </a:ext>
            </a:extLst>
          </p:cNvPr>
          <p:cNvSpPr/>
          <p:nvPr/>
        </p:nvSpPr>
        <p:spPr>
          <a:xfrm>
            <a:off x="621733" y="3929421"/>
            <a:ext cx="544516" cy="4158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</a:t>
            </a:r>
            <a:r>
              <a:rPr lang="en-US" sz="1400">
                <a:solidFill>
                  <a:schemeClr val="tx1"/>
                </a:solidFill>
              </a:rPr>
              <a:t>, 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3" name="Rounded Rectangle 134">
            <a:extLst>
              <a:ext uri="{FF2B5EF4-FFF2-40B4-BE49-F238E27FC236}">
                <a16:creationId xmlns:a16="http://schemas.microsoft.com/office/drawing/2014/main" id="{0CA3E939-E3EE-4D22-99E9-4E57A451068B}"/>
              </a:ext>
            </a:extLst>
          </p:cNvPr>
          <p:cNvSpPr/>
          <p:nvPr/>
        </p:nvSpPr>
        <p:spPr>
          <a:xfrm>
            <a:off x="34497" y="3921063"/>
            <a:ext cx="560164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5563BFB-A85F-490C-84D0-5AA0FDB593B6}"/>
              </a:ext>
            </a:extLst>
          </p:cNvPr>
          <p:cNvCxnSpPr/>
          <p:nvPr/>
        </p:nvCxnSpPr>
        <p:spPr>
          <a:xfrm>
            <a:off x="1861318" y="3241627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155">
            <a:extLst>
              <a:ext uri="{FF2B5EF4-FFF2-40B4-BE49-F238E27FC236}">
                <a16:creationId xmlns:a16="http://schemas.microsoft.com/office/drawing/2014/main" id="{F10FE4F8-44DF-4497-9986-3AC515ADA7B8}"/>
              </a:ext>
            </a:extLst>
          </p:cNvPr>
          <p:cNvSpPr/>
          <p:nvPr/>
        </p:nvSpPr>
        <p:spPr>
          <a:xfrm>
            <a:off x="1745938" y="3952896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7" name="Rounded Rectangle 87">
            <a:extLst>
              <a:ext uri="{FF2B5EF4-FFF2-40B4-BE49-F238E27FC236}">
                <a16:creationId xmlns:a16="http://schemas.microsoft.com/office/drawing/2014/main" id="{7D907662-ED36-452A-AE3E-2343137AC2AC}"/>
              </a:ext>
            </a:extLst>
          </p:cNvPr>
          <p:cNvSpPr/>
          <p:nvPr/>
        </p:nvSpPr>
        <p:spPr>
          <a:xfrm>
            <a:off x="6211374" y="3967007"/>
            <a:ext cx="802337" cy="5587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9F3D9FD-F89B-40B7-924F-A9795158457E}"/>
              </a:ext>
            </a:extLst>
          </p:cNvPr>
          <p:cNvSpPr txBox="1"/>
          <p:nvPr/>
        </p:nvSpPr>
        <p:spPr>
          <a:xfrm>
            <a:off x="399280" y="4647590"/>
            <a:ext cx="10104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Task: delete </a:t>
            </a:r>
            <a:r>
              <a:rPr lang="en-US" sz="2400" dirty="0">
                <a:solidFill>
                  <a:srgbClr val="E911F9"/>
                </a:solidFill>
              </a:rPr>
              <a:t>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Underflow </a:t>
            </a:r>
            <a:r>
              <a:rPr 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85737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0788F-3E52-42A8-B331-0D2ADB564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#3: Merging with sibling node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F3B396EF-993C-49CE-921C-1DA36674BEDF}"/>
              </a:ext>
            </a:extLst>
          </p:cNvPr>
          <p:cNvSpPr/>
          <p:nvPr/>
        </p:nvSpPr>
        <p:spPr>
          <a:xfrm>
            <a:off x="4652499" y="183516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1F442AB-FA4C-4D74-ADAE-E0843AC85BFF}"/>
              </a:ext>
            </a:extLst>
          </p:cNvPr>
          <p:cNvCxnSpPr>
            <a:endCxn id="9" idx="0"/>
          </p:cNvCxnSpPr>
          <p:nvPr/>
        </p:nvCxnSpPr>
        <p:spPr>
          <a:xfrm flipH="1">
            <a:off x="1614922" y="2329437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51B69D-3B76-450C-8D31-798F1FFF9AF6}"/>
              </a:ext>
            </a:extLst>
          </p:cNvPr>
          <p:cNvCxnSpPr/>
          <p:nvPr/>
        </p:nvCxnSpPr>
        <p:spPr>
          <a:xfrm flipH="1">
            <a:off x="4448614" y="2329437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97DD297-54F4-4AD5-AC1F-0249645A8ED9}"/>
              </a:ext>
            </a:extLst>
          </p:cNvPr>
          <p:cNvCxnSpPr/>
          <p:nvPr/>
        </p:nvCxnSpPr>
        <p:spPr>
          <a:xfrm>
            <a:off x="5694068" y="2354452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AC70321-BB8B-4DBF-9A7C-E54837CE5939}"/>
              </a:ext>
            </a:extLst>
          </p:cNvPr>
          <p:cNvCxnSpPr>
            <a:endCxn id="17" idx="0"/>
          </p:cNvCxnSpPr>
          <p:nvPr/>
        </p:nvCxnSpPr>
        <p:spPr>
          <a:xfrm>
            <a:off x="6227986" y="2329436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15">
            <a:extLst>
              <a:ext uri="{FF2B5EF4-FFF2-40B4-BE49-F238E27FC236}">
                <a16:creationId xmlns:a16="http://schemas.microsoft.com/office/drawing/2014/main" id="{2E267347-E6C4-4E9E-90EC-56E0E202EB16}"/>
              </a:ext>
            </a:extLst>
          </p:cNvPr>
          <p:cNvSpPr/>
          <p:nvPr/>
        </p:nvSpPr>
        <p:spPr>
          <a:xfrm>
            <a:off x="811733" y="278408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-5, 6, 10, 39</a:t>
            </a:r>
          </a:p>
        </p:txBody>
      </p:sp>
      <p:sp>
        <p:nvSpPr>
          <p:cNvPr id="10" name="Rounded Rectangle 16">
            <a:extLst>
              <a:ext uri="{FF2B5EF4-FFF2-40B4-BE49-F238E27FC236}">
                <a16:creationId xmlns:a16="http://schemas.microsoft.com/office/drawing/2014/main" id="{8C3F5983-DD1C-428F-A30F-AD7B3790FA26}"/>
              </a:ext>
            </a:extLst>
          </p:cNvPr>
          <p:cNvSpPr/>
          <p:nvPr/>
        </p:nvSpPr>
        <p:spPr>
          <a:xfrm>
            <a:off x="3688672" y="2884889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1" name="Rounded Rectangle 18">
            <a:extLst>
              <a:ext uri="{FF2B5EF4-FFF2-40B4-BE49-F238E27FC236}">
                <a16:creationId xmlns:a16="http://schemas.microsoft.com/office/drawing/2014/main" id="{9F49582D-17D2-4D39-BB31-D100F22D2260}"/>
              </a:ext>
            </a:extLst>
          </p:cNvPr>
          <p:cNvSpPr/>
          <p:nvPr/>
        </p:nvSpPr>
        <p:spPr>
          <a:xfrm>
            <a:off x="5615300" y="2907416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100, 109, 120</a:t>
            </a:r>
          </a:p>
        </p:txBody>
      </p:sp>
      <p:sp>
        <p:nvSpPr>
          <p:cNvPr id="12" name="Rounded Rectangle 21">
            <a:extLst>
              <a:ext uri="{FF2B5EF4-FFF2-40B4-BE49-F238E27FC236}">
                <a16:creationId xmlns:a16="http://schemas.microsoft.com/office/drawing/2014/main" id="{249768B1-FB62-498F-9454-EF8D219A723C}"/>
              </a:ext>
            </a:extLst>
          </p:cNvPr>
          <p:cNvSpPr/>
          <p:nvPr/>
        </p:nvSpPr>
        <p:spPr>
          <a:xfrm>
            <a:off x="10303921" y="4005471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DA149E-9387-49F5-B956-C9C563629088}"/>
              </a:ext>
            </a:extLst>
          </p:cNvPr>
          <p:cNvCxnSpPr>
            <a:endCxn id="20" idx="0"/>
          </p:cNvCxnSpPr>
          <p:nvPr/>
        </p:nvCxnSpPr>
        <p:spPr>
          <a:xfrm flipH="1">
            <a:off x="9042116" y="3380197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972D8A-73E1-42B7-A652-5DAB7E6C6E16}"/>
              </a:ext>
            </a:extLst>
          </p:cNvPr>
          <p:cNvCxnSpPr>
            <a:endCxn id="19" idx="0"/>
          </p:cNvCxnSpPr>
          <p:nvPr/>
        </p:nvCxnSpPr>
        <p:spPr>
          <a:xfrm flipH="1">
            <a:off x="9857270" y="3391516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933CF1-946C-452E-9D8F-AED4EEF3E2D3}"/>
              </a:ext>
            </a:extLst>
          </p:cNvPr>
          <p:cNvCxnSpPr>
            <a:endCxn id="12" idx="0"/>
          </p:cNvCxnSpPr>
          <p:nvPr/>
        </p:nvCxnSpPr>
        <p:spPr>
          <a:xfrm>
            <a:off x="10378052" y="3327785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19B0C6-8D1F-4535-9905-C49B53612B86}"/>
              </a:ext>
            </a:extLst>
          </p:cNvPr>
          <p:cNvCxnSpPr/>
          <p:nvPr/>
        </p:nvCxnSpPr>
        <p:spPr>
          <a:xfrm>
            <a:off x="10873098" y="3330335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36">
            <a:extLst>
              <a:ext uri="{FF2B5EF4-FFF2-40B4-BE49-F238E27FC236}">
                <a16:creationId xmlns:a16="http://schemas.microsoft.com/office/drawing/2014/main" id="{89E92905-6B8F-4927-B3CA-FEBD69AFC960}"/>
              </a:ext>
            </a:extLst>
          </p:cNvPr>
          <p:cNvSpPr/>
          <p:nvPr/>
        </p:nvSpPr>
        <p:spPr>
          <a:xfrm>
            <a:off x="9266720" y="28237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18" name="Rounded Rectangle 41">
            <a:extLst>
              <a:ext uri="{FF2B5EF4-FFF2-40B4-BE49-F238E27FC236}">
                <a16:creationId xmlns:a16="http://schemas.microsoft.com/office/drawing/2014/main" id="{8645F129-AE57-4FDB-A5D8-8FF908FDF4BB}"/>
              </a:ext>
            </a:extLst>
          </p:cNvPr>
          <p:cNvSpPr/>
          <p:nvPr/>
        </p:nvSpPr>
        <p:spPr>
          <a:xfrm>
            <a:off x="11115084" y="4034990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19" name="Rounded Rectangle 43">
            <a:extLst>
              <a:ext uri="{FF2B5EF4-FFF2-40B4-BE49-F238E27FC236}">
                <a16:creationId xmlns:a16="http://schemas.microsoft.com/office/drawing/2014/main" id="{D1DD9941-D61A-4C22-A1B9-E22F07E2296A}"/>
              </a:ext>
            </a:extLst>
          </p:cNvPr>
          <p:cNvSpPr/>
          <p:nvPr/>
        </p:nvSpPr>
        <p:spPr>
          <a:xfrm>
            <a:off x="9495836" y="4005470"/>
            <a:ext cx="72286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185, 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196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ounded Rectangle 44">
            <a:extLst>
              <a:ext uri="{FF2B5EF4-FFF2-40B4-BE49-F238E27FC236}">
                <a16:creationId xmlns:a16="http://schemas.microsoft.com/office/drawing/2014/main" id="{694DFDFE-680B-46AC-BB2B-E7D3AC81362F}"/>
              </a:ext>
            </a:extLst>
          </p:cNvPr>
          <p:cNvSpPr/>
          <p:nvPr/>
        </p:nvSpPr>
        <p:spPr>
          <a:xfrm>
            <a:off x="8622502" y="4001144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</a:t>
            </a:r>
            <a:r>
              <a:rPr lang="en-US" sz="1200">
                <a:solidFill>
                  <a:schemeClr val="tx1"/>
                </a:solidFill>
              </a:rPr>
              <a:t>, </a:t>
            </a:r>
            <a:br>
              <a:rPr lang="en-US" sz="1200">
                <a:solidFill>
                  <a:schemeClr val="tx1"/>
                </a:solidFill>
              </a:rPr>
            </a:br>
            <a:r>
              <a:rPr lang="en-US" sz="1200">
                <a:solidFill>
                  <a:schemeClr val="tx1"/>
                </a:solidFill>
              </a:rPr>
              <a:t>170</a:t>
            </a:r>
            <a:r>
              <a:rPr lang="en-US" sz="1200" dirty="0">
                <a:solidFill>
                  <a:schemeClr val="tx1"/>
                </a:solidFill>
              </a:rPr>
              <a:t>, 176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E7B2B54-1EB1-4595-8304-97170D7480C9}"/>
              </a:ext>
            </a:extLst>
          </p:cNvPr>
          <p:cNvCxnSpPr>
            <a:endCxn id="27" idx="0"/>
          </p:cNvCxnSpPr>
          <p:nvPr/>
        </p:nvCxnSpPr>
        <p:spPr>
          <a:xfrm>
            <a:off x="5774978" y="3429281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DAA9EBB-D64F-40A9-98D6-CFF2658E29D4}"/>
              </a:ext>
            </a:extLst>
          </p:cNvPr>
          <p:cNvCxnSpPr/>
          <p:nvPr/>
        </p:nvCxnSpPr>
        <p:spPr>
          <a:xfrm>
            <a:off x="6213961" y="3414043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1C11B89-7E7C-418E-9000-8990D8CEA0AB}"/>
              </a:ext>
            </a:extLst>
          </p:cNvPr>
          <p:cNvCxnSpPr/>
          <p:nvPr/>
        </p:nvCxnSpPr>
        <p:spPr>
          <a:xfrm>
            <a:off x="6713082" y="3429281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665ABAF-0108-4D2F-A1E1-7E7E96B3AC90}"/>
              </a:ext>
            </a:extLst>
          </p:cNvPr>
          <p:cNvCxnSpPr/>
          <p:nvPr/>
        </p:nvCxnSpPr>
        <p:spPr>
          <a:xfrm>
            <a:off x="7200261" y="3414043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85">
            <a:extLst>
              <a:ext uri="{FF2B5EF4-FFF2-40B4-BE49-F238E27FC236}">
                <a16:creationId xmlns:a16="http://schemas.microsoft.com/office/drawing/2014/main" id="{F86B93FC-A446-4C4F-977A-C4C38A909FE4}"/>
              </a:ext>
            </a:extLst>
          </p:cNvPr>
          <p:cNvSpPr/>
          <p:nvPr/>
        </p:nvSpPr>
        <p:spPr>
          <a:xfrm>
            <a:off x="7129899" y="4027394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110, 114</a:t>
            </a:r>
          </a:p>
        </p:txBody>
      </p:sp>
      <p:sp>
        <p:nvSpPr>
          <p:cNvPr id="26" name="Rounded Rectangle 86">
            <a:extLst>
              <a:ext uri="{FF2B5EF4-FFF2-40B4-BE49-F238E27FC236}">
                <a16:creationId xmlns:a16="http://schemas.microsoft.com/office/drawing/2014/main" id="{6A42FEC0-EFC5-4388-B6EA-1F64E308C110}"/>
              </a:ext>
            </a:extLst>
          </p:cNvPr>
          <p:cNvSpPr/>
          <p:nvPr/>
        </p:nvSpPr>
        <p:spPr>
          <a:xfrm>
            <a:off x="7993841" y="4003000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27" name="Rounded Rectangle 88">
            <a:extLst>
              <a:ext uri="{FF2B5EF4-FFF2-40B4-BE49-F238E27FC236}">
                <a16:creationId xmlns:a16="http://schemas.microsoft.com/office/drawing/2014/main" id="{DFE247B1-F0A0-4C44-BA19-D9E32315A734}"/>
              </a:ext>
            </a:extLst>
          </p:cNvPr>
          <p:cNvSpPr/>
          <p:nvPr/>
        </p:nvSpPr>
        <p:spPr>
          <a:xfrm>
            <a:off x="5621658" y="3982235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6EE3138-45CD-429A-91CB-20D2377D1246}"/>
              </a:ext>
            </a:extLst>
          </p:cNvPr>
          <p:cNvCxnSpPr>
            <a:endCxn id="35" idx="0"/>
          </p:cNvCxnSpPr>
          <p:nvPr/>
        </p:nvCxnSpPr>
        <p:spPr>
          <a:xfrm flipH="1">
            <a:off x="3171747" y="3375105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0B47576-F3F0-4298-81C8-F17AE3EE3182}"/>
              </a:ext>
            </a:extLst>
          </p:cNvPr>
          <p:cNvCxnSpPr/>
          <p:nvPr/>
        </p:nvCxnSpPr>
        <p:spPr>
          <a:xfrm flipH="1">
            <a:off x="3922998" y="3409036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BE520BF-340C-4B6F-B2B9-651FA08088BB}"/>
              </a:ext>
            </a:extLst>
          </p:cNvPr>
          <p:cNvCxnSpPr>
            <a:endCxn id="32" idx="0"/>
          </p:cNvCxnSpPr>
          <p:nvPr/>
        </p:nvCxnSpPr>
        <p:spPr>
          <a:xfrm>
            <a:off x="4483994" y="3400921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903D69B-B74F-4891-9D2A-3C5DDF78D3DB}"/>
              </a:ext>
            </a:extLst>
          </p:cNvPr>
          <p:cNvCxnSpPr/>
          <p:nvPr/>
        </p:nvCxnSpPr>
        <p:spPr>
          <a:xfrm>
            <a:off x="4869214" y="3375513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106">
            <a:extLst>
              <a:ext uri="{FF2B5EF4-FFF2-40B4-BE49-F238E27FC236}">
                <a16:creationId xmlns:a16="http://schemas.microsoft.com/office/drawing/2014/main" id="{B5629191-A284-4283-A5B1-FA082B482382}"/>
              </a:ext>
            </a:extLst>
          </p:cNvPr>
          <p:cNvSpPr/>
          <p:nvPr/>
        </p:nvSpPr>
        <p:spPr>
          <a:xfrm>
            <a:off x="4262250" y="3934035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3" name="Rounded Rectangle 107">
            <a:extLst>
              <a:ext uri="{FF2B5EF4-FFF2-40B4-BE49-F238E27FC236}">
                <a16:creationId xmlns:a16="http://schemas.microsoft.com/office/drawing/2014/main" id="{D9CC457F-5D06-4592-BC49-C220C1B0F60F}"/>
              </a:ext>
            </a:extLst>
          </p:cNvPr>
          <p:cNvSpPr/>
          <p:nvPr/>
        </p:nvSpPr>
        <p:spPr>
          <a:xfrm>
            <a:off x="4893751" y="3967007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4" name="Rounded Rectangle 108">
            <a:extLst>
              <a:ext uri="{FF2B5EF4-FFF2-40B4-BE49-F238E27FC236}">
                <a16:creationId xmlns:a16="http://schemas.microsoft.com/office/drawing/2014/main" id="{31935698-197B-4BAE-8171-19EB390C592E}"/>
              </a:ext>
            </a:extLst>
          </p:cNvPr>
          <p:cNvSpPr/>
          <p:nvPr/>
        </p:nvSpPr>
        <p:spPr>
          <a:xfrm>
            <a:off x="3480182" y="3949874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63, 64</a:t>
            </a:r>
          </a:p>
        </p:txBody>
      </p:sp>
      <p:sp>
        <p:nvSpPr>
          <p:cNvPr id="35" name="Rounded Rectangle 109">
            <a:extLst>
              <a:ext uri="{FF2B5EF4-FFF2-40B4-BE49-F238E27FC236}">
                <a16:creationId xmlns:a16="http://schemas.microsoft.com/office/drawing/2014/main" id="{D3EA21D3-814B-483C-8FBB-017540832484}"/>
              </a:ext>
            </a:extLst>
          </p:cNvPr>
          <p:cNvSpPr/>
          <p:nvPr/>
        </p:nvSpPr>
        <p:spPr>
          <a:xfrm>
            <a:off x="2925687" y="3925232"/>
            <a:ext cx="492120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C3203B0-5C61-48AB-A788-39CE13642D5C}"/>
              </a:ext>
            </a:extLst>
          </p:cNvPr>
          <p:cNvCxnSpPr/>
          <p:nvPr/>
        </p:nvCxnSpPr>
        <p:spPr>
          <a:xfrm flipH="1">
            <a:off x="402051" y="3238170"/>
            <a:ext cx="506075" cy="54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838E177-CA67-4487-8271-FBB559A78C56}"/>
              </a:ext>
            </a:extLst>
          </p:cNvPr>
          <p:cNvCxnSpPr/>
          <p:nvPr/>
        </p:nvCxnSpPr>
        <p:spPr>
          <a:xfrm flipH="1">
            <a:off x="973135" y="3215738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71092C4-24D7-4E71-8DFC-F6D821085339}"/>
              </a:ext>
            </a:extLst>
          </p:cNvPr>
          <p:cNvCxnSpPr/>
          <p:nvPr/>
        </p:nvCxnSpPr>
        <p:spPr>
          <a:xfrm>
            <a:off x="1511093" y="3255671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5BD30C5-05FA-4425-AC10-E6BE6AC88524}"/>
              </a:ext>
            </a:extLst>
          </p:cNvPr>
          <p:cNvCxnSpPr/>
          <p:nvPr/>
        </p:nvCxnSpPr>
        <p:spPr>
          <a:xfrm>
            <a:off x="2105410" y="3317848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131">
            <a:extLst>
              <a:ext uri="{FF2B5EF4-FFF2-40B4-BE49-F238E27FC236}">
                <a16:creationId xmlns:a16="http://schemas.microsoft.com/office/drawing/2014/main" id="{5D8F35DA-AD59-497C-AAFE-460DEA2DB1AA}"/>
              </a:ext>
            </a:extLst>
          </p:cNvPr>
          <p:cNvSpPr/>
          <p:nvPr/>
        </p:nvSpPr>
        <p:spPr>
          <a:xfrm>
            <a:off x="1199423" y="3934869"/>
            <a:ext cx="515094" cy="407076"/>
          </a:xfrm>
          <a:prstGeom prst="round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41" name="Rounded Rectangle 132">
            <a:extLst>
              <a:ext uri="{FF2B5EF4-FFF2-40B4-BE49-F238E27FC236}">
                <a16:creationId xmlns:a16="http://schemas.microsoft.com/office/drawing/2014/main" id="{9A9E7F3E-863F-4756-8E5E-1BBCC63FC2B7}"/>
              </a:ext>
            </a:extLst>
          </p:cNvPr>
          <p:cNvSpPr/>
          <p:nvPr/>
        </p:nvSpPr>
        <p:spPr>
          <a:xfrm>
            <a:off x="2272834" y="3896964"/>
            <a:ext cx="581834" cy="506627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40</a:t>
            </a:r>
          </a:p>
        </p:txBody>
      </p:sp>
      <p:sp>
        <p:nvSpPr>
          <p:cNvPr id="42" name="Rounded Rectangle 133">
            <a:extLst>
              <a:ext uri="{FF2B5EF4-FFF2-40B4-BE49-F238E27FC236}">
                <a16:creationId xmlns:a16="http://schemas.microsoft.com/office/drawing/2014/main" id="{3B26531B-2071-49E7-8B97-5F2997EB8A10}"/>
              </a:ext>
            </a:extLst>
          </p:cNvPr>
          <p:cNvSpPr/>
          <p:nvPr/>
        </p:nvSpPr>
        <p:spPr>
          <a:xfrm>
            <a:off x="621733" y="3929421"/>
            <a:ext cx="544516" cy="415888"/>
          </a:xfrm>
          <a:prstGeom prst="round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</a:t>
            </a:r>
            <a:r>
              <a:rPr lang="en-US" sz="1400">
                <a:solidFill>
                  <a:schemeClr val="tx1"/>
                </a:solidFill>
              </a:rPr>
              <a:t>, 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3" name="Rounded Rectangle 134">
            <a:extLst>
              <a:ext uri="{FF2B5EF4-FFF2-40B4-BE49-F238E27FC236}">
                <a16:creationId xmlns:a16="http://schemas.microsoft.com/office/drawing/2014/main" id="{0CA3E939-E3EE-4D22-99E9-4E57A451068B}"/>
              </a:ext>
            </a:extLst>
          </p:cNvPr>
          <p:cNvSpPr/>
          <p:nvPr/>
        </p:nvSpPr>
        <p:spPr>
          <a:xfrm>
            <a:off x="34497" y="3921063"/>
            <a:ext cx="560164" cy="432603"/>
          </a:xfrm>
          <a:prstGeom prst="round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5563BFB-A85F-490C-84D0-5AA0FDB593B6}"/>
              </a:ext>
            </a:extLst>
          </p:cNvPr>
          <p:cNvCxnSpPr/>
          <p:nvPr/>
        </p:nvCxnSpPr>
        <p:spPr>
          <a:xfrm>
            <a:off x="1861318" y="3241627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155">
            <a:extLst>
              <a:ext uri="{FF2B5EF4-FFF2-40B4-BE49-F238E27FC236}">
                <a16:creationId xmlns:a16="http://schemas.microsoft.com/office/drawing/2014/main" id="{F10FE4F8-44DF-4497-9986-3AC515ADA7B8}"/>
              </a:ext>
            </a:extLst>
          </p:cNvPr>
          <p:cNvSpPr/>
          <p:nvPr/>
        </p:nvSpPr>
        <p:spPr>
          <a:xfrm>
            <a:off x="1745938" y="3952896"/>
            <a:ext cx="515094" cy="419056"/>
          </a:xfrm>
          <a:prstGeom prst="round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7" name="Rounded Rectangle 87">
            <a:extLst>
              <a:ext uri="{FF2B5EF4-FFF2-40B4-BE49-F238E27FC236}">
                <a16:creationId xmlns:a16="http://schemas.microsoft.com/office/drawing/2014/main" id="{7D907662-ED36-452A-AE3E-2343137AC2AC}"/>
              </a:ext>
            </a:extLst>
          </p:cNvPr>
          <p:cNvSpPr/>
          <p:nvPr/>
        </p:nvSpPr>
        <p:spPr>
          <a:xfrm>
            <a:off x="6211374" y="3967007"/>
            <a:ext cx="802337" cy="5587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9F3D9FD-F89B-40B7-924F-A9795158457E}"/>
                  </a:ext>
                </a:extLst>
              </p:cNvPr>
              <p:cNvSpPr txBox="1"/>
              <p:nvPr/>
            </p:nvSpPr>
            <p:spPr>
              <a:xfrm>
                <a:off x="399280" y="4647590"/>
                <a:ext cx="11635404" cy="1381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Task: delete </a:t>
                </a:r>
                <a:r>
                  <a:rPr lang="en-US" sz="2400" dirty="0">
                    <a:solidFill>
                      <a:srgbClr val="E911F9"/>
                    </a:solidFill>
                  </a:rPr>
                  <a:t>50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FF0000"/>
                    </a:solidFill>
                  </a:rPr>
                  <a:t>Underflow </a:t>
                </a:r>
                <a:r>
                  <a:rPr lang="en-US" sz="2400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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Siblings can’t help  with key rotations  (because min # keys=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𝑝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−1=3−1=2</m:t>
                    </m:r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9F3D9FD-F89B-40B7-924F-A97951584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80" y="4647590"/>
                <a:ext cx="11635404" cy="1381019"/>
              </a:xfrm>
              <a:prstGeom prst="rect">
                <a:avLst/>
              </a:prstGeom>
              <a:blipFill>
                <a:blip r:embed="rId2"/>
                <a:stretch>
                  <a:fillRect l="-654" t="-3636" b="-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4201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F02E4-B527-49DA-B0CB-FC5C26873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Dealing with </a:t>
            </a:r>
            <a:r>
              <a:rPr lang="en-US" b="1" dirty="0">
                <a:solidFill>
                  <a:schemeClr val="accent1"/>
                </a:solidFill>
              </a:rPr>
              <a:t>over</a:t>
            </a:r>
            <a:r>
              <a:rPr lang="en-US" dirty="0"/>
              <a:t>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8776B-1A2D-4083-8B14-10C4AF4AF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Unlike in 2-3 trees, where splitting is practically the only option allowed, in B-trees, we will always attempt </a:t>
            </a:r>
            <a:r>
              <a:rPr lang="en-US" dirty="0">
                <a:solidFill>
                  <a:schemeClr val="accent2"/>
                </a:solidFill>
              </a:rPr>
              <a:t>key rotations </a:t>
            </a:r>
            <a:r>
              <a:rPr lang="en-US" dirty="0"/>
              <a:t>first.</a:t>
            </a:r>
          </a:p>
          <a:p>
            <a:pPr lvl="1"/>
            <a:r>
              <a:rPr lang="en-US" dirty="0"/>
              <a:t>To avoid asking the heap for </a:t>
            </a:r>
            <a:r>
              <a:rPr lang="en-US" b="1" dirty="0">
                <a:solidFill>
                  <a:srgbClr val="7030A0"/>
                </a:solidFill>
              </a:rPr>
              <a:t>large contiguous storage!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49899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0788F-3E52-42A8-B331-0D2ADB564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#3: Merging with sibling node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F3B396EF-993C-49CE-921C-1DA36674BEDF}"/>
              </a:ext>
            </a:extLst>
          </p:cNvPr>
          <p:cNvSpPr/>
          <p:nvPr/>
        </p:nvSpPr>
        <p:spPr>
          <a:xfrm>
            <a:off x="4652499" y="183516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1F442AB-FA4C-4D74-ADAE-E0843AC85BFF}"/>
              </a:ext>
            </a:extLst>
          </p:cNvPr>
          <p:cNvCxnSpPr>
            <a:endCxn id="9" idx="0"/>
          </p:cNvCxnSpPr>
          <p:nvPr/>
        </p:nvCxnSpPr>
        <p:spPr>
          <a:xfrm flipH="1">
            <a:off x="1614922" y="2329437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51B69D-3B76-450C-8D31-798F1FFF9AF6}"/>
              </a:ext>
            </a:extLst>
          </p:cNvPr>
          <p:cNvCxnSpPr/>
          <p:nvPr/>
        </p:nvCxnSpPr>
        <p:spPr>
          <a:xfrm flipH="1">
            <a:off x="4448614" y="2329437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97DD297-54F4-4AD5-AC1F-0249645A8ED9}"/>
              </a:ext>
            </a:extLst>
          </p:cNvPr>
          <p:cNvCxnSpPr/>
          <p:nvPr/>
        </p:nvCxnSpPr>
        <p:spPr>
          <a:xfrm>
            <a:off x="5694068" y="2354452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AC70321-BB8B-4DBF-9A7C-E54837CE5939}"/>
              </a:ext>
            </a:extLst>
          </p:cNvPr>
          <p:cNvCxnSpPr>
            <a:endCxn id="17" idx="0"/>
          </p:cNvCxnSpPr>
          <p:nvPr/>
        </p:nvCxnSpPr>
        <p:spPr>
          <a:xfrm>
            <a:off x="6227986" y="2329436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15">
            <a:extLst>
              <a:ext uri="{FF2B5EF4-FFF2-40B4-BE49-F238E27FC236}">
                <a16:creationId xmlns:a16="http://schemas.microsoft.com/office/drawing/2014/main" id="{2E267347-E6C4-4E9E-90EC-56E0E202EB16}"/>
              </a:ext>
            </a:extLst>
          </p:cNvPr>
          <p:cNvSpPr/>
          <p:nvPr/>
        </p:nvSpPr>
        <p:spPr>
          <a:xfrm>
            <a:off x="811733" y="278408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-5, 6, 10, </a:t>
            </a:r>
            <a:r>
              <a:rPr lang="en-US" dirty="0">
                <a:solidFill>
                  <a:schemeClr val="accent6"/>
                </a:solidFill>
              </a:rPr>
              <a:t>39</a:t>
            </a:r>
          </a:p>
        </p:txBody>
      </p:sp>
      <p:sp>
        <p:nvSpPr>
          <p:cNvPr id="10" name="Rounded Rectangle 16">
            <a:extLst>
              <a:ext uri="{FF2B5EF4-FFF2-40B4-BE49-F238E27FC236}">
                <a16:creationId xmlns:a16="http://schemas.microsoft.com/office/drawing/2014/main" id="{8C3F5983-DD1C-428F-A30F-AD7B3790FA26}"/>
              </a:ext>
            </a:extLst>
          </p:cNvPr>
          <p:cNvSpPr/>
          <p:nvPr/>
        </p:nvSpPr>
        <p:spPr>
          <a:xfrm>
            <a:off x="3688672" y="2884889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1" name="Rounded Rectangle 18">
            <a:extLst>
              <a:ext uri="{FF2B5EF4-FFF2-40B4-BE49-F238E27FC236}">
                <a16:creationId xmlns:a16="http://schemas.microsoft.com/office/drawing/2014/main" id="{9F49582D-17D2-4D39-BB31-D100F22D2260}"/>
              </a:ext>
            </a:extLst>
          </p:cNvPr>
          <p:cNvSpPr/>
          <p:nvPr/>
        </p:nvSpPr>
        <p:spPr>
          <a:xfrm>
            <a:off x="5615300" y="2907416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100, 109, 120</a:t>
            </a:r>
          </a:p>
        </p:txBody>
      </p:sp>
      <p:sp>
        <p:nvSpPr>
          <p:cNvPr id="12" name="Rounded Rectangle 21">
            <a:extLst>
              <a:ext uri="{FF2B5EF4-FFF2-40B4-BE49-F238E27FC236}">
                <a16:creationId xmlns:a16="http://schemas.microsoft.com/office/drawing/2014/main" id="{249768B1-FB62-498F-9454-EF8D219A723C}"/>
              </a:ext>
            </a:extLst>
          </p:cNvPr>
          <p:cNvSpPr/>
          <p:nvPr/>
        </p:nvSpPr>
        <p:spPr>
          <a:xfrm>
            <a:off x="10303921" y="4005471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DA149E-9387-49F5-B956-C9C563629088}"/>
              </a:ext>
            </a:extLst>
          </p:cNvPr>
          <p:cNvCxnSpPr>
            <a:endCxn id="20" idx="0"/>
          </p:cNvCxnSpPr>
          <p:nvPr/>
        </p:nvCxnSpPr>
        <p:spPr>
          <a:xfrm flipH="1">
            <a:off x="9042116" y="3380197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972D8A-73E1-42B7-A652-5DAB7E6C6E16}"/>
              </a:ext>
            </a:extLst>
          </p:cNvPr>
          <p:cNvCxnSpPr>
            <a:endCxn id="19" idx="0"/>
          </p:cNvCxnSpPr>
          <p:nvPr/>
        </p:nvCxnSpPr>
        <p:spPr>
          <a:xfrm flipH="1">
            <a:off x="9857270" y="3391516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933CF1-946C-452E-9D8F-AED4EEF3E2D3}"/>
              </a:ext>
            </a:extLst>
          </p:cNvPr>
          <p:cNvCxnSpPr>
            <a:endCxn id="12" idx="0"/>
          </p:cNvCxnSpPr>
          <p:nvPr/>
        </p:nvCxnSpPr>
        <p:spPr>
          <a:xfrm>
            <a:off x="10378052" y="3327785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19B0C6-8D1F-4535-9905-C49B53612B86}"/>
              </a:ext>
            </a:extLst>
          </p:cNvPr>
          <p:cNvCxnSpPr/>
          <p:nvPr/>
        </p:nvCxnSpPr>
        <p:spPr>
          <a:xfrm>
            <a:off x="10873098" y="3330335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36">
            <a:extLst>
              <a:ext uri="{FF2B5EF4-FFF2-40B4-BE49-F238E27FC236}">
                <a16:creationId xmlns:a16="http://schemas.microsoft.com/office/drawing/2014/main" id="{89E92905-6B8F-4927-B3CA-FEBD69AFC960}"/>
              </a:ext>
            </a:extLst>
          </p:cNvPr>
          <p:cNvSpPr/>
          <p:nvPr/>
        </p:nvSpPr>
        <p:spPr>
          <a:xfrm>
            <a:off x="9266720" y="28237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18" name="Rounded Rectangle 41">
            <a:extLst>
              <a:ext uri="{FF2B5EF4-FFF2-40B4-BE49-F238E27FC236}">
                <a16:creationId xmlns:a16="http://schemas.microsoft.com/office/drawing/2014/main" id="{8645F129-AE57-4FDB-A5D8-8FF908FDF4BB}"/>
              </a:ext>
            </a:extLst>
          </p:cNvPr>
          <p:cNvSpPr/>
          <p:nvPr/>
        </p:nvSpPr>
        <p:spPr>
          <a:xfrm>
            <a:off x="11115084" y="4034990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19" name="Rounded Rectangle 43">
            <a:extLst>
              <a:ext uri="{FF2B5EF4-FFF2-40B4-BE49-F238E27FC236}">
                <a16:creationId xmlns:a16="http://schemas.microsoft.com/office/drawing/2014/main" id="{D1DD9941-D61A-4C22-A1B9-E22F07E2296A}"/>
              </a:ext>
            </a:extLst>
          </p:cNvPr>
          <p:cNvSpPr/>
          <p:nvPr/>
        </p:nvSpPr>
        <p:spPr>
          <a:xfrm>
            <a:off x="9495836" y="4005470"/>
            <a:ext cx="72286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185, 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196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ounded Rectangle 44">
            <a:extLst>
              <a:ext uri="{FF2B5EF4-FFF2-40B4-BE49-F238E27FC236}">
                <a16:creationId xmlns:a16="http://schemas.microsoft.com/office/drawing/2014/main" id="{694DFDFE-680B-46AC-BB2B-E7D3AC81362F}"/>
              </a:ext>
            </a:extLst>
          </p:cNvPr>
          <p:cNvSpPr/>
          <p:nvPr/>
        </p:nvSpPr>
        <p:spPr>
          <a:xfrm>
            <a:off x="8622502" y="4001144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</a:t>
            </a:r>
            <a:r>
              <a:rPr lang="en-US" sz="1200">
                <a:solidFill>
                  <a:schemeClr val="tx1"/>
                </a:solidFill>
              </a:rPr>
              <a:t>, </a:t>
            </a:r>
            <a:br>
              <a:rPr lang="en-US" sz="1200">
                <a:solidFill>
                  <a:schemeClr val="tx1"/>
                </a:solidFill>
              </a:rPr>
            </a:br>
            <a:r>
              <a:rPr lang="en-US" sz="1200">
                <a:solidFill>
                  <a:schemeClr val="tx1"/>
                </a:solidFill>
              </a:rPr>
              <a:t>170</a:t>
            </a:r>
            <a:r>
              <a:rPr lang="en-US" sz="1200" dirty="0">
                <a:solidFill>
                  <a:schemeClr val="tx1"/>
                </a:solidFill>
              </a:rPr>
              <a:t>, 176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E7B2B54-1EB1-4595-8304-97170D7480C9}"/>
              </a:ext>
            </a:extLst>
          </p:cNvPr>
          <p:cNvCxnSpPr>
            <a:endCxn id="27" idx="0"/>
          </p:cNvCxnSpPr>
          <p:nvPr/>
        </p:nvCxnSpPr>
        <p:spPr>
          <a:xfrm>
            <a:off x="5774978" y="3429281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DAA9EBB-D64F-40A9-98D6-CFF2658E29D4}"/>
              </a:ext>
            </a:extLst>
          </p:cNvPr>
          <p:cNvCxnSpPr/>
          <p:nvPr/>
        </p:nvCxnSpPr>
        <p:spPr>
          <a:xfrm>
            <a:off x="6213961" y="3414043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1C11B89-7E7C-418E-9000-8990D8CEA0AB}"/>
              </a:ext>
            </a:extLst>
          </p:cNvPr>
          <p:cNvCxnSpPr/>
          <p:nvPr/>
        </p:nvCxnSpPr>
        <p:spPr>
          <a:xfrm>
            <a:off x="6713082" y="3429281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665ABAF-0108-4D2F-A1E1-7E7E96B3AC90}"/>
              </a:ext>
            </a:extLst>
          </p:cNvPr>
          <p:cNvCxnSpPr/>
          <p:nvPr/>
        </p:nvCxnSpPr>
        <p:spPr>
          <a:xfrm>
            <a:off x="7200261" y="3414043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85">
            <a:extLst>
              <a:ext uri="{FF2B5EF4-FFF2-40B4-BE49-F238E27FC236}">
                <a16:creationId xmlns:a16="http://schemas.microsoft.com/office/drawing/2014/main" id="{F86B93FC-A446-4C4F-977A-C4C38A909FE4}"/>
              </a:ext>
            </a:extLst>
          </p:cNvPr>
          <p:cNvSpPr/>
          <p:nvPr/>
        </p:nvSpPr>
        <p:spPr>
          <a:xfrm>
            <a:off x="7129899" y="4027394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110, 114</a:t>
            </a:r>
          </a:p>
        </p:txBody>
      </p:sp>
      <p:sp>
        <p:nvSpPr>
          <p:cNvPr id="26" name="Rounded Rectangle 86">
            <a:extLst>
              <a:ext uri="{FF2B5EF4-FFF2-40B4-BE49-F238E27FC236}">
                <a16:creationId xmlns:a16="http://schemas.microsoft.com/office/drawing/2014/main" id="{6A42FEC0-EFC5-4388-B6EA-1F64E308C110}"/>
              </a:ext>
            </a:extLst>
          </p:cNvPr>
          <p:cNvSpPr/>
          <p:nvPr/>
        </p:nvSpPr>
        <p:spPr>
          <a:xfrm>
            <a:off x="7993841" y="4003000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27" name="Rounded Rectangle 88">
            <a:extLst>
              <a:ext uri="{FF2B5EF4-FFF2-40B4-BE49-F238E27FC236}">
                <a16:creationId xmlns:a16="http://schemas.microsoft.com/office/drawing/2014/main" id="{DFE247B1-F0A0-4C44-BA19-D9E32315A734}"/>
              </a:ext>
            </a:extLst>
          </p:cNvPr>
          <p:cNvSpPr/>
          <p:nvPr/>
        </p:nvSpPr>
        <p:spPr>
          <a:xfrm>
            <a:off x="5621658" y="3982235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6EE3138-45CD-429A-91CB-20D2377D1246}"/>
              </a:ext>
            </a:extLst>
          </p:cNvPr>
          <p:cNvCxnSpPr>
            <a:endCxn id="35" idx="0"/>
          </p:cNvCxnSpPr>
          <p:nvPr/>
        </p:nvCxnSpPr>
        <p:spPr>
          <a:xfrm flipH="1">
            <a:off x="3171747" y="3375105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0B47576-F3F0-4298-81C8-F17AE3EE3182}"/>
              </a:ext>
            </a:extLst>
          </p:cNvPr>
          <p:cNvCxnSpPr/>
          <p:nvPr/>
        </p:nvCxnSpPr>
        <p:spPr>
          <a:xfrm flipH="1">
            <a:off x="3922998" y="3409036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BE520BF-340C-4B6F-B2B9-651FA08088BB}"/>
              </a:ext>
            </a:extLst>
          </p:cNvPr>
          <p:cNvCxnSpPr>
            <a:endCxn id="32" idx="0"/>
          </p:cNvCxnSpPr>
          <p:nvPr/>
        </p:nvCxnSpPr>
        <p:spPr>
          <a:xfrm>
            <a:off x="4483994" y="3400921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903D69B-B74F-4891-9D2A-3C5DDF78D3DB}"/>
              </a:ext>
            </a:extLst>
          </p:cNvPr>
          <p:cNvCxnSpPr/>
          <p:nvPr/>
        </p:nvCxnSpPr>
        <p:spPr>
          <a:xfrm>
            <a:off x="4869214" y="3375513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106">
            <a:extLst>
              <a:ext uri="{FF2B5EF4-FFF2-40B4-BE49-F238E27FC236}">
                <a16:creationId xmlns:a16="http://schemas.microsoft.com/office/drawing/2014/main" id="{B5629191-A284-4283-A5B1-FA082B482382}"/>
              </a:ext>
            </a:extLst>
          </p:cNvPr>
          <p:cNvSpPr/>
          <p:nvPr/>
        </p:nvSpPr>
        <p:spPr>
          <a:xfrm>
            <a:off x="4262250" y="3934035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3" name="Rounded Rectangle 107">
            <a:extLst>
              <a:ext uri="{FF2B5EF4-FFF2-40B4-BE49-F238E27FC236}">
                <a16:creationId xmlns:a16="http://schemas.microsoft.com/office/drawing/2014/main" id="{D9CC457F-5D06-4592-BC49-C220C1B0F60F}"/>
              </a:ext>
            </a:extLst>
          </p:cNvPr>
          <p:cNvSpPr/>
          <p:nvPr/>
        </p:nvSpPr>
        <p:spPr>
          <a:xfrm>
            <a:off x="4893751" y="3967007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4" name="Rounded Rectangle 108">
            <a:extLst>
              <a:ext uri="{FF2B5EF4-FFF2-40B4-BE49-F238E27FC236}">
                <a16:creationId xmlns:a16="http://schemas.microsoft.com/office/drawing/2014/main" id="{31935698-197B-4BAE-8171-19EB390C592E}"/>
              </a:ext>
            </a:extLst>
          </p:cNvPr>
          <p:cNvSpPr/>
          <p:nvPr/>
        </p:nvSpPr>
        <p:spPr>
          <a:xfrm>
            <a:off x="3480182" y="3949874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63, 64</a:t>
            </a:r>
          </a:p>
        </p:txBody>
      </p:sp>
      <p:sp>
        <p:nvSpPr>
          <p:cNvPr id="35" name="Rounded Rectangle 109">
            <a:extLst>
              <a:ext uri="{FF2B5EF4-FFF2-40B4-BE49-F238E27FC236}">
                <a16:creationId xmlns:a16="http://schemas.microsoft.com/office/drawing/2014/main" id="{D3EA21D3-814B-483C-8FBB-017540832484}"/>
              </a:ext>
            </a:extLst>
          </p:cNvPr>
          <p:cNvSpPr/>
          <p:nvPr/>
        </p:nvSpPr>
        <p:spPr>
          <a:xfrm>
            <a:off x="2925687" y="3925232"/>
            <a:ext cx="492120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C3203B0-5C61-48AB-A788-39CE13642D5C}"/>
              </a:ext>
            </a:extLst>
          </p:cNvPr>
          <p:cNvCxnSpPr/>
          <p:nvPr/>
        </p:nvCxnSpPr>
        <p:spPr>
          <a:xfrm flipH="1">
            <a:off x="402051" y="3238170"/>
            <a:ext cx="506075" cy="54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838E177-CA67-4487-8271-FBB559A78C56}"/>
              </a:ext>
            </a:extLst>
          </p:cNvPr>
          <p:cNvCxnSpPr/>
          <p:nvPr/>
        </p:nvCxnSpPr>
        <p:spPr>
          <a:xfrm flipH="1">
            <a:off x="973135" y="3215738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71092C4-24D7-4E71-8DFC-F6D821085339}"/>
              </a:ext>
            </a:extLst>
          </p:cNvPr>
          <p:cNvCxnSpPr/>
          <p:nvPr/>
        </p:nvCxnSpPr>
        <p:spPr>
          <a:xfrm>
            <a:off x="1511093" y="3255671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5BD30C5-05FA-4425-AC10-E6BE6AC88524}"/>
              </a:ext>
            </a:extLst>
          </p:cNvPr>
          <p:cNvCxnSpPr/>
          <p:nvPr/>
        </p:nvCxnSpPr>
        <p:spPr>
          <a:xfrm>
            <a:off x="2105410" y="3317848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131">
            <a:extLst>
              <a:ext uri="{FF2B5EF4-FFF2-40B4-BE49-F238E27FC236}">
                <a16:creationId xmlns:a16="http://schemas.microsoft.com/office/drawing/2014/main" id="{5D8F35DA-AD59-497C-AAFE-460DEA2DB1AA}"/>
              </a:ext>
            </a:extLst>
          </p:cNvPr>
          <p:cNvSpPr/>
          <p:nvPr/>
        </p:nvSpPr>
        <p:spPr>
          <a:xfrm>
            <a:off x="1199423" y="3934869"/>
            <a:ext cx="515094" cy="407076"/>
          </a:xfrm>
          <a:prstGeom prst="round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41" name="Rounded Rectangle 132">
            <a:extLst>
              <a:ext uri="{FF2B5EF4-FFF2-40B4-BE49-F238E27FC236}">
                <a16:creationId xmlns:a16="http://schemas.microsoft.com/office/drawing/2014/main" id="{9A9E7F3E-863F-4756-8E5E-1BBCC63FC2B7}"/>
              </a:ext>
            </a:extLst>
          </p:cNvPr>
          <p:cNvSpPr/>
          <p:nvPr/>
        </p:nvSpPr>
        <p:spPr>
          <a:xfrm>
            <a:off x="2272834" y="3896964"/>
            <a:ext cx="581834" cy="506627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40</a:t>
            </a:r>
          </a:p>
        </p:txBody>
      </p:sp>
      <p:sp>
        <p:nvSpPr>
          <p:cNvPr id="42" name="Rounded Rectangle 133">
            <a:extLst>
              <a:ext uri="{FF2B5EF4-FFF2-40B4-BE49-F238E27FC236}">
                <a16:creationId xmlns:a16="http://schemas.microsoft.com/office/drawing/2014/main" id="{3B26531B-2071-49E7-8B97-5F2997EB8A10}"/>
              </a:ext>
            </a:extLst>
          </p:cNvPr>
          <p:cNvSpPr/>
          <p:nvPr/>
        </p:nvSpPr>
        <p:spPr>
          <a:xfrm>
            <a:off x="621733" y="3929421"/>
            <a:ext cx="544516" cy="415888"/>
          </a:xfrm>
          <a:prstGeom prst="round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</a:t>
            </a:r>
            <a:r>
              <a:rPr lang="en-US" sz="1400">
                <a:solidFill>
                  <a:schemeClr val="tx1"/>
                </a:solidFill>
              </a:rPr>
              <a:t>, 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3" name="Rounded Rectangle 134">
            <a:extLst>
              <a:ext uri="{FF2B5EF4-FFF2-40B4-BE49-F238E27FC236}">
                <a16:creationId xmlns:a16="http://schemas.microsoft.com/office/drawing/2014/main" id="{0CA3E939-E3EE-4D22-99E9-4E57A451068B}"/>
              </a:ext>
            </a:extLst>
          </p:cNvPr>
          <p:cNvSpPr/>
          <p:nvPr/>
        </p:nvSpPr>
        <p:spPr>
          <a:xfrm>
            <a:off x="34497" y="3921063"/>
            <a:ext cx="560164" cy="432603"/>
          </a:xfrm>
          <a:prstGeom prst="round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5563BFB-A85F-490C-84D0-5AA0FDB593B6}"/>
              </a:ext>
            </a:extLst>
          </p:cNvPr>
          <p:cNvCxnSpPr/>
          <p:nvPr/>
        </p:nvCxnSpPr>
        <p:spPr>
          <a:xfrm>
            <a:off x="1861318" y="3241627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155">
            <a:extLst>
              <a:ext uri="{FF2B5EF4-FFF2-40B4-BE49-F238E27FC236}">
                <a16:creationId xmlns:a16="http://schemas.microsoft.com/office/drawing/2014/main" id="{F10FE4F8-44DF-4497-9986-3AC515ADA7B8}"/>
              </a:ext>
            </a:extLst>
          </p:cNvPr>
          <p:cNvSpPr/>
          <p:nvPr/>
        </p:nvSpPr>
        <p:spPr>
          <a:xfrm>
            <a:off x="1745938" y="3952896"/>
            <a:ext cx="515094" cy="419056"/>
          </a:xfrm>
          <a:prstGeom prst="round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7" name="Rounded Rectangle 87">
            <a:extLst>
              <a:ext uri="{FF2B5EF4-FFF2-40B4-BE49-F238E27FC236}">
                <a16:creationId xmlns:a16="http://schemas.microsoft.com/office/drawing/2014/main" id="{7D907662-ED36-452A-AE3E-2343137AC2AC}"/>
              </a:ext>
            </a:extLst>
          </p:cNvPr>
          <p:cNvSpPr/>
          <p:nvPr/>
        </p:nvSpPr>
        <p:spPr>
          <a:xfrm>
            <a:off x="6211374" y="3967007"/>
            <a:ext cx="802337" cy="5587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9F3D9FD-F89B-40B7-924F-A9795158457E}"/>
                  </a:ext>
                </a:extLst>
              </p:cNvPr>
              <p:cNvSpPr txBox="1"/>
              <p:nvPr/>
            </p:nvSpPr>
            <p:spPr>
              <a:xfrm>
                <a:off x="399280" y="4647590"/>
                <a:ext cx="11182268" cy="1750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Task: delete </a:t>
                </a:r>
                <a:r>
                  <a:rPr lang="en-US" sz="2400" dirty="0">
                    <a:solidFill>
                      <a:srgbClr val="E911F9"/>
                    </a:solidFill>
                  </a:rPr>
                  <a:t>50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FF0000"/>
                    </a:solidFill>
                  </a:rPr>
                  <a:t>Underflow </a:t>
                </a:r>
                <a:r>
                  <a:rPr lang="en-US" sz="2400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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Siblings can’t help  with key rotations  (because min # keys=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𝑝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−1=3−1=2</m:t>
                    </m:r>
                    <m:r>
                      <a:rPr lang="en-US" sz="24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accent6"/>
                    </a:solidFill>
                    <a:sym typeface="Wingdings" panose="05000000000000000000" pitchFamily="2" charset="2"/>
                  </a:rPr>
                  <a:t>Solution: Merge current node with sibling node and parent key.</a:t>
                </a:r>
                <a:endParaRPr lang="en-US" sz="2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9F3D9FD-F89B-40B7-924F-A97951584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80" y="4647590"/>
                <a:ext cx="11182268" cy="1750351"/>
              </a:xfrm>
              <a:prstGeom prst="rect">
                <a:avLst/>
              </a:prstGeom>
              <a:blipFill>
                <a:blip r:embed="rId2"/>
                <a:stretch>
                  <a:fillRect l="-680" t="-2878" b="-6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868941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0788F-3E52-42A8-B331-0D2ADB564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#3: Merging with parent node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F3B396EF-993C-49CE-921C-1DA36674BEDF}"/>
              </a:ext>
            </a:extLst>
          </p:cNvPr>
          <p:cNvSpPr/>
          <p:nvPr/>
        </p:nvSpPr>
        <p:spPr>
          <a:xfrm>
            <a:off x="4652499" y="183516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1F442AB-FA4C-4D74-ADAE-E0843AC85BFF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1744799" y="2329437"/>
            <a:ext cx="2920060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51B69D-3B76-450C-8D31-798F1FFF9AF6}"/>
              </a:ext>
            </a:extLst>
          </p:cNvPr>
          <p:cNvCxnSpPr/>
          <p:nvPr/>
        </p:nvCxnSpPr>
        <p:spPr>
          <a:xfrm flipH="1">
            <a:off x="4448614" y="2329437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97DD297-54F4-4AD5-AC1F-0249645A8ED9}"/>
              </a:ext>
            </a:extLst>
          </p:cNvPr>
          <p:cNvCxnSpPr/>
          <p:nvPr/>
        </p:nvCxnSpPr>
        <p:spPr>
          <a:xfrm>
            <a:off x="5694068" y="2354452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AC70321-BB8B-4DBF-9A7C-E54837CE5939}"/>
              </a:ext>
            </a:extLst>
          </p:cNvPr>
          <p:cNvCxnSpPr>
            <a:endCxn id="17" idx="0"/>
          </p:cNvCxnSpPr>
          <p:nvPr/>
        </p:nvCxnSpPr>
        <p:spPr>
          <a:xfrm>
            <a:off x="6227986" y="2329436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15">
            <a:extLst>
              <a:ext uri="{FF2B5EF4-FFF2-40B4-BE49-F238E27FC236}">
                <a16:creationId xmlns:a16="http://schemas.microsoft.com/office/drawing/2014/main" id="{2E267347-E6C4-4E9E-90EC-56E0E202EB16}"/>
              </a:ext>
            </a:extLst>
          </p:cNvPr>
          <p:cNvSpPr/>
          <p:nvPr/>
        </p:nvSpPr>
        <p:spPr>
          <a:xfrm>
            <a:off x="1071487" y="2784088"/>
            <a:ext cx="134662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-5, 6, 10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Rounded Rectangle 16">
            <a:extLst>
              <a:ext uri="{FF2B5EF4-FFF2-40B4-BE49-F238E27FC236}">
                <a16:creationId xmlns:a16="http://schemas.microsoft.com/office/drawing/2014/main" id="{8C3F5983-DD1C-428F-A30F-AD7B3790FA26}"/>
              </a:ext>
            </a:extLst>
          </p:cNvPr>
          <p:cNvSpPr/>
          <p:nvPr/>
        </p:nvSpPr>
        <p:spPr>
          <a:xfrm>
            <a:off x="3688672" y="2884889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1" name="Rounded Rectangle 18">
            <a:extLst>
              <a:ext uri="{FF2B5EF4-FFF2-40B4-BE49-F238E27FC236}">
                <a16:creationId xmlns:a16="http://schemas.microsoft.com/office/drawing/2014/main" id="{9F49582D-17D2-4D39-BB31-D100F22D2260}"/>
              </a:ext>
            </a:extLst>
          </p:cNvPr>
          <p:cNvSpPr/>
          <p:nvPr/>
        </p:nvSpPr>
        <p:spPr>
          <a:xfrm>
            <a:off x="5615300" y="2907416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100, 109, 120</a:t>
            </a:r>
          </a:p>
        </p:txBody>
      </p:sp>
      <p:sp>
        <p:nvSpPr>
          <p:cNvPr id="12" name="Rounded Rectangle 21">
            <a:extLst>
              <a:ext uri="{FF2B5EF4-FFF2-40B4-BE49-F238E27FC236}">
                <a16:creationId xmlns:a16="http://schemas.microsoft.com/office/drawing/2014/main" id="{249768B1-FB62-498F-9454-EF8D219A723C}"/>
              </a:ext>
            </a:extLst>
          </p:cNvPr>
          <p:cNvSpPr/>
          <p:nvPr/>
        </p:nvSpPr>
        <p:spPr>
          <a:xfrm>
            <a:off x="10303921" y="4005471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DA149E-9387-49F5-B956-C9C563629088}"/>
              </a:ext>
            </a:extLst>
          </p:cNvPr>
          <p:cNvCxnSpPr>
            <a:endCxn id="20" idx="0"/>
          </p:cNvCxnSpPr>
          <p:nvPr/>
        </p:nvCxnSpPr>
        <p:spPr>
          <a:xfrm flipH="1">
            <a:off x="9042116" y="3380197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972D8A-73E1-42B7-A652-5DAB7E6C6E16}"/>
              </a:ext>
            </a:extLst>
          </p:cNvPr>
          <p:cNvCxnSpPr>
            <a:endCxn id="19" idx="0"/>
          </p:cNvCxnSpPr>
          <p:nvPr/>
        </p:nvCxnSpPr>
        <p:spPr>
          <a:xfrm flipH="1">
            <a:off x="9857270" y="3391516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933CF1-946C-452E-9D8F-AED4EEF3E2D3}"/>
              </a:ext>
            </a:extLst>
          </p:cNvPr>
          <p:cNvCxnSpPr>
            <a:endCxn id="12" idx="0"/>
          </p:cNvCxnSpPr>
          <p:nvPr/>
        </p:nvCxnSpPr>
        <p:spPr>
          <a:xfrm>
            <a:off x="10378052" y="3327785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19B0C6-8D1F-4535-9905-C49B53612B86}"/>
              </a:ext>
            </a:extLst>
          </p:cNvPr>
          <p:cNvCxnSpPr/>
          <p:nvPr/>
        </p:nvCxnSpPr>
        <p:spPr>
          <a:xfrm>
            <a:off x="10873098" y="3330335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36">
            <a:extLst>
              <a:ext uri="{FF2B5EF4-FFF2-40B4-BE49-F238E27FC236}">
                <a16:creationId xmlns:a16="http://schemas.microsoft.com/office/drawing/2014/main" id="{89E92905-6B8F-4927-B3CA-FEBD69AFC960}"/>
              </a:ext>
            </a:extLst>
          </p:cNvPr>
          <p:cNvSpPr/>
          <p:nvPr/>
        </p:nvSpPr>
        <p:spPr>
          <a:xfrm>
            <a:off x="9266720" y="28237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18" name="Rounded Rectangle 41">
            <a:extLst>
              <a:ext uri="{FF2B5EF4-FFF2-40B4-BE49-F238E27FC236}">
                <a16:creationId xmlns:a16="http://schemas.microsoft.com/office/drawing/2014/main" id="{8645F129-AE57-4FDB-A5D8-8FF908FDF4BB}"/>
              </a:ext>
            </a:extLst>
          </p:cNvPr>
          <p:cNvSpPr/>
          <p:nvPr/>
        </p:nvSpPr>
        <p:spPr>
          <a:xfrm>
            <a:off x="11115084" y="4034990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19" name="Rounded Rectangle 43">
            <a:extLst>
              <a:ext uri="{FF2B5EF4-FFF2-40B4-BE49-F238E27FC236}">
                <a16:creationId xmlns:a16="http://schemas.microsoft.com/office/drawing/2014/main" id="{D1DD9941-D61A-4C22-A1B9-E22F07E2296A}"/>
              </a:ext>
            </a:extLst>
          </p:cNvPr>
          <p:cNvSpPr/>
          <p:nvPr/>
        </p:nvSpPr>
        <p:spPr>
          <a:xfrm>
            <a:off x="9495836" y="4005470"/>
            <a:ext cx="72286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185, 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196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ounded Rectangle 44">
            <a:extLst>
              <a:ext uri="{FF2B5EF4-FFF2-40B4-BE49-F238E27FC236}">
                <a16:creationId xmlns:a16="http://schemas.microsoft.com/office/drawing/2014/main" id="{694DFDFE-680B-46AC-BB2B-E7D3AC81362F}"/>
              </a:ext>
            </a:extLst>
          </p:cNvPr>
          <p:cNvSpPr/>
          <p:nvPr/>
        </p:nvSpPr>
        <p:spPr>
          <a:xfrm>
            <a:off x="8622502" y="4001144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</a:t>
            </a:r>
            <a:r>
              <a:rPr lang="en-US" sz="1200">
                <a:solidFill>
                  <a:schemeClr val="tx1"/>
                </a:solidFill>
              </a:rPr>
              <a:t>, </a:t>
            </a:r>
            <a:br>
              <a:rPr lang="en-US" sz="1200">
                <a:solidFill>
                  <a:schemeClr val="tx1"/>
                </a:solidFill>
              </a:rPr>
            </a:br>
            <a:r>
              <a:rPr lang="en-US" sz="1200">
                <a:solidFill>
                  <a:schemeClr val="tx1"/>
                </a:solidFill>
              </a:rPr>
              <a:t>170</a:t>
            </a:r>
            <a:r>
              <a:rPr lang="en-US" sz="1200" dirty="0">
                <a:solidFill>
                  <a:schemeClr val="tx1"/>
                </a:solidFill>
              </a:rPr>
              <a:t>, 176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E7B2B54-1EB1-4595-8304-97170D7480C9}"/>
              </a:ext>
            </a:extLst>
          </p:cNvPr>
          <p:cNvCxnSpPr>
            <a:endCxn id="27" idx="0"/>
          </p:cNvCxnSpPr>
          <p:nvPr/>
        </p:nvCxnSpPr>
        <p:spPr>
          <a:xfrm>
            <a:off x="5774978" y="3429281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DAA9EBB-D64F-40A9-98D6-CFF2658E29D4}"/>
              </a:ext>
            </a:extLst>
          </p:cNvPr>
          <p:cNvCxnSpPr/>
          <p:nvPr/>
        </p:nvCxnSpPr>
        <p:spPr>
          <a:xfrm>
            <a:off x="6213961" y="3414043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1C11B89-7E7C-418E-9000-8990D8CEA0AB}"/>
              </a:ext>
            </a:extLst>
          </p:cNvPr>
          <p:cNvCxnSpPr/>
          <p:nvPr/>
        </p:nvCxnSpPr>
        <p:spPr>
          <a:xfrm>
            <a:off x="6713082" y="3429281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665ABAF-0108-4D2F-A1E1-7E7E96B3AC90}"/>
              </a:ext>
            </a:extLst>
          </p:cNvPr>
          <p:cNvCxnSpPr/>
          <p:nvPr/>
        </p:nvCxnSpPr>
        <p:spPr>
          <a:xfrm>
            <a:off x="7200261" y="3414043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85">
            <a:extLst>
              <a:ext uri="{FF2B5EF4-FFF2-40B4-BE49-F238E27FC236}">
                <a16:creationId xmlns:a16="http://schemas.microsoft.com/office/drawing/2014/main" id="{F86B93FC-A446-4C4F-977A-C4C38A909FE4}"/>
              </a:ext>
            </a:extLst>
          </p:cNvPr>
          <p:cNvSpPr/>
          <p:nvPr/>
        </p:nvSpPr>
        <p:spPr>
          <a:xfrm>
            <a:off x="7129899" y="4027394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110, 114</a:t>
            </a:r>
          </a:p>
        </p:txBody>
      </p:sp>
      <p:sp>
        <p:nvSpPr>
          <p:cNvPr id="26" name="Rounded Rectangle 86">
            <a:extLst>
              <a:ext uri="{FF2B5EF4-FFF2-40B4-BE49-F238E27FC236}">
                <a16:creationId xmlns:a16="http://schemas.microsoft.com/office/drawing/2014/main" id="{6A42FEC0-EFC5-4388-B6EA-1F64E308C110}"/>
              </a:ext>
            </a:extLst>
          </p:cNvPr>
          <p:cNvSpPr/>
          <p:nvPr/>
        </p:nvSpPr>
        <p:spPr>
          <a:xfrm>
            <a:off x="7993841" y="4003000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27" name="Rounded Rectangle 88">
            <a:extLst>
              <a:ext uri="{FF2B5EF4-FFF2-40B4-BE49-F238E27FC236}">
                <a16:creationId xmlns:a16="http://schemas.microsoft.com/office/drawing/2014/main" id="{DFE247B1-F0A0-4C44-BA19-D9E32315A734}"/>
              </a:ext>
            </a:extLst>
          </p:cNvPr>
          <p:cNvSpPr/>
          <p:nvPr/>
        </p:nvSpPr>
        <p:spPr>
          <a:xfrm>
            <a:off x="5621658" y="3982235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6EE3138-45CD-429A-91CB-20D2377D1246}"/>
              </a:ext>
            </a:extLst>
          </p:cNvPr>
          <p:cNvCxnSpPr>
            <a:endCxn id="35" idx="0"/>
          </p:cNvCxnSpPr>
          <p:nvPr/>
        </p:nvCxnSpPr>
        <p:spPr>
          <a:xfrm flipH="1">
            <a:off x="3171747" y="3375105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0B47576-F3F0-4298-81C8-F17AE3EE3182}"/>
              </a:ext>
            </a:extLst>
          </p:cNvPr>
          <p:cNvCxnSpPr/>
          <p:nvPr/>
        </p:nvCxnSpPr>
        <p:spPr>
          <a:xfrm flipH="1">
            <a:off x="3922998" y="3409036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BE520BF-340C-4B6F-B2B9-651FA08088BB}"/>
              </a:ext>
            </a:extLst>
          </p:cNvPr>
          <p:cNvCxnSpPr>
            <a:endCxn id="32" idx="0"/>
          </p:cNvCxnSpPr>
          <p:nvPr/>
        </p:nvCxnSpPr>
        <p:spPr>
          <a:xfrm>
            <a:off x="4483994" y="3400921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903D69B-B74F-4891-9D2A-3C5DDF78D3DB}"/>
              </a:ext>
            </a:extLst>
          </p:cNvPr>
          <p:cNvCxnSpPr/>
          <p:nvPr/>
        </p:nvCxnSpPr>
        <p:spPr>
          <a:xfrm>
            <a:off x="4869214" y="3375513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106">
            <a:extLst>
              <a:ext uri="{FF2B5EF4-FFF2-40B4-BE49-F238E27FC236}">
                <a16:creationId xmlns:a16="http://schemas.microsoft.com/office/drawing/2014/main" id="{B5629191-A284-4283-A5B1-FA082B482382}"/>
              </a:ext>
            </a:extLst>
          </p:cNvPr>
          <p:cNvSpPr/>
          <p:nvPr/>
        </p:nvSpPr>
        <p:spPr>
          <a:xfrm>
            <a:off x="4262250" y="3934035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3" name="Rounded Rectangle 107">
            <a:extLst>
              <a:ext uri="{FF2B5EF4-FFF2-40B4-BE49-F238E27FC236}">
                <a16:creationId xmlns:a16="http://schemas.microsoft.com/office/drawing/2014/main" id="{D9CC457F-5D06-4592-BC49-C220C1B0F60F}"/>
              </a:ext>
            </a:extLst>
          </p:cNvPr>
          <p:cNvSpPr/>
          <p:nvPr/>
        </p:nvSpPr>
        <p:spPr>
          <a:xfrm>
            <a:off x="4893751" y="3967007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4" name="Rounded Rectangle 108">
            <a:extLst>
              <a:ext uri="{FF2B5EF4-FFF2-40B4-BE49-F238E27FC236}">
                <a16:creationId xmlns:a16="http://schemas.microsoft.com/office/drawing/2014/main" id="{31935698-197B-4BAE-8171-19EB390C592E}"/>
              </a:ext>
            </a:extLst>
          </p:cNvPr>
          <p:cNvSpPr/>
          <p:nvPr/>
        </p:nvSpPr>
        <p:spPr>
          <a:xfrm>
            <a:off x="3480182" y="3949874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63, 64</a:t>
            </a:r>
          </a:p>
        </p:txBody>
      </p:sp>
      <p:sp>
        <p:nvSpPr>
          <p:cNvPr id="35" name="Rounded Rectangle 109">
            <a:extLst>
              <a:ext uri="{FF2B5EF4-FFF2-40B4-BE49-F238E27FC236}">
                <a16:creationId xmlns:a16="http://schemas.microsoft.com/office/drawing/2014/main" id="{D3EA21D3-814B-483C-8FBB-017540832484}"/>
              </a:ext>
            </a:extLst>
          </p:cNvPr>
          <p:cNvSpPr/>
          <p:nvPr/>
        </p:nvSpPr>
        <p:spPr>
          <a:xfrm>
            <a:off x="2925687" y="3925232"/>
            <a:ext cx="492120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C3203B0-5C61-48AB-A788-39CE13642D5C}"/>
              </a:ext>
            </a:extLst>
          </p:cNvPr>
          <p:cNvCxnSpPr>
            <a:cxnSpLocks/>
          </p:cNvCxnSpPr>
          <p:nvPr/>
        </p:nvCxnSpPr>
        <p:spPr>
          <a:xfrm flipH="1">
            <a:off x="402052" y="3330335"/>
            <a:ext cx="669436" cy="454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838E177-CA67-4487-8271-FBB559A78C56}"/>
              </a:ext>
            </a:extLst>
          </p:cNvPr>
          <p:cNvCxnSpPr>
            <a:cxnSpLocks/>
          </p:cNvCxnSpPr>
          <p:nvPr/>
        </p:nvCxnSpPr>
        <p:spPr>
          <a:xfrm flipH="1">
            <a:off x="1214324" y="3301332"/>
            <a:ext cx="227071" cy="588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71092C4-24D7-4E71-8DFC-F6D821085339}"/>
              </a:ext>
            </a:extLst>
          </p:cNvPr>
          <p:cNvCxnSpPr>
            <a:cxnSpLocks/>
          </p:cNvCxnSpPr>
          <p:nvPr/>
        </p:nvCxnSpPr>
        <p:spPr>
          <a:xfrm>
            <a:off x="1722411" y="3330335"/>
            <a:ext cx="0" cy="5948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131">
            <a:extLst>
              <a:ext uri="{FF2B5EF4-FFF2-40B4-BE49-F238E27FC236}">
                <a16:creationId xmlns:a16="http://schemas.microsoft.com/office/drawing/2014/main" id="{5D8F35DA-AD59-497C-AAFE-460DEA2DB1AA}"/>
              </a:ext>
            </a:extLst>
          </p:cNvPr>
          <p:cNvSpPr/>
          <p:nvPr/>
        </p:nvSpPr>
        <p:spPr>
          <a:xfrm>
            <a:off x="1371370" y="3919454"/>
            <a:ext cx="515094" cy="407076"/>
          </a:xfrm>
          <a:prstGeom prst="round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41" name="Rounded Rectangle 132">
            <a:extLst>
              <a:ext uri="{FF2B5EF4-FFF2-40B4-BE49-F238E27FC236}">
                <a16:creationId xmlns:a16="http://schemas.microsoft.com/office/drawing/2014/main" id="{9A9E7F3E-863F-4756-8E5E-1BBCC63FC2B7}"/>
              </a:ext>
            </a:extLst>
          </p:cNvPr>
          <p:cNvSpPr/>
          <p:nvPr/>
        </p:nvSpPr>
        <p:spPr>
          <a:xfrm>
            <a:off x="2003428" y="3900292"/>
            <a:ext cx="870643" cy="50662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12, 29, 39,40</a:t>
            </a:r>
          </a:p>
        </p:txBody>
      </p:sp>
      <p:sp>
        <p:nvSpPr>
          <p:cNvPr id="42" name="Rounded Rectangle 133">
            <a:extLst>
              <a:ext uri="{FF2B5EF4-FFF2-40B4-BE49-F238E27FC236}">
                <a16:creationId xmlns:a16="http://schemas.microsoft.com/office/drawing/2014/main" id="{3B26531B-2071-49E7-8B97-5F2997EB8A10}"/>
              </a:ext>
            </a:extLst>
          </p:cNvPr>
          <p:cNvSpPr/>
          <p:nvPr/>
        </p:nvSpPr>
        <p:spPr>
          <a:xfrm>
            <a:off x="777784" y="3946184"/>
            <a:ext cx="544516" cy="415888"/>
          </a:xfrm>
          <a:prstGeom prst="round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</a:t>
            </a:r>
            <a:r>
              <a:rPr lang="en-US" sz="1400">
                <a:solidFill>
                  <a:schemeClr val="tx1"/>
                </a:solidFill>
              </a:rPr>
              <a:t>, 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3" name="Rounded Rectangle 134">
            <a:extLst>
              <a:ext uri="{FF2B5EF4-FFF2-40B4-BE49-F238E27FC236}">
                <a16:creationId xmlns:a16="http://schemas.microsoft.com/office/drawing/2014/main" id="{0CA3E939-E3EE-4D22-99E9-4E57A451068B}"/>
              </a:ext>
            </a:extLst>
          </p:cNvPr>
          <p:cNvSpPr/>
          <p:nvPr/>
        </p:nvSpPr>
        <p:spPr>
          <a:xfrm>
            <a:off x="34497" y="3921063"/>
            <a:ext cx="560164" cy="432603"/>
          </a:xfrm>
          <a:prstGeom prst="round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5563BFB-A85F-490C-84D0-5AA0FDB593B6}"/>
              </a:ext>
            </a:extLst>
          </p:cNvPr>
          <p:cNvCxnSpPr>
            <a:cxnSpLocks/>
          </p:cNvCxnSpPr>
          <p:nvPr/>
        </p:nvCxnSpPr>
        <p:spPr>
          <a:xfrm>
            <a:off x="2154319" y="3327785"/>
            <a:ext cx="155970" cy="5632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87">
            <a:extLst>
              <a:ext uri="{FF2B5EF4-FFF2-40B4-BE49-F238E27FC236}">
                <a16:creationId xmlns:a16="http://schemas.microsoft.com/office/drawing/2014/main" id="{7D907662-ED36-452A-AE3E-2343137AC2AC}"/>
              </a:ext>
            </a:extLst>
          </p:cNvPr>
          <p:cNvSpPr/>
          <p:nvPr/>
        </p:nvSpPr>
        <p:spPr>
          <a:xfrm>
            <a:off x="6211374" y="3967007"/>
            <a:ext cx="802337" cy="5587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9F3D9FD-F89B-40B7-924F-A9795158457E}"/>
                  </a:ext>
                </a:extLst>
              </p:cNvPr>
              <p:cNvSpPr txBox="1"/>
              <p:nvPr/>
            </p:nvSpPr>
            <p:spPr>
              <a:xfrm>
                <a:off x="399280" y="4647590"/>
                <a:ext cx="11182268" cy="1750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Task: delete </a:t>
                </a:r>
                <a:r>
                  <a:rPr lang="en-US" sz="2400" dirty="0">
                    <a:solidFill>
                      <a:srgbClr val="E911F9"/>
                    </a:solidFill>
                  </a:rPr>
                  <a:t>50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FF0000"/>
                    </a:solidFill>
                  </a:rPr>
                  <a:t>Underflow </a:t>
                </a:r>
                <a:r>
                  <a:rPr lang="en-US" sz="2400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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Siblings can’t help  with key rotations  (because min # keys=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𝑝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−1=3−1=2</m:t>
                    </m:r>
                    <m:r>
                      <a:rPr lang="en-US" sz="24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accent6"/>
                    </a:solidFill>
                    <a:sym typeface="Wingdings" panose="05000000000000000000" pitchFamily="2" charset="2"/>
                  </a:rPr>
                  <a:t>Solution: Merge current node with sibling node and parent key.</a:t>
                </a:r>
                <a:endParaRPr lang="en-US" sz="2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9F3D9FD-F89B-40B7-924F-A97951584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80" y="4647590"/>
                <a:ext cx="11182268" cy="1750351"/>
              </a:xfrm>
              <a:prstGeom prst="rect">
                <a:avLst/>
              </a:prstGeom>
              <a:blipFill>
                <a:blip r:embed="rId2"/>
                <a:stretch>
                  <a:fillRect l="-680" t="-2878" b="-6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463336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538" y="365125"/>
            <a:ext cx="11535508" cy="1325563"/>
          </a:xfrm>
        </p:spPr>
        <p:txBody>
          <a:bodyPr/>
          <a:lstStyle/>
          <a:p>
            <a:pPr algn="ctr"/>
            <a:r>
              <a:rPr lang="en-US" dirty="0"/>
              <a:t>Example #4: Merging with either sibling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C25A0BCA-5639-48E9-B22D-876C31DC00C7}"/>
              </a:ext>
            </a:extLst>
          </p:cNvPr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671428-0D8C-4A06-99E2-E55AAFA4DD93}"/>
              </a:ext>
            </a:extLst>
          </p:cNvPr>
          <p:cNvCxnSpPr>
            <a:cxnSpLocks/>
          </p:cNvCxnSpPr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93EBA1-609C-4F11-AE2B-D80365F09776}"/>
              </a:ext>
            </a:extLst>
          </p:cNvPr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EB23B7-63D9-40F3-B430-50DB95A8DB26}"/>
              </a:ext>
            </a:extLst>
          </p:cNvPr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7A71FDE-E99B-4955-A9BE-9239B81D3335}"/>
              </a:ext>
            </a:extLst>
          </p:cNvPr>
          <p:cNvCxnSpPr>
            <a:endCxn id="17" idx="0"/>
          </p:cNvCxnSpPr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16">
            <a:extLst>
              <a:ext uri="{FF2B5EF4-FFF2-40B4-BE49-F238E27FC236}">
                <a16:creationId xmlns:a16="http://schemas.microsoft.com/office/drawing/2014/main" id="{5CD5CA74-781F-4B49-A1B5-E4608F45A540}"/>
              </a:ext>
            </a:extLst>
          </p:cNvPr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1" name="Rounded Rectangle 18">
            <a:extLst>
              <a:ext uri="{FF2B5EF4-FFF2-40B4-BE49-F238E27FC236}">
                <a16:creationId xmlns:a16="http://schemas.microsoft.com/office/drawing/2014/main" id="{08943C4D-28BA-4364-B35D-327F5AACAD9C}"/>
              </a:ext>
            </a:extLst>
          </p:cNvPr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100, 109, 120</a:t>
            </a:r>
          </a:p>
        </p:txBody>
      </p:sp>
      <p:sp>
        <p:nvSpPr>
          <p:cNvPr id="12" name="Rounded Rectangle 21">
            <a:extLst>
              <a:ext uri="{FF2B5EF4-FFF2-40B4-BE49-F238E27FC236}">
                <a16:creationId xmlns:a16="http://schemas.microsoft.com/office/drawing/2014/main" id="{69C3B4AF-C9EF-4936-A6EA-4409FAA7896F}"/>
              </a:ext>
            </a:extLst>
          </p:cNvPr>
          <p:cNvSpPr/>
          <p:nvPr/>
        </p:nvSpPr>
        <p:spPr>
          <a:xfrm>
            <a:off x="10285205" y="3739612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38109E6-D55A-42D9-A897-98D90003355D}"/>
              </a:ext>
            </a:extLst>
          </p:cNvPr>
          <p:cNvCxnSpPr>
            <a:endCxn id="20" idx="0"/>
          </p:cNvCxnSpPr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942875C-63CF-41D0-9A0A-AFFA8FCA7B06}"/>
              </a:ext>
            </a:extLst>
          </p:cNvPr>
          <p:cNvCxnSpPr>
            <a:endCxn id="19" idx="0"/>
          </p:cNvCxnSpPr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8397C4A-37F7-4B24-B44A-339286D8246C}"/>
              </a:ext>
            </a:extLst>
          </p:cNvPr>
          <p:cNvCxnSpPr>
            <a:endCxn id="12" idx="0"/>
          </p:cNvCxnSpPr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B4447A-55A5-4C41-8636-AAEE4EB5B6F9}"/>
              </a:ext>
            </a:extLst>
          </p:cNvPr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36">
            <a:extLst>
              <a:ext uri="{FF2B5EF4-FFF2-40B4-BE49-F238E27FC236}">
                <a16:creationId xmlns:a16="http://schemas.microsoft.com/office/drawing/2014/main" id="{BFAC6206-6F9E-45E8-8383-48C5B4F463D0}"/>
              </a:ext>
            </a:extLst>
          </p:cNvPr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18" name="Rounded Rectangle 41">
            <a:extLst>
              <a:ext uri="{FF2B5EF4-FFF2-40B4-BE49-F238E27FC236}">
                <a16:creationId xmlns:a16="http://schemas.microsoft.com/office/drawing/2014/main" id="{98A9A172-9FF2-4A75-9491-9AF0ED1F91BF}"/>
              </a:ext>
            </a:extLst>
          </p:cNvPr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19" name="Rounded Rectangle 43">
            <a:extLst>
              <a:ext uri="{FF2B5EF4-FFF2-40B4-BE49-F238E27FC236}">
                <a16:creationId xmlns:a16="http://schemas.microsoft.com/office/drawing/2014/main" id="{BC86DA43-73EC-47FC-9908-D4753A1688F6}"/>
              </a:ext>
            </a:extLst>
          </p:cNvPr>
          <p:cNvSpPr/>
          <p:nvPr/>
        </p:nvSpPr>
        <p:spPr>
          <a:xfrm>
            <a:off x="9477120" y="3739611"/>
            <a:ext cx="72286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185, 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196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ounded Rectangle 44">
            <a:extLst>
              <a:ext uri="{FF2B5EF4-FFF2-40B4-BE49-F238E27FC236}">
                <a16:creationId xmlns:a16="http://schemas.microsoft.com/office/drawing/2014/main" id="{A6DCA1F3-FFC2-4C18-AE7F-5A106F3F95A7}"/>
              </a:ext>
            </a:extLst>
          </p:cNvPr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</a:t>
            </a:r>
            <a:r>
              <a:rPr lang="en-US" sz="1200">
                <a:solidFill>
                  <a:schemeClr val="tx1"/>
                </a:solidFill>
              </a:rPr>
              <a:t>, </a:t>
            </a:r>
            <a:br>
              <a:rPr lang="en-US" sz="1200">
                <a:solidFill>
                  <a:schemeClr val="tx1"/>
                </a:solidFill>
              </a:rPr>
            </a:br>
            <a:r>
              <a:rPr lang="en-US" sz="1200">
                <a:solidFill>
                  <a:schemeClr val="tx1"/>
                </a:solidFill>
              </a:rPr>
              <a:t>170</a:t>
            </a:r>
            <a:r>
              <a:rPr lang="en-US" sz="1200" dirty="0">
                <a:solidFill>
                  <a:schemeClr val="tx1"/>
                </a:solidFill>
              </a:rPr>
              <a:t>, 176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BE71C37-BB30-4C1E-87DB-62BD280002A0}"/>
              </a:ext>
            </a:extLst>
          </p:cNvPr>
          <p:cNvCxnSpPr>
            <a:endCxn id="28" idx="0"/>
          </p:cNvCxnSpPr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C4F7AA-B006-43EA-9733-8803859D0838}"/>
              </a:ext>
            </a:extLst>
          </p:cNvPr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8CF6B99-77B5-4F3E-A950-61E2F46D1C7D}"/>
              </a:ext>
            </a:extLst>
          </p:cNvPr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02C5303-A328-421D-9D59-EC561BECA33E}"/>
              </a:ext>
            </a:extLst>
          </p:cNvPr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85">
            <a:extLst>
              <a:ext uri="{FF2B5EF4-FFF2-40B4-BE49-F238E27FC236}">
                <a16:creationId xmlns:a16="http://schemas.microsoft.com/office/drawing/2014/main" id="{6088D9D6-AEB5-4BD4-ABDF-DCAD8678E385}"/>
              </a:ext>
            </a:extLst>
          </p:cNvPr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110, 114</a:t>
            </a:r>
          </a:p>
        </p:txBody>
      </p:sp>
      <p:sp>
        <p:nvSpPr>
          <p:cNvPr id="26" name="Rounded Rectangle 86">
            <a:extLst>
              <a:ext uri="{FF2B5EF4-FFF2-40B4-BE49-F238E27FC236}">
                <a16:creationId xmlns:a16="http://schemas.microsoft.com/office/drawing/2014/main" id="{4A3B571D-4832-4931-8EED-41C0284E1A4A}"/>
              </a:ext>
            </a:extLst>
          </p:cNvPr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27" name="Rounded Rectangle 87">
            <a:extLst>
              <a:ext uri="{FF2B5EF4-FFF2-40B4-BE49-F238E27FC236}">
                <a16:creationId xmlns:a16="http://schemas.microsoft.com/office/drawing/2014/main" id="{7262BE29-0C28-4A23-B0D8-5DC8BFAF941D}"/>
              </a:ext>
            </a:extLst>
          </p:cNvPr>
          <p:cNvSpPr/>
          <p:nvPr/>
        </p:nvSpPr>
        <p:spPr>
          <a:xfrm>
            <a:off x="6235986" y="3709421"/>
            <a:ext cx="802337" cy="5587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 </a:t>
            </a:r>
          </a:p>
        </p:txBody>
      </p:sp>
      <p:sp>
        <p:nvSpPr>
          <p:cNvPr id="28" name="Rounded Rectangle 88">
            <a:extLst>
              <a:ext uri="{FF2B5EF4-FFF2-40B4-BE49-F238E27FC236}">
                <a16:creationId xmlns:a16="http://schemas.microsoft.com/office/drawing/2014/main" id="{560BE926-C2AF-47EB-9BE8-101FB71B335C}"/>
              </a:ext>
            </a:extLst>
          </p:cNvPr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3BD3619-CFD9-4E63-B706-C5F438796BAA}"/>
              </a:ext>
            </a:extLst>
          </p:cNvPr>
          <p:cNvCxnSpPr>
            <a:endCxn id="36" idx="0"/>
          </p:cNvCxnSpPr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570FCD0-D103-498B-8928-E4AF931E310B}"/>
              </a:ext>
            </a:extLst>
          </p:cNvPr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F0E966-CA17-46AE-8A62-E7646A94734A}"/>
              </a:ext>
            </a:extLst>
          </p:cNvPr>
          <p:cNvCxnSpPr>
            <a:endCxn id="33" idx="0"/>
          </p:cNvCxnSpPr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169FF9C-2803-4EC5-A7D0-3C50E697B93F}"/>
              </a:ext>
            </a:extLst>
          </p:cNvPr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106">
            <a:extLst>
              <a:ext uri="{FF2B5EF4-FFF2-40B4-BE49-F238E27FC236}">
                <a16:creationId xmlns:a16="http://schemas.microsoft.com/office/drawing/2014/main" id="{DC6B7F25-2D81-4448-910F-0C30155926DB}"/>
              </a:ext>
            </a:extLst>
          </p:cNvPr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4" name="Rounded Rectangle 107">
            <a:extLst>
              <a:ext uri="{FF2B5EF4-FFF2-40B4-BE49-F238E27FC236}">
                <a16:creationId xmlns:a16="http://schemas.microsoft.com/office/drawing/2014/main" id="{42E79704-A492-496F-8906-D90323F963CE}"/>
              </a:ext>
            </a:extLst>
          </p:cNvPr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5" name="Rounded Rectangle 108">
            <a:extLst>
              <a:ext uri="{FF2B5EF4-FFF2-40B4-BE49-F238E27FC236}">
                <a16:creationId xmlns:a16="http://schemas.microsoft.com/office/drawing/2014/main" id="{7673224D-BE20-42B0-AACE-AE8990149FF4}"/>
              </a:ext>
            </a:extLst>
          </p:cNvPr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63, 64</a:t>
            </a:r>
          </a:p>
        </p:txBody>
      </p:sp>
      <p:sp>
        <p:nvSpPr>
          <p:cNvPr id="36" name="Rounded Rectangle 109">
            <a:extLst>
              <a:ext uri="{FF2B5EF4-FFF2-40B4-BE49-F238E27FC236}">
                <a16:creationId xmlns:a16="http://schemas.microsoft.com/office/drawing/2014/main" id="{B8C9D9BA-4ECE-4E4B-84C2-94A23EBDAB7D}"/>
              </a:ext>
            </a:extLst>
          </p:cNvPr>
          <p:cNvSpPr/>
          <p:nvPr/>
        </p:nvSpPr>
        <p:spPr>
          <a:xfrm>
            <a:off x="2906971" y="3659373"/>
            <a:ext cx="492120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7BFBCEC-5565-49E3-937F-149165FCCFC5}"/>
              </a:ext>
            </a:extLst>
          </p:cNvPr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F39BBA0-700D-4035-B57D-5B494F751686}"/>
              </a:ext>
            </a:extLst>
          </p:cNvPr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B611A09-41C9-442F-8C68-E65AD8C02160}"/>
              </a:ext>
            </a:extLst>
          </p:cNvPr>
          <p:cNvSpPr txBox="1"/>
          <p:nvPr/>
        </p:nvSpPr>
        <p:spPr>
          <a:xfrm>
            <a:off x="461108" y="4460786"/>
            <a:ext cx="10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Task: delete </a:t>
            </a:r>
            <a:r>
              <a:rPr lang="en-US" sz="2400" dirty="0">
                <a:solidFill>
                  <a:srgbClr val="E911F9"/>
                </a:solidFill>
              </a:rPr>
              <a:t>108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52" name="Rounded Rectangle 15">
            <a:extLst>
              <a:ext uri="{FF2B5EF4-FFF2-40B4-BE49-F238E27FC236}">
                <a16:creationId xmlns:a16="http://schemas.microsoft.com/office/drawing/2014/main" id="{66C73416-FE5E-4EEA-9339-5F3CE0D172EF}"/>
              </a:ext>
            </a:extLst>
          </p:cNvPr>
          <p:cNvSpPr/>
          <p:nvPr/>
        </p:nvSpPr>
        <p:spPr>
          <a:xfrm>
            <a:off x="1055857" y="2526187"/>
            <a:ext cx="134662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-5, 6, 10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CEE6ED9-20C7-4C1A-B2F7-785B1362070E}"/>
              </a:ext>
            </a:extLst>
          </p:cNvPr>
          <p:cNvCxnSpPr>
            <a:cxnSpLocks/>
          </p:cNvCxnSpPr>
          <p:nvPr/>
        </p:nvCxnSpPr>
        <p:spPr>
          <a:xfrm flipH="1">
            <a:off x="386422" y="3072434"/>
            <a:ext cx="669436" cy="454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E568CAF-0E57-43ED-AC38-B6D5FE8BD4B1}"/>
              </a:ext>
            </a:extLst>
          </p:cNvPr>
          <p:cNvCxnSpPr>
            <a:cxnSpLocks/>
          </p:cNvCxnSpPr>
          <p:nvPr/>
        </p:nvCxnSpPr>
        <p:spPr>
          <a:xfrm flipH="1">
            <a:off x="1175560" y="3036137"/>
            <a:ext cx="227071" cy="588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3C31CAE-8B4B-4651-80E4-840AA2B3BBE7}"/>
              </a:ext>
            </a:extLst>
          </p:cNvPr>
          <p:cNvCxnSpPr>
            <a:cxnSpLocks/>
          </p:cNvCxnSpPr>
          <p:nvPr/>
        </p:nvCxnSpPr>
        <p:spPr>
          <a:xfrm>
            <a:off x="1706781" y="3072434"/>
            <a:ext cx="0" cy="5948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131">
            <a:extLst>
              <a:ext uri="{FF2B5EF4-FFF2-40B4-BE49-F238E27FC236}">
                <a16:creationId xmlns:a16="http://schemas.microsoft.com/office/drawing/2014/main" id="{344A7066-652A-43FD-B5A9-6F2E9D84EA66}"/>
              </a:ext>
            </a:extLst>
          </p:cNvPr>
          <p:cNvSpPr/>
          <p:nvPr/>
        </p:nvSpPr>
        <p:spPr>
          <a:xfrm>
            <a:off x="1355740" y="3661553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57" name="Rounded Rectangle 132">
            <a:extLst>
              <a:ext uri="{FF2B5EF4-FFF2-40B4-BE49-F238E27FC236}">
                <a16:creationId xmlns:a16="http://schemas.microsoft.com/office/drawing/2014/main" id="{4CDB44B3-33EA-4962-A593-C1CF869DE959}"/>
              </a:ext>
            </a:extLst>
          </p:cNvPr>
          <p:cNvSpPr/>
          <p:nvPr/>
        </p:nvSpPr>
        <p:spPr>
          <a:xfrm>
            <a:off x="1987798" y="3642391"/>
            <a:ext cx="87064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12, 29, 39,40</a:t>
            </a:r>
          </a:p>
        </p:txBody>
      </p:sp>
      <p:sp>
        <p:nvSpPr>
          <p:cNvPr id="58" name="Rounded Rectangle 133">
            <a:extLst>
              <a:ext uri="{FF2B5EF4-FFF2-40B4-BE49-F238E27FC236}">
                <a16:creationId xmlns:a16="http://schemas.microsoft.com/office/drawing/2014/main" id="{E258B67F-8E4F-4EBE-B934-E24D208185A9}"/>
              </a:ext>
            </a:extLst>
          </p:cNvPr>
          <p:cNvSpPr/>
          <p:nvPr/>
        </p:nvSpPr>
        <p:spPr>
          <a:xfrm>
            <a:off x="738364" y="3633180"/>
            <a:ext cx="544516" cy="4158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</a:t>
            </a:r>
            <a:r>
              <a:rPr lang="en-US" sz="1400">
                <a:solidFill>
                  <a:schemeClr val="tx1"/>
                </a:solidFill>
              </a:rPr>
              <a:t>, 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9" name="Rounded Rectangle 134">
            <a:extLst>
              <a:ext uri="{FF2B5EF4-FFF2-40B4-BE49-F238E27FC236}">
                <a16:creationId xmlns:a16="http://schemas.microsoft.com/office/drawing/2014/main" id="{426F3749-02FD-427D-AEA2-9F0AF8C88067}"/>
              </a:ext>
            </a:extLst>
          </p:cNvPr>
          <p:cNvSpPr/>
          <p:nvPr/>
        </p:nvSpPr>
        <p:spPr>
          <a:xfrm>
            <a:off x="81708" y="3553445"/>
            <a:ext cx="560164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7CF33A3-3284-4CE7-8775-6309AFBCDD78}"/>
              </a:ext>
            </a:extLst>
          </p:cNvPr>
          <p:cNvCxnSpPr>
            <a:cxnSpLocks/>
          </p:cNvCxnSpPr>
          <p:nvPr/>
        </p:nvCxnSpPr>
        <p:spPr>
          <a:xfrm>
            <a:off x="2138689" y="3069884"/>
            <a:ext cx="155970" cy="5632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FCC7D96-51AE-4DDB-9680-49A638DC65F9}"/>
              </a:ext>
            </a:extLst>
          </p:cNvPr>
          <p:cNvCxnSpPr/>
          <p:nvPr/>
        </p:nvCxnSpPr>
        <p:spPr>
          <a:xfrm flipH="1">
            <a:off x="2872029" y="3194542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177761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538" y="365125"/>
            <a:ext cx="11535508" cy="1325563"/>
          </a:xfrm>
        </p:spPr>
        <p:txBody>
          <a:bodyPr/>
          <a:lstStyle/>
          <a:p>
            <a:pPr algn="ctr"/>
            <a:r>
              <a:rPr lang="en-US" dirty="0"/>
              <a:t>Example #4: Merging with either sibling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C25A0BCA-5639-48E9-B22D-876C31DC00C7}"/>
              </a:ext>
            </a:extLst>
          </p:cNvPr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671428-0D8C-4A06-99E2-E55AAFA4DD93}"/>
              </a:ext>
            </a:extLst>
          </p:cNvPr>
          <p:cNvCxnSpPr>
            <a:cxnSpLocks/>
          </p:cNvCxnSpPr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93EBA1-609C-4F11-AE2B-D80365F09776}"/>
              </a:ext>
            </a:extLst>
          </p:cNvPr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EB23B7-63D9-40F3-B430-50DB95A8DB26}"/>
              </a:ext>
            </a:extLst>
          </p:cNvPr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7A71FDE-E99B-4955-A9BE-9239B81D3335}"/>
              </a:ext>
            </a:extLst>
          </p:cNvPr>
          <p:cNvCxnSpPr>
            <a:endCxn id="17" idx="0"/>
          </p:cNvCxnSpPr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16">
            <a:extLst>
              <a:ext uri="{FF2B5EF4-FFF2-40B4-BE49-F238E27FC236}">
                <a16:creationId xmlns:a16="http://schemas.microsoft.com/office/drawing/2014/main" id="{5CD5CA74-781F-4B49-A1B5-E4608F45A540}"/>
              </a:ext>
            </a:extLst>
          </p:cNvPr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1" name="Rounded Rectangle 18">
            <a:extLst>
              <a:ext uri="{FF2B5EF4-FFF2-40B4-BE49-F238E27FC236}">
                <a16:creationId xmlns:a16="http://schemas.microsoft.com/office/drawing/2014/main" id="{08943C4D-28BA-4364-B35D-327F5AACAD9C}"/>
              </a:ext>
            </a:extLst>
          </p:cNvPr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100, 109, 120</a:t>
            </a:r>
          </a:p>
        </p:txBody>
      </p:sp>
      <p:sp>
        <p:nvSpPr>
          <p:cNvPr id="12" name="Rounded Rectangle 21">
            <a:extLst>
              <a:ext uri="{FF2B5EF4-FFF2-40B4-BE49-F238E27FC236}">
                <a16:creationId xmlns:a16="http://schemas.microsoft.com/office/drawing/2014/main" id="{69C3B4AF-C9EF-4936-A6EA-4409FAA7896F}"/>
              </a:ext>
            </a:extLst>
          </p:cNvPr>
          <p:cNvSpPr/>
          <p:nvPr/>
        </p:nvSpPr>
        <p:spPr>
          <a:xfrm>
            <a:off x="10285205" y="3739612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38109E6-D55A-42D9-A897-98D90003355D}"/>
              </a:ext>
            </a:extLst>
          </p:cNvPr>
          <p:cNvCxnSpPr>
            <a:endCxn id="20" idx="0"/>
          </p:cNvCxnSpPr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942875C-63CF-41D0-9A0A-AFFA8FCA7B06}"/>
              </a:ext>
            </a:extLst>
          </p:cNvPr>
          <p:cNvCxnSpPr>
            <a:endCxn id="19" idx="0"/>
          </p:cNvCxnSpPr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8397C4A-37F7-4B24-B44A-339286D8246C}"/>
              </a:ext>
            </a:extLst>
          </p:cNvPr>
          <p:cNvCxnSpPr>
            <a:endCxn id="12" idx="0"/>
          </p:cNvCxnSpPr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B4447A-55A5-4C41-8636-AAEE4EB5B6F9}"/>
              </a:ext>
            </a:extLst>
          </p:cNvPr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36">
            <a:extLst>
              <a:ext uri="{FF2B5EF4-FFF2-40B4-BE49-F238E27FC236}">
                <a16:creationId xmlns:a16="http://schemas.microsoft.com/office/drawing/2014/main" id="{BFAC6206-6F9E-45E8-8383-48C5B4F463D0}"/>
              </a:ext>
            </a:extLst>
          </p:cNvPr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18" name="Rounded Rectangle 41">
            <a:extLst>
              <a:ext uri="{FF2B5EF4-FFF2-40B4-BE49-F238E27FC236}">
                <a16:creationId xmlns:a16="http://schemas.microsoft.com/office/drawing/2014/main" id="{98A9A172-9FF2-4A75-9491-9AF0ED1F91BF}"/>
              </a:ext>
            </a:extLst>
          </p:cNvPr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19" name="Rounded Rectangle 43">
            <a:extLst>
              <a:ext uri="{FF2B5EF4-FFF2-40B4-BE49-F238E27FC236}">
                <a16:creationId xmlns:a16="http://schemas.microsoft.com/office/drawing/2014/main" id="{BC86DA43-73EC-47FC-9908-D4753A1688F6}"/>
              </a:ext>
            </a:extLst>
          </p:cNvPr>
          <p:cNvSpPr/>
          <p:nvPr/>
        </p:nvSpPr>
        <p:spPr>
          <a:xfrm>
            <a:off x="9477120" y="3739611"/>
            <a:ext cx="72286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185, 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196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ounded Rectangle 44">
            <a:extLst>
              <a:ext uri="{FF2B5EF4-FFF2-40B4-BE49-F238E27FC236}">
                <a16:creationId xmlns:a16="http://schemas.microsoft.com/office/drawing/2014/main" id="{A6DCA1F3-FFC2-4C18-AE7F-5A106F3F95A7}"/>
              </a:ext>
            </a:extLst>
          </p:cNvPr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</a:t>
            </a:r>
            <a:r>
              <a:rPr lang="en-US" sz="1200">
                <a:solidFill>
                  <a:schemeClr val="tx1"/>
                </a:solidFill>
              </a:rPr>
              <a:t>, </a:t>
            </a:r>
            <a:br>
              <a:rPr lang="en-US" sz="1200">
                <a:solidFill>
                  <a:schemeClr val="tx1"/>
                </a:solidFill>
              </a:rPr>
            </a:br>
            <a:r>
              <a:rPr lang="en-US" sz="1200">
                <a:solidFill>
                  <a:schemeClr val="tx1"/>
                </a:solidFill>
              </a:rPr>
              <a:t>170</a:t>
            </a:r>
            <a:r>
              <a:rPr lang="en-US" sz="1200" dirty="0">
                <a:solidFill>
                  <a:schemeClr val="tx1"/>
                </a:solidFill>
              </a:rPr>
              <a:t>, 176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BE71C37-BB30-4C1E-87DB-62BD280002A0}"/>
              </a:ext>
            </a:extLst>
          </p:cNvPr>
          <p:cNvCxnSpPr>
            <a:endCxn id="28" idx="0"/>
          </p:cNvCxnSpPr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C4F7AA-B006-43EA-9733-8803859D0838}"/>
              </a:ext>
            </a:extLst>
          </p:cNvPr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8CF6B99-77B5-4F3E-A950-61E2F46D1C7D}"/>
              </a:ext>
            </a:extLst>
          </p:cNvPr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02C5303-A328-421D-9D59-EC561BECA33E}"/>
              </a:ext>
            </a:extLst>
          </p:cNvPr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85">
            <a:extLst>
              <a:ext uri="{FF2B5EF4-FFF2-40B4-BE49-F238E27FC236}">
                <a16:creationId xmlns:a16="http://schemas.microsoft.com/office/drawing/2014/main" id="{6088D9D6-AEB5-4BD4-ABDF-DCAD8678E385}"/>
              </a:ext>
            </a:extLst>
          </p:cNvPr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110, 114</a:t>
            </a:r>
          </a:p>
        </p:txBody>
      </p:sp>
      <p:sp>
        <p:nvSpPr>
          <p:cNvPr id="26" name="Rounded Rectangle 86">
            <a:extLst>
              <a:ext uri="{FF2B5EF4-FFF2-40B4-BE49-F238E27FC236}">
                <a16:creationId xmlns:a16="http://schemas.microsoft.com/office/drawing/2014/main" id="{4A3B571D-4832-4931-8EED-41C0284E1A4A}"/>
              </a:ext>
            </a:extLst>
          </p:cNvPr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27" name="Rounded Rectangle 87">
            <a:extLst>
              <a:ext uri="{FF2B5EF4-FFF2-40B4-BE49-F238E27FC236}">
                <a16:creationId xmlns:a16="http://schemas.microsoft.com/office/drawing/2014/main" id="{7262BE29-0C28-4A23-B0D8-5DC8BFAF941D}"/>
              </a:ext>
            </a:extLst>
          </p:cNvPr>
          <p:cNvSpPr/>
          <p:nvPr/>
        </p:nvSpPr>
        <p:spPr>
          <a:xfrm>
            <a:off x="6235986" y="3709421"/>
            <a:ext cx="802337" cy="5587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rgbClr val="E911F9"/>
                </a:solidFill>
              </a:rPr>
              <a:t>108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8" name="Rounded Rectangle 88">
            <a:extLst>
              <a:ext uri="{FF2B5EF4-FFF2-40B4-BE49-F238E27FC236}">
                <a16:creationId xmlns:a16="http://schemas.microsoft.com/office/drawing/2014/main" id="{560BE926-C2AF-47EB-9BE8-101FB71B335C}"/>
              </a:ext>
            </a:extLst>
          </p:cNvPr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3BD3619-CFD9-4E63-B706-C5F438796BAA}"/>
              </a:ext>
            </a:extLst>
          </p:cNvPr>
          <p:cNvCxnSpPr>
            <a:endCxn id="36" idx="0"/>
          </p:cNvCxnSpPr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570FCD0-D103-498B-8928-E4AF931E310B}"/>
              </a:ext>
            </a:extLst>
          </p:cNvPr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F0E966-CA17-46AE-8A62-E7646A94734A}"/>
              </a:ext>
            </a:extLst>
          </p:cNvPr>
          <p:cNvCxnSpPr>
            <a:endCxn id="33" idx="0"/>
          </p:cNvCxnSpPr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169FF9C-2803-4EC5-A7D0-3C50E697B93F}"/>
              </a:ext>
            </a:extLst>
          </p:cNvPr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106">
            <a:extLst>
              <a:ext uri="{FF2B5EF4-FFF2-40B4-BE49-F238E27FC236}">
                <a16:creationId xmlns:a16="http://schemas.microsoft.com/office/drawing/2014/main" id="{DC6B7F25-2D81-4448-910F-0C30155926DB}"/>
              </a:ext>
            </a:extLst>
          </p:cNvPr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4" name="Rounded Rectangle 107">
            <a:extLst>
              <a:ext uri="{FF2B5EF4-FFF2-40B4-BE49-F238E27FC236}">
                <a16:creationId xmlns:a16="http://schemas.microsoft.com/office/drawing/2014/main" id="{42E79704-A492-496F-8906-D90323F963CE}"/>
              </a:ext>
            </a:extLst>
          </p:cNvPr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5" name="Rounded Rectangle 108">
            <a:extLst>
              <a:ext uri="{FF2B5EF4-FFF2-40B4-BE49-F238E27FC236}">
                <a16:creationId xmlns:a16="http://schemas.microsoft.com/office/drawing/2014/main" id="{7673224D-BE20-42B0-AACE-AE8990149FF4}"/>
              </a:ext>
            </a:extLst>
          </p:cNvPr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63, 64</a:t>
            </a:r>
          </a:p>
        </p:txBody>
      </p:sp>
      <p:sp>
        <p:nvSpPr>
          <p:cNvPr id="36" name="Rounded Rectangle 109">
            <a:extLst>
              <a:ext uri="{FF2B5EF4-FFF2-40B4-BE49-F238E27FC236}">
                <a16:creationId xmlns:a16="http://schemas.microsoft.com/office/drawing/2014/main" id="{B8C9D9BA-4ECE-4E4B-84C2-94A23EBDAB7D}"/>
              </a:ext>
            </a:extLst>
          </p:cNvPr>
          <p:cNvSpPr/>
          <p:nvPr/>
        </p:nvSpPr>
        <p:spPr>
          <a:xfrm>
            <a:off x="2906971" y="3659373"/>
            <a:ext cx="492120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7BFBCEC-5565-49E3-937F-149165FCCFC5}"/>
              </a:ext>
            </a:extLst>
          </p:cNvPr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F39BBA0-700D-4035-B57D-5B494F751686}"/>
              </a:ext>
            </a:extLst>
          </p:cNvPr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B611A09-41C9-442F-8C68-E65AD8C02160}"/>
              </a:ext>
            </a:extLst>
          </p:cNvPr>
          <p:cNvSpPr txBox="1"/>
          <p:nvPr/>
        </p:nvSpPr>
        <p:spPr>
          <a:xfrm>
            <a:off x="461108" y="4460786"/>
            <a:ext cx="10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Task: delete </a:t>
            </a:r>
            <a:r>
              <a:rPr lang="en-US" sz="2400" dirty="0">
                <a:solidFill>
                  <a:srgbClr val="E911F9"/>
                </a:solidFill>
              </a:rPr>
              <a:t>108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52" name="Rounded Rectangle 15">
            <a:extLst>
              <a:ext uri="{FF2B5EF4-FFF2-40B4-BE49-F238E27FC236}">
                <a16:creationId xmlns:a16="http://schemas.microsoft.com/office/drawing/2014/main" id="{66C73416-FE5E-4EEA-9339-5F3CE0D172EF}"/>
              </a:ext>
            </a:extLst>
          </p:cNvPr>
          <p:cNvSpPr/>
          <p:nvPr/>
        </p:nvSpPr>
        <p:spPr>
          <a:xfrm>
            <a:off x="1055857" y="2526187"/>
            <a:ext cx="134662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-5, 6, 10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CEE6ED9-20C7-4C1A-B2F7-785B1362070E}"/>
              </a:ext>
            </a:extLst>
          </p:cNvPr>
          <p:cNvCxnSpPr>
            <a:cxnSpLocks/>
          </p:cNvCxnSpPr>
          <p:nvPr/>
        </p:nvCxnSpPr>
        <p:spPr>
          <a:xfrm flipH="1">
            <a:off x="386422" y="3072434"/>
            <a:ext cx="669436" cy="454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E568CAF-0E57-43ED-AC38-B6D5FE8BD4B1}"/>
              </a:ext>
            </a:extLst>
          </p:cNvPr>
          <p:cNvCxnSpPr>
            <a:cxnSpLocks/>
          </p:cNvCxnSpPr>
          <p:nvPr/>
        </p:nvCxnSpPr>
        <p:spPr>
          <a:xfrm flipH="1">
            <a:off x="1175560" y="3036137"/>
            <a:ext cx="227071" cy="588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3C31CAE-8B4B-4651-80E4-840AA2B3BBE7}"/>
              </a:ext>
            </a:extLst>
          </p:cNvPr>
          <p:cNvCxnSpPr>
            <a:cxnSpLocks/>
          </p:cNvCxnSpPr>
          <p:nvPr/>
        </p:nvCxnSpPr>
        <p:spPr>
          <a:xfrm>
            <a:off x="1706781" y="3072434"/>
            <a:ext cx="0" cy="5948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131">
            <a:extLst>
              <a:ext uri="{FF2B5EF4-FFF2-40B4-BE49-F238E27FC236}">
                <a16:creationId xmlns:a16="http://schemas.microsoft.com/office/drawing/2014/main" id="{344A7066-652A-43FD-B5A9-6F2E9D84EA66}"/>
              </a:ext>
            </a:extLst>
          </p:cNvPr>
          <p:cNvSpPr/>
          <p:nvPr/>
        </p:nvSpPr>
        <p:spPr>
          <a:xfrm>
            <a:off x="1355740" y="3661553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57" name="Rounded Rectangle 132">
            <a:extLst>
              <a:ext uri="{FF2B5EF4-FFF2-40B4-BE49-F238E27FC236}">
                <a16:creationId xmlns:a16="http://schemas.microsoft.com/office/drawing/2014/main" id="{4CDB44B3-33EA-4962-A593-C1CF869DE959}"/>
              </a:ext>
            </a:extLst>
          </p:cNvPr>
          <p:cNvSpPr/>
          <p:nvPr/>
        </p:nvSpPr>
        <p:spPr>
          <a:xfrm>
            <a:off x="1987798" y="3642391"/>
            <a:ext cx="87064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12, 29, 39,40</a:t>
            </a:r>
          </a:p>
        </p:txBody>
      </p:sp>
      <p:sp>
        <p:nvSpPr>
          <p:cNvPr id="58" name="Rounded Rectangle 133">
            <a:extLst>
              <a:ext uri="{FF2B5EF4-FFF2-40B4-BE49-F238E27FC236}">
                <a16:creationId xmlns:a16="http://schemas.microsoft.com/office/drawing/2014/main" id="{E258B67F-8E4F-4EBE-B934-E24D208185A9}"/>
              </a:ext>
            </a:extLst>
          </p:cNvPr>
          <p:cNvSpPr/>
          <p:nvPr/>
        </p:nvSpPr>
        <p:spPr>
          <a:xfrm>
            <a:off x="738364" y="3633180"/>
            <a:ext cx="544516" cy="4158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</a:t>
            </a:r>
            <a:r>
              <a:rPr lang="en-US" sz="1400">
                <a:solidFill>
                  <a:schemeClr val="tx1"/>
                </a:solidFill>
              </a:rPr>
              <a:t>, 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9" name="Rounded Rectangle 134">
            <a:extLst>
              <a:ext uri="{FF2B5EF4-FFF2-40B4-BE49-F238E27FC236}">
                <a16:creationId xmlns:a16="http://schemas.microsoft.com/office/drawing/2014/main" id="{426F3749-02FD-427D-AEA2-9F0AF8C88067}"/>
              </a:ext>
            </a:extLst>
          </p:cNvPr>
          <p:cNvSpPr/>
          <p:nvPr/>
        </p:nvSpPr>
        <p:spPr>
          <a:xfrm>
            <a:off x="81708" y="3553445"/>
            <a:ext cx="560164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7CF33A3-3284-4CE7-8775-6309AFBCDD78}"/>
              </a:ext>
            </a:extLst>
          </p:cNvPr>
          <p:cNvCxnSpPr>
            <a:cxnSpLocks/>
          </p:cNvCxnSpPr>
          <p:nvPr/>
        </p:nvCxnSpPr>
        <p:spPr>
          <a:xfrm>
            <a:off x="2138689" y="3069884"/>
            <a:ext cx="155970" cy="5632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FCC7D96-51AE-4DDB-9680-49A638DC65F9}"/>
              </a:ext>
            </a:extLst>
          </p:cNvPr>
          <p:cNvCxnSpPr/>
          <p:nvPr/>
        </p:nvCxnSpPr>
        <p:spPr>
          <a:xfrm flipH="1">
            <a:off x="2872029" y="3194542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84697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538" y="365125"/>
            <a:ext cx="11535508" cy="1325563"/>
          </a:xfrm>
        </p:spPr>
        <p:txBody>
          <a:bodyPr/>
          <a:lstStyle/>
          <a:p>
            <a:pPr algn="ctr"/>
            <a:r>
              <a:rPr lang="en-US" dirty="0"/>
              <a:t>Example #4: Merging with either sibling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C25A0BCA-5639-48E9-B22D-876C31DC00C7}"/>
              </a:ext>
            </a:extLst>
          </p:cNvPr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671428-0D8C-4A06-99E2-E55AAFA4DD93}"/>
              </a:ext>
            </a:extLst>
          </p:cNvPr>
          <p:cNvCxnSpPr>
            <a:cxnSpLocks/>
          </p:cNvCxnSpPr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93EBA1-609C-4F11-AE2B-D80365F09776}"/>
              </a:ext>
            </a:extLst>
          </p:cNvPr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EB23B7-63D9-40F3-B430-50DB95A8DB26}"/>
              </a:ext>
            </a:extLst>
          </p:cNvPr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7A71FDE-E99B-4955-A9BE-9239B81D3335}"/>
              </a:ext>
            </a:extLst>
          </p:cNvPr>
          <p:cNvCxnSpPr>
            <a:endCxn id="17" idx="0"/>
          </p:cNvCxnSpPr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16">
            <a:extLst>
              <a:ext uri="{FF2B5EF4-FFF2-40B4-BE49-F238E27FC236}">
                <a16:creationId xmlns:a16="http://schemas.microsoft.com/office/drawing/2014/main" id="{5CD5CA74-781F-4B49-A1B5-E4608F45A540}"/>
              </a:ext>
            </a:extLst>
          </p:cNvPr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1" name="Rounded Rectangle 18">
            <a:extLst>
              <a:ext uri="{FF2B5EF4-FFF2-40B4-BE49-F238E27FC236}">
                <a16:creationId xmlns:a16="http://schemas.microsoft.com/office/drawing/2014/main" id="{08943C4D-28BA-4364-B35D-327F5AACAD9C}"/>
              </a:ext>
            </a:extLst>
          </p:cNvPr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100, 109, 120</a:t>
            </a:r>
          </a:p>
        </p:txBody>
      </p:sp>
      <p:sp>
        <p:nvSpPr>
          <p:cNvPr id="12" name="Rounded Rectangle 21">
            <a:extLst>
              <a:ext uri="{FF2B5EF4-FFF2-40B4-BE49-F238E27FC236}">
                <a16:creationId xmlns:a16="http://schemas.microsoft.com/office/drawing/2014/main" id="{69C3B4AF-C9EF-4936-A6EA-4409FAA7896F}"/>
              </a:ext>
            </a:extLst>
          </p:cNvPr>
          <p:cNvSpPr/>
          <p:nvPr/>
        </p:nvSpPr>
        <p:spPr>
          <a:xfrm>
            <a:off x="10285205" y="3739612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38109E6-D55A-42D9-A897-98D90003355D}"/>
              </a:ext>
            </a:extLst>
          </p:cNvPr>
          <p:cNvCxnSpPr>
            <a:endCxn id="20" idx="0"/>
          </p:cNvCxnSpPr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942875C-63CF-41D0-9A0A-AFFA8FCA7B06}"/>
              </a:ext>
            </a:extLst>
          </p:cNvPr>
          <p:cNvCxnSpPr>
            <a:endCxn id="19" idx="0"/>
          </p:cNvCxnSpPr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8397C4A-37F7-4B24-B44A-339286D8246C}"/>
              </a:ext>
            </a:extLst>
          </p:cNvPr>
          <p:cNvCxnSpPr>
            <a:endCxn id="12" idx="0"/>
          </p:cNvCxnSpPr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B4447A-55A5-4C41-8636-AAEE4EB5B6F9}"/>
              </a:ext>
            </a:extLst>
          </p:cNvPr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36">
            <a:extLst>
              <a:ext uri="{FF2B5EF4-FFF2-40B4-BE49-F238E27FC236}">
                <a16:creationId xmlns:a16="http://schemas.microsoft.com/office/drawing/2014/main" id="{BFAC6206-6F9E-45E8-8383-48C5B4F463D0}"/>
              </a:ext>
            </a:extLst>
          </p:cNvPr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18" name="Rounded Rectangle 41">
            <a:extLst>
              <a:ext uri="{FF2B5EF4-FFF2-40B4-BE49-F238E27FC236}">
                <a16:creationId xmlns:a16="http://schemas.microsoft.com/office/drawing/2014/main" id="{98A9A172-9FF2-4A75-9491-9AF0ED1F91BF}"/>
              </a:ext>
            </a:extLst>
          </p:cNvPr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19" name="Rounded Rectangle 43">
            <a:extLst>
              <a:ext uri="{FF2B5EF4-FFF2-40B4-BE49-F238E27FC236}">
                <a16:creationId xmlns:a16="http://schemas.microsoft.com/office/drawing/2014/main" id="{BC86DA43-73EC-47FC-9908-D4753A1688F6}"/>
              </a:ext>
            </a:extLst>
          </p:cNvPr>
          <p:cNvSpPr/>
          <p:nvPr/>
        </p:nvSpPr>
        <p:spPr>
          <a:xfrm>
            <a:off x="9477120" y="3739611"/>
            <a:ext cx="72286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185, 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196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ounded Rectangle 44">
            <a:extLst>
              <a:ext uri="{FF2B5EF4-FFF2-40B4-BE49-F238E27FC236}">
                <a16:creationId xmlns:a16="http://schemas.microsoft.com/office/drawing/2014/main" id="{A6DCA1F3-FFC2-4C18-AE7F-5A106F3F95A7}"/>
              </a:ext>
            </a:extLst>
          </p:cNvPr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</a:t>
            </a:r>
            <a:r>
              <a:rPr lang="en-US" sz="1200">
                <a:solidFill>
                  <a:schemeClr val="tx1"/>
                </a:solidFill>
              </a:rPr>
              <a:t>, </a:t>
            </a:r>
            <a:br>
              <a:rPr lang="en-US" sz="1200">
                <a:solidFill>
                  <a:schemeClr val="tx1"/>
                </a:solidFill>
              </a:rPr>
            </a:br>
            <a:r>
              <a:rPr lang="en-US" sz="1200">
                <a:solidFill>
                  <a:schemeClr val="tx1"/>
                </a:solidFill>
              </a:rPr>
              <a:t>170</a:t>
            </a:r>
            <a:r>
              <a:rPr lang="en-US" sz="1200" dirty="0">
                <a:solidFill>
                  <a:schemeClr val="tx1"/>
                </a:solidFill>
              </a:rPr>
              <a:t>, 176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BE71C37-BB30-4C1E-87DB-62BD280002A0}"/>
              </a:ext>
            </a:extLst>
          </p:cNvPr>
          <p:cNvCxnSpPr>
            <a:endCxn id="28" idx="0"/>
          </p:cNvCxnSpPr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C4F7AA-B006-43EA-9733-8803859D0838}"/>
              </a:ext>
            </a:extLst>
          </p:cNvPr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8CF6B99-77B5-4F3E-A950-61E2F46D1C7D}"/>
              </a:ext>
            </a:extLst>
          </p:cNvPr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02C5303-A328-421D-9D59-EC561BECA33E}"/>
              </a:ext>
            </a:extLst>
          </p:cNvPr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85">
            <a:extLst>
              <a:ext uri="{FF2B5EF4-FFF2-40B4-BE49-F238E27FC236}">
                <a16:creationId xmlns:a16="http://schemas.microsoft.com/office/drawing/2014/main" id="{6088D9D6-AEB5-4BD4-ABDF-DCAD8678E385}"/>
              </a:ext>
            </a:extLst>
          </p:cNvPr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110, 114</a:t>
            </a:r>
          </a:p>
        </p:txBody>
      </p:sp>
      <p:sp>
        <p:nvSpPr>
          <p:cNvPr id="26" name="Rounded Rectangle 86">
            <a:extLst>
              <a:ext uri="{FF2B5EF4-FFF2-40B4-BE49-F238E27FC236}">
                <a16:creationId xmlns:a16="http://schemas.microsoft.com/office/drawing/2014/main" id="{4A3B571D-4832-4931-8EED-41C0284E1A4A}"/>
              </a:ext>
            </a:extLst>
          </p:cNvPr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27" name="Rounded Rectangle 87">
            <a:extLst>
              <a:ext uri="{FF2B5EF4-FFF2-40B4-BE49-F238E27FC236}">
                <a16:creationId xmlns:a16="http://schemas.microsoft.com/office/drawing/2014/main" id="{7262BE29-0C28-4A23-B0D8-5DC8BFAF941D}"/>
              </a:ext>
            </a:extLst>
          </p:cNvPr>
          <p:cNvSpPr/>
          <p:nvPr/>
        </p:nvSpPr>
        <p:spPr>
          <a:xfrm>
            <a:off x="6235986" y="3709421"/>
            <a:ext cx="802337" cy="558741"/>
          </a:xfrm>
          <a:prstGeom prst="round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8" name="Rounded Rectangle 88">
            <a:extLst>
              <a:ext uri="{FF2B5EF4-FFF2-40B4-BE49-F238E27FC236}">
                <a16:creationId xmlns:a16="http://schemas.microsoft.com/office/drawing/2014/main" id="{560BE926-C2AF-47EB-9BE8-101FB71B335C}"/>
              </a:ext>
            </a:extLst>
          </p:cNvPr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3BD3619-CFD9-4E63-B706-C5F438796BAA}"/>
              </a:ext>
            </a:extLst>
          </p:cNvPr>
          <p:cNvCxnSpPr>
            <a:endCxn id="36" idx="0"/>
          </p:cNvCxnSpPr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570FCD0-D103-498B-8928-E4AF931E310B}"/>
              </a:ext>
            </a:extLst>
          </p:cNvPr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F0E966-CA17-46AE-8A62-E7646A94734A}"/>
              </a:ext>
            </a:extLst>
          </p:cNvPr>
          <p:cNvCxnSpPr>
            <a:endCxn id="33" idx="0"/>
          </p:cNvCxnSpPr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169FF9C-2803-4EC5-A7D0-3C50E697B93F}"/>
              </a:ext>
            </a:extLst>
          </p:cNvPr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106">
            <a:extLst>
              <a:ext uri="{FF2B5EF4-FFF2-40B4-BE49-F238E27FC236}">
                <a16:creationId xmlns:a16="http://schemas.microsoft.com/office/drawing/2014/main" id="{DC6B7F25-2D81-4448-910F-0C30155926DB}"/>
              </a:ext>
            </a:extLst>
          </p:cNvPr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4" name="Rounded Rectangle 107">
            <a:extLst>
              <a:ext uri="{FF2B5EF4-FFF2-40B4-BE49-F238E27FC236}">
                <a16:creationId xmlns:a16="http://schemas.microsoft.com/office/drawing/2014/main" id="{42E79704-A492-496F-8906-D90323F963CE}"/>
              </a:ext>
            </a:extLst>
          </p:cNvPr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5" name="Rounded Rectangle 108">
            <a:extLst>
              <a:ext uri="{FF2B5EF4-FFF2-40B4-BE49-F238E27FC236}">
                <a16:creationId xmlns:a16="http://schemas.microsoft.com/office/drawing/2014/main" id="{7673224D-BE20-42B0-AACE-AE8990149FF4}"/>
              </a:ext>
            </a:extLst>
          </p:cNvPr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63, 64</a:t>
            </a:r>
          </a:p>
        </p:txBody>
      </p:sp>
      <p:sp>
        <p:nvSpPr>
          <p:cNvPr id="36" name="Rounded Rectangle 109">
            <a:extLst>
              <a:ext uri="{FF2B5EF4-FFF2-40B4-BE49-F238E27FC236}">
                <a16:creationId xmlns:a16="http://schemas.microsoft.com/office/drawing/2014/main" id="{B8C9D9BA-4ECE-4E4B-84C2-94A23EBDAB7D}"/>
              </a:ext>
            </a:extLst>
          </p:cNvPr>
          <p:cNvSpPr/>
          <p:nvPr/>
        </p:nvSpPr>
        <p:spPr>
          <a:xfrm>
            <a:off x="2906971" y="3659373"/>
            <a:ext cx="492120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7BFBCEC-5565-49E3-937F-149165FCCFC5}"/>
              </a:ext>
            </a:extLst>
          </p:cNvPr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F39BBA0-700D-4035-B57D-5B494F751686}"/>
              </a:ext>
            </a:extLst>
          </p:cNvPr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B611A09-41C9-442F-8C68-E65AD8C02160}"/>
              </a:ext>
            </a:extLst>
          </p:cNvPr>
          <p:cNvSpPr txBox="1"/>
          <p:nvPr/>
        </p:nvSpPr>
        <p:spPr>
          <a:xfrm>
            <a:off x="461108" y="4460786"/>
            <a:ext cx="1097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Task: delete </a:t>
            </a:r>
            <a:r>
              <a:rPr lang="en-US" sz="2400" dirty="0">
                <a:solidFill>
                  <a:srgbClr val="E911F9"/>
                </a:solidFill>
              </a:rPr>
              <a:t>108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Underflow </a:t>
            </a:r>
            <a:r>
              <a:rPr 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en-US" sz="2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52" name="Rounded Rectangle 15">
            <a:extLst>
              <a:ext uri="{FF2B5EF4-FFF2-40B4-BE49-F238E27FC236}">
                <a16:creationId xmlns:a16="http://schemas.microsoft.com/office/drawing/2014/main" id="{66C73416-FE5E-4EEA-9339-5F3CE0D172EF}"/>
              </a:ext>
            </a:extLst>
          </p:cNvPr>
          <p:cNvSpPr/>
          <p:nvPr/>
        </p:nvSpPr>
        <p:spPr>
          <a:xfrm>
            <a:off x="1055857" y="2526187"/>
            <a:ext cx="134662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-5, 6, 10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CEE6ED9-20C7-4C1A-B2F7-785B1362070E}"/>
              </a:ext>
            </a:extLst>
          </p:cNvPr>
          <p:cNvCxnSpPr>
            <a:cxnSpLocks/>
          </p:cNvCxnSpPr>
          <p:nvPr/>
        </p:nvCxnSpPr>
        <p:spPr>
          <a:xfrm flipH="1">
            <a:off x="386422" y="3072434"/>
            <a:ext cx="669436" cy="454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E568CAF-0E57-43ED-AC38-B6D5FE8BD4B1}"/>
              </a:ext>
            </a:extLst>
          </p:cNvPr>
          <p:cNvCxnSpPr>
            <a:cxnSpLocks/>
          </p:cNvCxnSpPr>
          <p:nvPr/>
        </p:nvCxnSpPr>
        <p:spPr>
          <a:xfrm flipH="1">
            <a:off x="1175560" y="3036137"/>
            <a:ext cx="227071" cy="588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3C31CAE-8B4B-4651-80E4-840AA2B3BBE7}"/>
              </a:ext>
            </a:extLst>
          </p:cNvPr>
          <p:cNvCxnSpPr>
            <a:cxnSpLocks/>
          </p:cNvCxnSpPr>
          <p:nvPr/>
        </p:nvCxnSpPr>
        <p:spPr>
          <a:xfrm>
            <a:off x="1706781" y="3072434"/>
            <a:ext cx="0" cy="5948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131">
            <a:extLst>
              <a:ext uri="{FF2B5EF4-FFF2-40B4-BE49-F238E27FC236}">
                <a16:creationId xmlns:a16="http://schemas.microsoft.com/office/drawing/2014/main" id="{344A7066-652A-43FD-B5A9-6F2E9D84EA66}"/>
              </a:ext>
            </a:extLst>
          </p:cNvPr>
          <p:cNvSpPr/>
          <p:nvPr/>
        </p:nvSpPr>
        <p:spPr>
          <a:xfrm>
            <a:off x="1355740" y="3661553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57" name="Rounded Rectangle 132">
            <a:extLst>
              <a:ext uri="{FF2B5EF4-FFF2-40B4-BE49-F238E27FC236}">
                <a16:creationId xmlns:a16="http://schemas.microsoft.com/office/drawing/2014/main" id="{4CDB44B3-33EA-4962-A593-C1CF869DE959}"/>
              </a:ext>
            </a:extLst>
          </p:cNvPr>
          <p:cNvSpPr/>
          <p:nvPr/>
        </p:nvSpPr>
        <p:spPr>
          <a:xfrm>
            <a:off x="1987798" y="3642391"/>
            <a:ext cx="87064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12, 29, 39,40</a:t>
            </a:r>
          </a:p>
        </p:txBody>
      </p:sp>
      <p:sp>
        <p:nvSpPr>
          <p:cNvPr id="58" name="Rounded Rectangle 133">
            <a:extLst>
              <a:ext uri="{FF2B5EF4-FFF2-40B4-BE49-F238E27FC236}">
                <a16:creationId xmlns:a16="http://schemas.microsoft.com/office/drawing/2014/main" id="{E258B67F-8E4F-4EBE-B934-E24D208185A9}"/>
              </a:ext>
            </a:extLst>
          </p:cNvPr>
          <p:cNvSpPr/>
          <p:nvPr/>
        </p:nvSpPr>
        <p:spPr>
          <a:xfrm>
            <a:off x="738364" y="3633180"/>
            <a:ext cx="544516" cy="4158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</a:t>
            </a:r>
            <a:r>
              <a:rPr lang="en-US" sz="1400">
                <a:solidFill>
                  <a:schemeClr val="tx1"/>
                </a:solidFill>
              </a:rPr>
              <a:t>, 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9" name="Rounded Rectangle 134">
            <a:extLst>
              <a:ext uri="{FF2B5EF4-FFF2-40B4-BE49-F238E27FC236}">
                <a16:creationId xmlns:a16="http://schemas.microsoft.com/office/drawing/2014/main" id="{426F3749-02FD-427D-AEA2-9F0AF8C88067}"/>
              </a:ext>
            </a:extLst>
          </p:cNvPr>
          <p:cNvSpPr/>
          <p:nvPr/>
        </p:nvSpPr>
        <p:spPr>
          <a:xfrm>
            <a:off x="81708" y="3553445"/>
            <a:ext cx="560164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7CF33A3-3284-4CE7-8775-6309AFBCDD78}"/>
              </a:ext>
            </a:extLst>
          </p:cNvPr>
          <p:cNvCxnSpPr>
            <a:cxnSpLocks/>
          </p:cNvCxnSpPr>
          <p:nvPr/>
        </p:nvCxnSpPr>
        <p:spPr>
          <a:xfrm>
            <a:off x="2138689" y="3069884"/>
            <a:ext cx="155970" cy="5632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FCC7D96-51AE-4DDB-9680-49A638DC65F9}"/>
              </a:ext>
            </a:extLst>
          </p:cNvPr>
          <p:cNvCxnSpPr/>
          <p:nvPr/>
        </p:nvCxnSpPr>
        <p:spPr>
          <a:xfrm flipH="1">
            <a:off x="2872029" y="3194542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41449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538" y="365125"/>
            <a:ext cx="11535508" cy="1325563"/>
          </a:xfrm>
        </p:spPr>
        <p:txBody>
          <a:bodyPr/>
          <a:lstStyle/>
          <a:p>
            <a:pPr algn="ctr"/>
            <a:r>
              <a:rPr lang="en-US" dirty="0"/>
              <a:t>Example #4: Merging with either sibling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C25A0BCA-5639-48E9-B22D-876C31DC00C7}"/>
              </a:ext>
            </a:extLst>
          </p:cNvPr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671428-0D8C-4A06-99E2-E55AAFA4DD93}"/>
              </a:ext>
            </a:extLst>
          </p:cNvPr>
          <p:cNvCxnSpPr>
            <a:cxnSpLocks/>
          </p:cNvCxnSpPr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93EBA1-609C-4F11-AE2B-D80365F09776}"/>
              </a:ext>
            </a:extLst>
          </p:cNvPr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EB23B7-63D9-40F3-B430-50DB95A8DB26}"/>
              </a:ext>
            </a:extLst>
          </p:cNvPr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7A71FDE-E99B-4955-A9BE-9239B81D3335}"/>
              </a:ext>
            </a:extLst>
          </p:cNvPr>
          <p:cNvCxnSpPr>
            <a:endCxn id="17" idx="0"/>
          </p:cNvCxnSpPr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16">
            <a:extLst>
              <a:ext uri="{FF2B5EF4-FFF2-40B4-BE49-F238E27FC236}">
                <a16:creationId xmlns:a16="http://schemas.microsoft.com/office/drawing/2014/main" id="{5CD5CA74-781F-4B49-A1B5-E4608F45A540}"/>
              </a:ext>
            </a:extLst>
          </p:cNvPr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1" name="Rounded Rectangle 18">
            <a:extLst>
              <a:ext uri="{FF2B5EF4-FFF2-40B4-BE49-F238E27FC236}">
                <a16:creationId xmlns:a16="http://schemas.microsoft.com/office/drawing/2014/main" id="{08943C4D-28BA-4364-B35D-327F5AACAD9C}"/>
              </a:ext>
            </a:extLst>
          </p:cNvPr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100, 109, 120</a:t>
            </a:r>
          </a:p>
        </p:txBody>
      </p:sp>
      <p:sp>
        <p:nvSpPr>
          <p:cNvPr id="12" name="Rounded Rectangle 21">
            <a:extLst>
              <a:ext uri="{FF2B5EF4-FFF2-40B4-BE49-F238E27FC236}">
                <a16:creationId xmlns:a16="http://schemas.microsoft.com/office/drawing/2014/main" id="{69C3B4AF-C9EF-4936-A6EA-4409FAA7896F}"/>
              </a:ext>
            </a:extLst>
          </p:cNvPr>
          <p:cNvSpPr/>
          <p:nvPr/>
        </p:nvSpPr>
        <p:spPr>
          <a:xfrm>
            <a:off x="10285205" y="3739612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38109E6-D55A-42D9-A897-98D90003355D}"/>
              </a:ext>
            </a:extLst>
          </p:cNvPr>
          <p:cNvCxnSpPr>
            <a:endCxn id="20" idx="0"/>
          </p:cNvCxnSpPr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942875C-63CF-41D0-9A0A-AFFA8FCA7B06}"/>
              </a:ext>
            </a:extLst>
          </p:cNvPr>
          <p:cNvCxnSpPr>
            <a:endCxn id="19" idx="0"/>
          </p:cNvCxnSpPr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8397C4A-37F7-4B24-B44A-339286D8246C}"/>
              </a:ext>
            </a:extLst>
          </p:cNvPr>
          <p:cNvCxnSpPr>
            <a:endCxn id="12" idx="0"/>
          </p:cNvCxnSpPr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B4447A-55A5-4C41-8636-AAEE4EB5B6F9}"/>
              </a:ext>
            </a:extLst>
          </p:cNvPr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36">
            <a:extLst>
              <a:ext uri="{FF2B5EF4-FFF2-40B4-BE49-F238E27FC236}">
                <a16:creationId xmlns:a16="http://schemas.microsoft.com/office/drawing/2014/main" id="{BFAC6206-6F9E-45E8-8383-48C5B4F463D0}"/>
              </a:ext>
            </a:extLst>
          </p:cNvPr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18" name="Rounded Rectangle 41">
            <a:extLst>
              <a:ext uri="{FF2B5EF4-FFF2-40B4-BE49-F238E27FC236}">
                <a16:creationId xmlns:a16="http://schemas.microsoft.com/office/drawing/2014/main" id="{98A9A172-9FF2-4A75-9491-9AF0ED1F91BF}"/>
              </a:ext>
            </a:extLst>
          </p:cNvPr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19" name="Rounded Rectangle 43">
            <a:extLst>
              <a:ext uri="{FF2B5EF4-FFF2-40B4-BE49-F238E27FC236}">
                <a16:creationId xmlns:a16="http://schemas.microsoft.com/office/drawing/2014/main" id="{BC86DA43-73EC-47FC-9908-D4753A1688F6}"/>
              </a:ext>
            </a:extLst>
          </p:cNvPr>
          <p:cNvSpPr/>
          <p:nvPr/>
        </p:nvSpPr>
        <p:spPr>
          <a:xfrm>
            <a:off x="9477120" y="3739611"/>
            <a:ext cx="72286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185, 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196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ounded Rectangle 44">
            <a:extLst>
              <a:ext uri="{FF2B5EF4-FFF2-40B4-BE49-F238E27FC236}">
                <a16:creationId xmlns:a16="http://schemas.microsoft.com/office/drawing/2014/main" id="{A6DCA1F3-FFC2-4C18-AE7F-5A106F3F95A7}"/>
              </a:ext>
            </a:extLst>
          </p:cNvPr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</a:t>
            </a:r>
            <a:r>
              <a:rPr lang="en-US" sz="1200">
                <a:solidFill>
                  <a:schemeClr val="tx1"/>
                </a:solidFill>
              </a:rPr>
              <a:t>, </a:t>
            </a:r>
            <a:br>
              <a:rPr lang="en-US" sz="1200">
                <a:solidFill>
                  <a:schemeClr val="tx1"/>
                </a:solidFill>
              </a:rPr>
            </a:br>
            <a:r>
              <a:rPr lang="en-US" sz="1200">
                <a:solidFill>
                  <a:schemeClr val="tx1"/>
                </a:solidFill>
              </a:rPr>
              <a:t>170</a:t>
            </a:r>
            <a:r>
              <a:rPr lang="en-US" sz="1200" dirty="0">
                <a:solidFill>
                  <a:schemeClr val="tx1"/>
                </a:solidFill>
              </a:rPr>
              <a:t>, 176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BE71C37-BB30-4C1E-87DB-62BD280002A0}"/>
              </a:ext>
            </a:extLst>
          </p:cNvPr>
          <p:cNvCxnSpPr>
            <a:endCxn id="28" idx="0"/>
          </p:cNvCxnSpPr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C4F7AA-B006-43EA-9733-8803859D0838}"/>
              </a:ext>
            </a:extLst>
          </p:cNvPr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8CF6B99-77B5-4F3E-A950-61E2F46D1C7D}"/>
              </a:ext>
            </a:extLst>
          </p:cNvPr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02C5303-A328-421D-9D59-EC561BECA33E}"/>
              </a:ext>
            </a:extLst>
          </p:cNvPr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85">
            <a:extLst>
              <a:ext uri="{FF2B5EF4-FFF2-40B4-BE49-F238E27FC236}">
                <a16:creationId xmlns:a16="http://schemas.microsoft.com/office/drawing/2014/main" id="{6088D9D6-AEB5-4BD4-ABDF-DCAD8678E385}"/>
              </a:ext>
            </a:extLst>
          </p:cNvPr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110, 114</a:t>
            </a:r>
          </a:p>
        </p:txBody>
      </p:sp>
      <p:sp>
        <p:nvSpPr>
          <p:cNvPr id="26" name="Rounded Rectangle 86">
            <a:extLst>
              <a:ext uri="{FF2B5EF4-FFF2-40B4-BE49-F238E27FC236}">
                <a16:creationId xmlns:a16="http://schemas.microsoft.com/office/drawing/2014/main" id="{4A3B571D-4832-4931-8EED-41C0284E1A4A}"/>
              </a:ext>
            </a:extLst>
          </p:cNvPr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28" name="Rounded Rectangle 88">
            <a:extLst>
              <a:ext uri="{FF2B5EF4-FFF2-40B4-BE49-F238E27FC236}">
                <a16:creationId xmlns:a16="http://schemas.microsoft.com/office/drawing/2014/main" id="{560BE926-C2AF-47EB-9BE8-101FB71B335C}"/>
              </a:ext>
            </a:extLst>
          </p:cNvPr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3BD3619-CFD9-4E63-B706-C5F438796BAA}"/>
              </a:ext>
            </a:extLst>
          </p:cNvPr>
          <p:cNvCxnSpPr>
            <a:endCxn id="36" idx="0"/>
          </p:cNvCxnSpPr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570FCD0-D103-498B-8928-E4AF931E310B}"/>
              </a:ext>
            </a:extLst>
          </p:cNvPr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F0E966-CA17-46AE-8A62-E7646A94734A}"/>
              </a:ext>
            </a:extLst>
          </p:cNvPr>
          <p:cNvCxnSpPr>
            <a:endCxn id="33" idx="0"/>
          </p:cNvCxnSpPr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169FF9C-2803-4EC5-A7D0-3C50E697B93F}"/>
              </a:ext>
            </a:extLst>
          </p:cNvPr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106">
            <a:extLst>
              <a:ext uri="{FF2B5EF4-FFF2-40B4-BE49-F238E27FC236}">
                <a16:creationId xmlns:a16="http://schemas.microsoft.com/office/drawing/2014/main" id="{DC6B7F25-2D81-4448-910F-0C30155926DB}"/>
              </a:ext>
            </a:extLst>
          </p:cNvPr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4" name="Rounded Rectangle 107">
            <a:extLst>
              <a:ext uri="{FF2B5EF4-FFF2-40B4-BE49-F238E27FC236}">
                <a16:creationId xmlns:a16="http://schemas.microsoft.com/office/drawing/2014/main" id="{42E79704-A492-496F-8906-D90323F963CE}"/>
              </a:ext>
            </a:extLst>
          </p:cNvPr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5" name="Rounded Rectangle 108">
            <a:extLst>
              <a:ext uri="{FF2B5EF4-FFF2-40B4-BE49-F238E27FC236}">
                <a16:creationId xmlns:a16="http://schemas.microsoft.com/office/drawing/2014/main" id="{7673224D-BE20-42B0-AACE-AE8990149FF4}"/>
              </a:ext>
            </a:extLst>
          </p:cNvPr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63, 64</a:t>
            </a:r>
          </a:p>
        </p:txBody>
      </p:sp>
      <p:sp>
        <p:nvSpPr>
          <p:cNvPr id="36" name="Rounded Rectangle 109">
            <a:extLst>
              <a:ext uri="{FF2B5EF4-FFF2-40B4-BE49-F238E27FC236}">
                <a16:creationId xmlns:a16="http://schemas.microsoft.com/office/drawing/2014/main" id="{B8C9D9BA-4ECE-4E4B-84C2-94A23EBDAB7D}"/>
              </a:ext>
            </a:extLst>
          </p:cNvPr>
          <p:cNvSpPr/>
          <p:nvPr/>
        </p:nvSpPr>
        <p:spPr>
          <a:xfrm>
            <a:off x="2906971" y="3659373"/>
            <a:ext cx="492120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7BFBCEC-5565-49E3-937F-149165FCCFC5}"/>
              </a:ext>
            </a:extLst>
          </p:cNvPr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F39BBA0-700D-4035-B57D-5B494F751686}"/>
              </a:ext>
            </a:extLst>
          </p:cNvPr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B611A09-41C9-442F-8C68-E65AD8C02160}"/>
              </a:ext>
            </a:extLst>
          </p:cNvPr>
          <p:cNvSpPr txBox="1"/>
          <p:nvPr/>
        </p:nvSpPr>
        <p:spPr>
          <a:xfrm>
            <a:off x="461108" y="4460786"/>
            <a:ext cx="1097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Task: delete </a:t>
            </a:r>
            <a:r>
              <a:rPr lang="en-US" sz="2400" dirty="0">
                <a:solidFill>
                  <a:srgbClr val="E911F9"/>
                </a:solidFill>
              </a:rPr>
              <a:t>108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Underflow </a:t>
            </a:r>
            <a:r>
              <a:rPr 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sym typeface="Wingdings" panose="05000000000000000000" pitchFamily="2" charset="2"/>
              </a:rPr>
              <a:t>Siblings can’t help  with key rotations  (same reason)</a:t>
            </a:r>
            <a:endParaRPr lang="en-US" sz="24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52" name="Rounded Rectangle 15">
            <a:extLst>
              <a:ext uri="{FF2B5EF4-FFF2-40B4-BE49-F238E27FC236}">
                <a16:creationId xmlns:a16="http://schemas.microsoft.com/office/drawing/2014/main" id="{66C73416-FE5E-4EEA-9339-5F3CE0D172EF}"/>
              </a:ext>
            </a:extLst>
          </p:cNvPr>
          <p:cNvSpPr/>
          <p:nvPr/>
        </p:nvSpPr>
        <p:spPr>
          <a:xfrm>
            <a:off x="1055857" y="2526187"/>
            <a:ext cx="134662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-5, 6, 10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CEE6ED9-20C7-4C1A-B2F7-785B1362070E}"/>
              </a:ext>
            </a:extLst>
          </p:cNvPr>
          <p:cNvCxnSpPr>
            <a:cxnSpLocks/>
          </p:cNvCxnSpPr>
          <p:nvPr/>
        </p:nvCxnSpPr>
        <p:spPr>
          <a:xfrm flipH="1">
            <a:off x="386422" y="3072434"/>
            <a:ext cx="669436" cy="454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E568CAF-0E57-43ED-AC38-B6D5FE8BD4B1}"/>
              </a:ext>
            </a:extLst>
          </p:cNvPr>
          <p:cNvCxnSpPr>
            <a:cxnSpLocks/>
          </p:cNvCxnSpPr>
          <p:nvPr/>
        </p:nvCxnSpPr>
        <p:spPr>
          <a:xfrm flipH="1">
            <a:off x="1175560" y="3036137"/>
            <a:ext cx="227071" cy="588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3C31CAE-8B4B-4651-80E4-840AA2B3BBE7}"/>
              </a:ext>
            </a:extLst>
          </p:cNvPr>
          <p:cNvCxnSpPr>
            <a:cxnSpLocks/>
          </p:cNvCxnSpPr>
          <p:nvPr/>
        </p:nvCxnSpPr>
        <p:spPr>
          <a:xfrm>
            <a:off x="1706781" y="3072434"/>
            <a:ext cx="0" cy="5948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131">
            <a:extLst>
              <a:ext uri="{FF2B5EF4-FFF2-40B4-BE49-F238E27FC236}">
                <a16:creationId xmlns:a16="http://schemas.microsoft.com/office/drawing/2014/main" id="{344A7066-652A-43FD-B5A9-6F2E9D84EA66}"/>
              </a:ext>
            </a:extLst>
          </p:cNvPr>
          <p:cNvSpPr/>
          <p:nvPr/>
        </p:nvSpPr>
        <p:spPr>
          <a:xfrm>
            <a:off x="1355740" y="3661553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57" name="Rounded Rectangle 132">
            <a:extLst>
              <a:ext uri="{FF2B5EF4-FFF2-40B4-BE49-F238E27FC236}">
                <a16:creationId xmlns:a16="http://schemas.microsoft.com/office/drawing/2014/main" id="{4CDB44B3-33EA-4962-A593-C1CF869DE959}"/>
              </a:ext>
            </a:extLst>
          </p:cNvPr>
          <p:cNvSpPr/>
          <p:nvPr/>
        </p:nvSpPr>
        <p:spPr>
          <a:xfrm>
            <a:off x="1987798" y="3642391"/>
            <a:ext cx="87064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12, 29, 39,40</a:t>
            </a:r>
          </a:p>
        </p:txBody>
      </p:sp>
      <p:sp>
        <p:nvSpPr>
          <p:cNvPr id="58" name="Rounded Rectangle 133">
            <a:extLst>
              <a:ext uri="{FF2B5EF4-FFF2-40B4-BE49-F238E27FC236}">
                <a16:creationId xmlns:a16="http://schemas.microsoft.com/office/drawing/2014/main" id="{E258B67F-8E4F-4EBE-B934-E24D208185A9}"/>
              </a:ext>
            </a:extLst>
          </p:cNvPr>
          <p:cNvSpPr/>
          <p:nvPr/>
        </p:nvSpPr>
        <p:spPr>
          <a:xfrm>
            <a:off x="738364" y="3633180"/>
            <a:ext cx="544516" cy="4158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</a:t>
            </a:r>
            <a:r>
              <a:rPr lang="en-US" sz="1400">
                <a:solidFill>
                  <a:schemeClr val="tx1"/>
                </a:solidFill>
              </a:rPr>
              <a:t>, 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9" name="Rounded Rectangle 134">
            <a:extLst>
              <a:ext uri="{FF2B5EF4-FFF2-40B4-BE49-F238E27FC236}">
                <a16:creationId xmlns:a16="http://schemas.microsoft.com/office/drawing/2014/main" id="{426F3749-02FD-427D-AEA2-9F0AF8C88067}"/>
              </a:ext>
            </a:extLst>
          </p:cNvPr>
          <p:cNvSpPr/>
          <p:nvPr/>
        </p:nvSpPr>
        <p:spPr>
          <a:xfrm>
            <a:off x="81708" y="3553445"/>
            <a:ext cx="560164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7CF33A3-3284-4CE7-8775-6309AFBCDD78}"/>
              </a:ext>
            </a:extLst>
          </p:cNvPr>
          <p:cNvCxnSpPr>
            <a:cxnSpLocks/>
          </p:cNvCxnSpPr>
          <p:nvPr/>
        </p:nvCxnSpPr>
        <p:spPr>
          <a:xfrm>
            <a:off x="2138689" y="3069884"/>
            <a:ext cx="155970" cy="5632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FCC7D96-51AE-4DDB-9680-49A638DC65F9}"/>
              </a:ext>
            </a:extLst>
          </p:cNvPr>
          <p:cNvCxnSpPr/>
          <p:nvPr/>
        </p:nvCxnSpPr>
        <p:spPr>
          <a:xfrm flipH="1">
            <a:off x="2872029" y="3194542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87">
            <a:extLst>
              <a:ext uri="{FF2B5EF4-FFF2-40B4-BE49-F238E27FC236}">
                <a16:creationId xmlns:a16="http://schemas.microsoft.com/office/drawing/2014/main" id="{84B0B7EF-B658-4C6D-9B36-21FA3C47C726}"/>
              </a:ext>
            </a:extLst>
          </p:cNvPr>
          <p:cNvSpPr/>
          <p:nvPr/>
        </p:nvSpPr>
        <p:spPr>
          <a:xfrm>
            <a:off x="6235986" y="3709421"/>
            <a:ext cx="802337" cy="558741"/>
          </a:xfrm>
          <a:prstGeom prst="round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2079943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538" y="365125"/>
            <a:ext cx="11535508" cy="1325563"/>
          </a:xfrm>
        </p:spPr>
        <p:txBody>
          <a:bodyPr/>
          <a:lstStyle/>
          <a:p>
            <a:pPr algn="ctr"/>
            <a:r>
              <a:rPr lang="en-US" dirty="0"/>
              <a:t>Example #4: Merging with either sibling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C25A0BCA-5639-48E9-B22D-876C31DC00C7}"/>
              </a:ext>
            </a:extLst>
          </p:cNvPr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671428-0D8C-4A06-99E2-E55AAFA4DD93}"/>
              </a:ext>
            </a:extLst>
          </p:cNvPr>
          <p:cNvCxnSpPr>
            <a:cxnSpLocks/>
          </p:cNvCxnSpPr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93EBA1-609C-4F11-AE2B-D80365F09776}"/>
              </a:ext>
            </a:extLst>
          </p:cNvPr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EB23B7-63D9-40F3-B430-50DB95A8DB26}"/>
              </a:ext>
            </a:extLst>
          </p:cNvPr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7A71FDE-E99B-4955-A9BE-9239B81D3335}"/>
              </a:ext>
            </a:extLst>
          </p:cNvPr>
          <p:cNvCxnSpPr>
            <a:endCxn id="17" idx="0"/>
          </p:cNvCxnSpPr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16">
            <a:extLst>
              <a:ext uri="{FF2B5EF4-FFF2-40B4-BE49-F238E27FC236}">
                <a16:creationId xmlns:a16="http://schemas.microsoft.com/office/drawing/2014/main" id="{5CD5CA74-781F-4B49-A1B5-E4608F45A540}"/>
              </a:ext>
            </a:extLst>
          </p:cNvPr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1" name="Rounded Rectangle 18">
            <a:extLst>
              <a:ext uri="{FF2B5EF4-FFF2-40B4-BE49-F238E27FC236}">
                <a16:creationId xmlns:a16="http://schemas.microsoft.com/office/drawing/2014/main" id="{08943C4D-28BA-4364-B35D-327F5AACAD9C}"/>
              </a:ext>
            </a:extLst>
          </p:cNvPr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109, 120</a:t>
            </a:r>
          </a:p>
        </p:txBody>
      </p:sp>
      <p:sp>
        <p:nvSpPr>
          <p:cNvPr id="12" name="Rounded Rectangle 21">
            <a:extLst>
              <a:ext uri="{FF2B5EF4-FFF2-40B4-BE49-F238E27FC236}">
                <a16:creationId xmlns:a16="http://schemas.microsoft.com/office/drawing/2014/main" id="{69C3B4AF-C9EF-4936-A6EA-4409FAA7896F}"/>
              </a:ext>
            </a:extLst>
          </p:cNvPr>
          <p:cNvSpPr/>
          <p:nvPr/>
        </p:nvSpPr>
        <p:spPr>
          <a:xfrm>
            <a:off x="10285205" y="3739612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38109E6-D55A-42D9-A897-98D90003355D}"/>
              </a:ext>
            </a:extLst>
          </p:cNvPr>
          <p:cNvCxnSpPr>
            <a:endCxn id="20" idx="0"/>
          </p:cNvCxnSpPr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942875C-63CF-41D0-9A0A-AFFA8FCA7B06}"/>
              </a:ext>
            </a:extLst>
          </p:cNvPr>
          <p:cNvCxnSpPr>
            <a:endCxn id="19" idx="0"/>
          </p:cNvCxnSpPr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8397C4A-37F7-4B24-B44A-339286D8246C}"/>
              </a:ext>
            </a:extLst>
          </p:cNvPr>
          <p:cNvCxnSpPr>
            <a:endCxn id="12" idx="0"/>
          </p:cNvCxnSpPr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B4447A-55A5-4C41-8636-AAEE4EB5B6F9}"/>
              </a:ext>
            </a:extLst>
          </p:cNvPr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36">
            <a:extLst>
              <a:ext uri="{FF2B5EF4-FFF2-40B4-BE49-F238E27FC236}">
                <a16:creationId xmlns:a16="http://schemas.microsoft.com/office/drawing/2014/main" id="{BFAC6206-6F9E-45E8-8383-48C5B4F463D0}"/>
              </a:ext>
            </a:extLst>
          </p:cNvPr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18" name="Rounded Rectangle 41">
            <a:extLst>
              <a:ext uri="{FF2B5EF4-FFF2-40B4-BE49-F238E27FC236}">
                <a16:creationId xmlns:a16="http://schemas.microsoft.com/office/drawing/2014/main" id="{98A9A172-9FF2-4A75-9491-9AF0ED1F91BF}"/>
              </a:ext>
            </a:extLst>
          </p:cNvPr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19" name="Rounded Rectangle 43">
            <a:extLst>
              <a:ext uri="{FF2B5EF4-FFF2-40B4-BE49-F238E27FC236}">
                <a16:creationId xmlns:a16="http://schemas.microsoft.com/office/drawing/2014/main" id="{BC86DA43-73EC-47FC-9908-D4753A1688F6}"/>
              </a:ext>
            </a:extLst>
          </p:cNvPr>
          <p:cNvSpPr/>
          <p:nvPr/>
        </p:nvSpPr>
        <p:spPr>
          <a:xfrm>
            <a:off x="9477120" y="3739611"/>
            <a:ext cx="72286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185, 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196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ounded Rectangle 44">
            <a:extLst>
              <a:ext uri="{FF2B5EF4-FFF2-40B4-BE49-F238E27FC236}">
                <a16:creationId xmlns:a16="http://schemas.microsoft.com/office/drawing/2014/main" id="{A6DCA1F3-FFC2-4C18-AE7F-5A106F3F95A7}"/>
              </a:ext>
            </a:extLst>
          </p:cNvPr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</a:t>
            </a:r>
            <a:r>
              <a:rPr lang="en-US" sz="1200">
                <a:solidFill>
                  <a:schemeClr val="tx1"/>
                </a:solidFill>
              </a:rPr>
              <a:t>, </a:t>
            </a:r>
            <a:br>
              <a:rPr lang="en-US" sz="1200">
                <a:solidFill>
                  <a:schemeClr val="tx1"/>
                </a:solidFill>
              </a:rPr>
            </a:br>
            <a:r>
              <a:rPr lang="en-US" sz="1200">
                <a:solidFill>
                  <a:schemeClr val="tx1"/>
                </a:solidFill>
              </a:rPr>
              <a:t>170</a:t>
            </a:r>
            <a:r>
              <a:rPr lang="en-US" sz="1200" dirty="0">
                <a:solidFill>
                  <a:schemeClr val="tx1"/>
                </a:solidFill>
              </a:rPr>
              <a:t>, 176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C4F7AA-B006-43EA-9733-8803859D0838}"/>
              </a:ext>
            </a:extLst>
          </p:cNvPr>
          <p:cNvCxnSpPr>
            <a:cxnSpLocks/>
          </p:cNvCxnSpPr>
          <p:nvPr/>
        </p:nvCxnSpPr>
        <p:spPr>
          <a:xfrm flipH="1">
            <a:off x="6106664" y="3148184"/>
            <a:ext cx="88581" cy="494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8CF6B99-77B5-4F3E-A950-61E2F46D1C7D}"/>
              </a:ext>
            </a:extLst>
          </p:cNvPr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02C5303-A328-421D-9D59-EC561BECA33E}"/>
              </a:ext>
            </a:extLst>
          </p:cNvPr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85">
            <a:extLst>
              <a:ext uri="{FF2B5EF4-FFF2-40B4-BE49-F238E27FC236}">
                <a16:creationId xmlns:a16="http://schemas.microsoft.com/office/drawing/2014/main" id="{6088D9D6-AEB5-4BD4-ABDF-DCAD8678E385}"/>
              </a:ext>
            </a:extLst>
          </p:cNvPr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110, 114</a:t>
            </a:r>
          </a:p>
        </p:txBody>
      </p:sp>
      <p:sp>
        <p:nvSpPr>
          <p:cNvPr id="26" name="Rounded Rectangle 86">
            <a:extLst>
              <a:ext uri="{FF2B5EF4-FFF2-40B4-BE49-F238E27FC236}">
                <a16:creationId xmlns:a16="http://schemas.microsoft.com/office/drawing/2014/main" id="{4A3B571D-4832-4931-8EED-41C0284E1A4A}"/>
              </a:ext>
            </a:extLst>
          </p:cNvPr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3BD3619-CFD9-4E63-B706-C5F438796BAA}"/>
              </a:ext>
            </a:extLst>
          </p:cNvPr>
          <p:cNvCxnSpPr>
            <a:endCxn id="36" idx="0"/>
          </p:cNvCxnSpPr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570FCD0-D103-498B-8928-E4AF931E310B}"/>
              </a:ext>
            </a:extLst>
          </p:cNvPr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F0E966-CA17-46AE-8A62-E7646A94734A}"/>
              </a:ext>
            </a:extLst>
          </p:cNvPr>
          <p:cNvCxnSpPr>
            <a:endCxn id="33" idx="0"/>
          </p:cNvCxnSpPr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169FF9C-2803-4EC5-A7D0-3C50E697B93F}"/>
              </a:ext>
            </a:extLst>
          </p:cNvPr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106">
            <a:extLst>
              <a:ext uri="{FF2B5EF4-FFF2-40B4-BE49-F238E27FC236}">
                <a16:creationId xmlns:a16="http://schemas.microsoft.com/office/drawing/2014/main" id="{DC6B7F25-2D81-4448-910F-0C30155926DB}"/>
              </a:ext>
            </a:extLst>
          </p:cNvPr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4" name="Rounded Rectangle 107">
            <a:extLst>
              <a:ext uri="{FF2B5EF4-FFF2-40B4-BE49-F238E27FC236}">
                <a16:creationId xmlns:a16="http://schemas.microsoft.com/office/drawing/2014/main" id="{42E79704-A492-496F-8906-D90323F963CE}"/>
              </a:ext>
            </a:extLst>
          </p:cNvPr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5" name="Rounded Rectangle 108">
            <a:extLst>
              <a:ext uri="{FF2B5EF4-FFF2-40B4-BE49-F238E27FC236}">
                <a16:creationId xmlns:a16="http://schemas.microsoft.com/office/drawing/2014/main" id="{7673224D-BE20-42B0-AACE-AE8990149FF4}"/>
              </a:ext>
            </a:extLst>
          </p:cNvPr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63, 64</a:t>
            </a:r>
          </a:p>
        </p:txBody>
      </p:sp>
      <p:sp>
        <p:nvSpPr>
          <p:cNvPr id="36" name="Rounded Rectangle 109">
            <a:extLst>
              <a:ext uri="{FF2B5EF4-FFF2-40B4-BE49-F238E27FC236}">
                <a16:creationId xmlns:a16="http://schemas.microsoft.com/office/drawing/2014/main" id="{B8C9D9BA-4ECE-4E4B-84C2-94A23EBDAB7D}"/>
              </a:ext>
            </a:extLst>
          </p:cNvPr>
          <p:cNvSpPr/>
          <p:nvPr/>
        </p:nvSpPr>
        <p:spPr>
          <a:xfrm>
            <a:off x="2906971" y="3659373"/>
            <a:ext cx="492120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7BFBCEC-5565-49E3-937F-149165FCCFC5}"/>
              </a:ext>
            </a:extLst>
          </p:cNvPr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F39BBA0-700D-4035-B57D-5B494F751686}"/>
              </a:ext>
            </a:extLst>
          </p:cNvPr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B611A09-41C9-442F-8C68-E65AD8C02160}"/>
              </a:ext>
            </a:extLst>
          </p:cNvPr>
          <p:cNvSpPr txBox="1"/>
          <p:nvPr/>
        </p:nvSpPr>
        <p:spPr>
          <a:xfrm>
            <a:off x="461108" y="4460786"/>
            <a:ext cx="10972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Task: delete </a:t>
            </a:r>
            <a:r>
              <a:rPr lang="en-US" sz="2400" dirty="0">
                <a:solidFill>
                  <a:srgbClr val="E911F9"/>
                </a:solidFill>
              </a:rPr>
              <a:t>108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Underflow </a:t>
            </a:r>
            <a:r>
              <a:rPr 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sym typeface="Wingdings" panose="05000000000000000000" pitchFamily="2" charset="2"/>
              </a:rPr>
              <a:t>Siblings can’t help  with key rotations  (same reason)</a:t>
            </a:r>
            <a:endParaRPr lang="en-US" sz="24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/>
                </a:solidFill>
                <a:sym typeface="Wingdings" panose="05000000000000000000" pitchFamily="2" charset="2"/>
              </a:rPr>
              <a:t>A relief force appears in the form of a sibling-parent key merging </a:t>
            </a:r>
            <a:endParaRPr lang="en-US" sz="2400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52" name="Rounded Rectangle 15">
            <a:extLst>
              <a:ext uri="{FF2B5EF4-FFF2-40B4-BE49-F238E27FC236}">
                <a16:creationId xmlns:a16="http://schemas.microsoft.com/office/drawing/2014/main" id="{66C73416-FE5E-4EEA-9339-5F3CE0D172EF}"/>
              </a:ext>
            </a:extLst>
          </p:cNvPr>
          <p:cNvSpPr/>
          <p:nvPr/>
        </p:nvSpPr>
        <p:spPr>
          <a:xfrm>
            <a:off x="1055857" y="2526187"/>
            <a:ext cx="134662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-5, 6, 10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CEE6ED9-20C7-4C1A-B2F7-785B1362070E}"/>
              </a:ext>
            </a:extLst>
          </p:cNvPr>
          <p:cNvCxnSpPr>
            <a:cxnSpLocks/>
          </p:cNvCxnSpPr>
          <p:nvPr/>
        </p:nvCxnSpPr>
        <p:spPr>
          <a:xfrm flipH="1">
            <a:off x="386422" y="3072434"/>
            <a:ext cx="669436" cy="454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E568CAF-0E57-43ED-AC38-B6D5FE8BD4B1}"/>
              </a:ext>
            </a:extLst>
          </p:cNvPr>
          <p:cNvCxnSpPr>
            <a:cxnSpLocks/>
          </p:cNvCxnSpPr>
          <p:nvPr/>
        </p:nvCxnSpPr>
        <p:spPr>
          <a:xfrm flipH="1">
            <a:off x="1175560" y="3036137"/>
            <a:ext cx="227071" cy="588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3C31CAE-8B4B-4651-80E4-840AA2B3BBE7}"/>
              </a:ext>
            </a:extLst>
          </p:cNvPr>
          <p:cNvCxnSpPr>
            <a:cxnSpLocks/>
          </p:cNvCxnSpPr>
          <p:nvPr/>
        </p:nvCxnSpPr>
        <p:spPr>
          <a:xfrm>
            <a:off x="1706781" y="3072434"/>
            <a:ext cx="0" cy="5948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131">
            <a:extLst>
              <a:ext uri="{FF2B5EF4-FFF2-40B4-BE49-F238E27FC236}">
                <a16:creationId xmlns:a16="http://schemas.microsoft.com/office/drawing/2014/main" id="{344A7066-652A-43FD-B5A9-6F2E9D84EA66}"/>
              </a:ext>
            </a:extLst>
          </p:cNvPr>
          <p:cNvSpPr/>
          <p:nvPr/>
        </p:nvSpPr>
        <p:spPr>
          <a:xfrm>
            <a:off x="1355740" y="3661553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57" name="Rounded Rectangle 132">
            <a:extLst>
              <a:ext uri="{FF2B5EF4-FFF2-40B4-BE49-F238E27FC236}">
                <a16:creationId xmlns:a16="http://schemas.microsoft.com/office/drawing/2014/main" id="{4CDB44B3-33EA-4962-A593-C1CF869DE959}"/>
              </a:ext>
            </a:extLst>
          </p:cNvPr>
          <p:cNvSpPr/>
          <p:nvPr/>
        </p:nvSpPr>
        <p:spPr>
          <a:xfrm>
            <a:off x="1987798" y="3642391"/>
            <a:ext cx="87064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12, 29, 39,40</a:t>
            </a:r>
          </a:p>
        </p:txBody>
      </p:sp>
      <p:sp>
        <p:nvSpPr>
          <p:cNvPr id="58" name="Rounded Rectangle 133">
            <a:extLst>
              <a:ext uri="{FF2B5EF4-FFF2-40B4-BE49-F238E27FC236}">
                <a16:creationId xmlns:a16="http://schemas.microsoft.com/office/drawing/2014/main" id="{E258B67F-8E4F-4EBE-B934-E24D208185A9}"/>
              </a:ext>
            </a:extLst>
          </p:cNvPr>
          <p:cNvSpPr/>
          <p:nvPr/>
        </p:nvSpPr>
        <p:spPr>
          <a:xfrm>
            <a:off x="738364" y="3633180"/>
            <a:ext cx="544516" cy="4158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</a:t>
            </a:r>
            <a:r>
              <a:rPr lang="en-US" sz="1400">
                <a:solidFill>
                  <a:schemeClr val="tx1"/>
                </a:solidFill>
              </a:rPr>
              <a:t>, 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9" name="Rounded Rectangle 134">
            <a:extLst>
              <a:ext uri="{FF2B5EF4-FFF2-40B4-BE49-F238E27FC236}">
                <a16:creationId xmlns:a16="http://schemas.microsoft.com/office/drawing/2014/main" id="{426F3749-02FD-427D-AEA2-9F0AF8C88067}"/>
              </a:ext>
            </a:extLst>
          </p:cNvPr>
          <p:cNvSpPr/>
          <p:nvPr/>
        </p:nvSpPr>
        <p:spPr>
          <a:xfrm>
            <a:off x="81708" y="3553445"/>
            <a:ext cx="560164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7CF33A3-3284-4CE7-8775-6309AFBCDD78}"/>
              </a:ext>
            </a:extLst>
          </p:cNvPr>
          <p:cNvCxnSpPr>
            <a:cxnSpLocks/>
          </p:cNvCxnSpPr>
          <p:nvPr/>
        </p:nvCxnSpPr>
        <p:spPr>
          <a:xfrm>
            <a:off x="2138689" y="3069884"/>
            <a:ext cx="155970" cy="5632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FCC7D96-51AE-4DDB-9680-49A638DC65F9}"/>
              </a:ext>
            </a:extLst>
          </p:cNvPr>
          <p:cNvCxnSpPr/>
          <p:nvPr/>
        </p:nvCxnSpPr>
        <p:spPr>
          <a:xfrm flipH="1">
            <a:off x="2872029" y="3194542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107">
            <a:extLst>
              <a:ext uri="{FF2B5EF4-FFF2-40B4-BE49-F238E27FC236}">
                <a16:creationId xmlns:a16="http://schemas.microsoft.com/office/drawing/2014/main" id="{CB3F4E10-71D5-422D-A484-308C387AC231}"/>
              </a:ext>
            </a:extLst>
          </p:cNvPr>
          <p:cNvSpPr/>
          <p:nvPr/>
        </p:nvSpPr>
        <p:spPr>
          <a:xfrm>
            <a:off x="5628652" y="3733184"/>
            <a:ext cx="1421137" cy="50662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92,98,100, 103</a:t>
            </a:r>
          </a:p>
        </p:txBody>
      </p:sp>
    </p:spTree>
    <p:extLst>
      <p:ext uri="{BB962C8B-B14F-4D97-AF65-F5344CB8AC3E}">
        <p14:creationId xmlns:p14="http://schemas.microsoft.com/office/powerpoint/2010/main" val="53264104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140" y="29081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Example #5: Merging all the way to the root.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C25A0BCA-5639-48E9-B22D-876C31DC00C7}"/>
              </a:ext>
            </a:extLst>
          </p:cNvPr>
          <p:cNvSpPr/>
          <p:nvPr/>
        </p:nvSpPr>
        <p:spPr>
          <a:xfrm>
            <a:off x="4928794" y="1616373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57,   89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671428-0D8C-4A06-99E2-E55AAFA4DD93}"/>
              </a:ext>
            </a:extLst>
          </p:cNvPr>
          <p:cNvCxnSpPr>
            <a:cxnSpLocks/>
            <a:stCxn id="4" idx="1"/>
            <a:endCxn id="35" idx="0"/>
          </p:cNvCxnSpPr>
          <p:nvPr/>
        </p:nvCxnSpPr>
        <p:spPr>
          <a:xfrm flipH="1">
            <a:off x="2408385" y="1869687"/>
            <a:ext cx="2520409" cy="8802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93EBA1-609C-4F11-AE2B-D80365F09776}"/>
              </a:ext>
            </a:extLst>
          </p:cNvPr>
          <p:cNvCxnSpPr>
            <a:endCxn id="29" idx="0"/>
          </p:cNvCxnSpPr>
          <p:nvPr/>
        </p:nvCxnSpPr>
        <p:spPr>
          <a:xfrm>
            <a:off x="6202687" y="3307594"/>
            <a:ext cx="270644" cy="482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EB23B7-63D9-40F3-B430-50DB95A8DB26}"/>
              </a:ext>
            </a:extLst>
          </p:cNvPr>
          <p:cNvCxnSpPr>
            <a:stCxn id="4" idx="3"/>
          </p:cNvCxnSpPr>
          <p:nvPr/>
        </p:nvCxnSpPr>
        <p:spPr>
          <a:xfrm>
            <a:off x="6535172" y="1869687"/>
            <a:ext cx="1373062" cy="870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16">
            <a:extLst>
              <a:ext uri="{FF2B5EF4-FFF2-40B4-BE49-F238E27FC236}">
                <a16:creationId xmlns:a16="http://schemas.microsoft.com/office/drawing/2014/main" id="{5CD5CA74-781F-4B49-A1B5-E4608F45A540}"/>
              </a:ext>
            </a:extLst>
          </p:cNvPr>
          <p:cNvSpPr/>
          <p:nvPr/>
        </p:nvSpPr>
        <p:spPr>
          <a:xfrm>
            <a:off x="5075976" y="2752545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</a:t>
            </a:r>
          </a:p>
        </p:txBody>
      </p:sp>
      <p:sp>
        <p:nvSpPr>
          <p:cNvPr id="10" name="Rounded Rectangle 18">
            <a:extLst>
              <a:ext uri="{FF2B5EF4-FFF2-40B4-BE49-F238E27FC236}">
                <a16:creationId xmlns:a16="http://schemas.microsoft.com/office/drawing/2014/main" id="{08943C4D-28BA-4364-B35D-327F5AACAD9C}"/>
              </a:ext>
            </a:extLst>
          </p:cNvPr>
          <p:cNvSpPr/>
          <p:nvPr/>
        </p:nvSpPr>
        <p:spPr>
          <a:xfrm>
            <a:off x="7489655" y="2714685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109, 120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5C4F7AA-B006-43EA-9733-8803859D0838}"/>
              </a:ext>
            </a:extLst>
          </p:cNvPr>
          <p:cNvCxnSpPr>
            <a:cxnSpLocks/>
          </p:cNvCxnSpPr>
          <p:nvPr/>
        </p:nvCxnSpPr>
        <p:spPr>
          <a:xfrm flipH="1">
            <a:off x="7780353" y="3236550"/>
            <a:ext cx="88581" cy="494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8CF6B99-77B5-4F3E-A950-61E2F46D1C7D}"/>
              </a:ext>
            </a:extLst>
          </p:cNvPr>
          <p:cNvCxnSpPr/>
          <p:nvPr/>
        </p:nvCxnSpPr>
        <p:spPr>
          <a:xfrm>
            <a:off x="8437779" y="3236550"/>
            <a:ext cx="239083" cy="5193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02C5303-A328-421D-9D59-EC561BECA33E}"/>
              </a:ext>
            </a:extLst>
          </p:cNvPr>
          <p:cNvCxnSpPr>
            <a:endCxn id="24" idx="0"/>
          </p:cNvCxnSpPr>
          <p:nvPr/>
        </p:nvCxnSpPr>
        <p:spPr>
          <a:xfrm>
            <a:off x="9074616" y="3221312"/>
            <a:ext cx="766974" cy="5752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85">
            <a:extLst>
              <a:ext uri="{FF2B5EF4-FFF2-40B4-BE49-F238E27FC236}">
                <a16:creationId xmlns:a16="http://schemas.microsoft.com/office/drawing/2014/main" id="{6088D9D6-AEB5-4BD4-ABDF-DCAD8678E385}"/>
              </a:ext>
            </a:extLst>
          </p:cNvPr>
          <p:cNvSpPr/>
          <p:nvPr/>
        </p:nvSpPr>
        <p:spPr>
          <a:xfrm>
            <a:off x="8481937" y="3774276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110, 114</a:t>
            </a:r>
          </a:p>
        </p:txBody>
      </p:sp>
      <p:sp>
        <p:nvSpPr>
          <p:cNvPr id="24" name="Rounded Rectangle 86">
            <a:extLst>
              <a:ext uri="{FF2B5EF4-FFF2-40B4-BE49-F238E27FC236}">
                <a16:creationId xmlns:a16="http://schemas.microsoft.com/office/drawing/2014/main" id="{4A3B571D-4832-4931-8EED-41C0284E1A4A}"/>
              </a:ext>
            </a:extLst>
          </p:cNvPr>
          <p:cNvSpPr/>
          <p:nvPr/>
        </p:nvSpPr>
        <p:spPr>
          <a:xfrm>
            <a:off x="9564203" y="3796599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3BD3619-CFD9-4E63-B706-C5F438796BAA}"/>
              </a:ext>
            </a:extLst>
          </p:cNvPr>
          <p:cNvCxnSpPr>
            <a:endCxn id="32" idx="0"/>
          </p:cNvCxnSpPr>
          <p:nvPr/>
        </p:nvCxnSpPr>
        <p:spPr>
          <a:xfrm flipH="1">
            <a:off x="4807266" y="3256547"/>
            <a:ext cx="333625" cy="5134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106">
            <a:extLst>
              <a:ext uri="{FF2B5EF4-FFF2-40B4-BE49-F238E27FC236}">
                <a16:creationId xmlns:a16="http://schemas.microsoft.com/office/drawing/2014/main" id="{DC6B7F25-2D81-4448-910F-0C30155926DB}"/>
              </a:ext>
            </a:extLst>
          </p:cNvPr>
          <p:cNvSpPr/>
          <p:nvPr/>
        </p:nvSpPr>
        <p:spPr>
          <a:xfrm>
            <a:off x="6094537" y="3790337"/>
            <a:ext cx="7575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1" name="Rounded Rectangle 108">
            <a:extLst>
              <a:ext uri="{FF2B5EF4-FFF2-40B4-BE49-F238E27FC236}">
                <a16:creationId xmlns:a16="http://schemas.microsoft.com/office/drawing/2014/main" id="{7673224D-BE20-42B0-AACE-AE8990149FF4}"/>
              </a:ext>
            </a:extLst>
          </p:cNvPr>
          <p:cNvSpPr/>
          <p:nvPr/>
        </p:nvSpPr>
        <p:spPr>
          <a:xfrm>
            <a:off x="5222152" y="3778746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63, 64</a:t>
            </a:r>
          </a:p>
        </p:txBody>
      </p:sp>
      <p:sp>
        <p:nvSpPr>
          <p:cNvPr id="32" name="Rounded Rectangle 109">
            <a:extLst>
              <a:ext uri="{FF2B5EF4-FFF2-40B4-BE49-F238E27FC236}">
                <a16:creationId xmlns:a16="http://schemas.microsoft.com/office/drawing/2014/main" id="{B8C9D9BA-4ECE-4E4B-84C2-94A23EBDAB7D}"/>
              </a:ext>
            </a:extLst>
          </p:cNvPr>
          <p:cNvSpPr/>
          <p:nvPr/>
        </p:nvSpPr>
        <p:spPr>
          <a:xfrm>
            <a:off x="4561206" y="3769992"/>
            <a:ext cx="492120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sp>
        <p:nvSpPr>
          <p:cNvPr id="35" name="Rounded Rectangle 15">
            <a:extLst>
              <a:ext uri="{FF2B5EF4-FFF2-40B4-BE49-F238E27FC236}">
                <a16:creationId xmlns:a16="http://schemas.microsoft.com/office/drawing/2014/main" id="{66C73416-FE5E-4EEA-9339-5F3CE0D172EF}"/>
              </a:ext>
            </a:extLst>
          </p:cNvPr>
          <p:cNvSpPr/>
          <p:nvPr/>
        </p:nvSpPr>
        <p:spPr>
          <a:xfrm>
            <a:off x="1735073" y="2749920"/>
            <a:ext cx="134662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-5, 6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EE6ED9-20C7-4C1A-B2F7-785B1362070E}"/>
              </a:ext>
            </a:extLst>
          </p:cNvPr>
          <p:cNvCxnSpPr>
            <a:cxnSpLocks/>
            <a:endCxn id="59" idx="0"/>
          </p:cNvCxnSpPr>
          <p:nvPr/>
        </p:nvCxnSpPr>
        <p:spPr>
          <a:xfrm flipH="1">
            <a:off x="1275557" y="3258634"/>
            <a:ext cx="694178" cy="6004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E568CAF-0E57-43ED-AC38-B6D5FE8BD4B1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2134138" y="3256547"/>
            <a:ext cx="121025" cy="6343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3C31CAE-8B4B-4651-80E4-840AA2B3BBE7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2856189" y="3282133"/>
            <a:ext cx="132145" cy="651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131">
            <a:extLst>
              <a:ext uri="{FF2B5EF4-FFF2-40B4-BE49-F238E27FC236}">
                <a16:creationId xmlns:a16="http://schemas.microsoft.com/office/drawing/2014/main" id="{344A7066-652A-43FD-B5A9-6F2E9D84EA66}"/>
              </a:ext>
            </a:extLst>
          </p:cNvPr>
          <p:cNvSpPr/>
          <p:nvPr/>
        </p:nvSpPr>
        <p:spPr>
          <a:xfrm>
            <a:off x="2730787" y="3933677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41" name="Rounded Rectangle 133">
            <a:extLst>
              <a:ext uri="{FF2B5EF4-FFF2-40B4-BE49-F238E27FC236}">
                <a16:creationId xmlns:a16="http://schemas.microsoft.com/office/drawing/2014/main" id="{E258B67F-8E4F-4EBE-B934-E24D208185A9}"/>
              </a:ext>
            </a:extLst>
          </p:cNvPr>
          <p:cNvSpPr/>
          <p:nvPr/>
        </p:nvSpPr>
        <p:spPr>
          <a:xfrm>
            <a:off x="1861880" y="3890930"/>
            <a:ext cx="544516" cy="4158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</a:t>
            </a:r>
            <a:r>
              <a:rPr lang="en-US" sz="1400">
                <a:solidFill>
                  <a:schemeClr val="tx1"/>
                </a:solidFill>
              </a:rPr>
              <a:t>, 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4" name="Rounded Rectangle 107">
            <a:extLst>
              <a:ext uri="{FF2B5EF4-FFF2-40B4-BE49-F238E27FC236}">
                <a16:creationId xmlns:a16="http://schemas.microsoft.com/office/drawing/2014/main" id="{CB3F4E10-71D5-422D-A484-308C387AC231}"/>
              </a:ext>
            </a:extLst>
          </p:cNvPr>
          <p:cNvSpPr/>
          <p:nvPr/>
        </p:nvSpPr>
        <p:spPr>
          <a:xfrm>
            <a:off x="7236143" y="3755926"/>
            <a:ext cx="1056701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100, 103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793EBA1-609C-4F11-AE2B-D80365F09776}"/>
              </a:ext>
            </a:extLst>
          </p:cNvPr>
          <p:cNvCxnSpPr>
            <a:endCxn id="31" idx="0"/>
          </p:cNvCxnSpPr>
          <p:nvPr/>
        </p:nvCxnSpPr>
        <p:spPr>
          <a:xfrm flipH="1">
            <a:off x="5590684" y="3286577"/>
            <a:ext cx="97887" cy="492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134">
            <a:extLst>
              <a:ext uri="{FF2B5EF4-FFF2-40B4-BE49-F238E27FC236}">
                <a16:creationId xmlns:a16="http://schemas.microsoft.com/office/drawing/2014/main" id="{426F3749-02FD-427D-AEA2-9F0AF8C88067}"/>
              </a:ext>
            </a:extLst>
          </p:cNvPr>
          <p:cNvSpPr/>
          <p:nvPr/>
        </p:nvSpPr>
        <p:spPr>
          <a:xfrm>
            <a:off x="995475" y="3859056"/>
            <a:ext cx="560164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C671428-0D8C-4A06-99E2-E55AAFA4DD93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flipH="1">
            <a:off x="5714924" y="2123000"/>
            <a:ext cx="17059" cy="629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6B611A09-41C9-442F-8C68-E65AD8C02160}"/>
              </a:ext>
            </a:extLst>
          </p:cNvPr>
          <p:cNvSpPr txBox="1"/>
          <p:nvPr/>
        </p:nvSpPr>
        <p:spPr>
          <a:xfrm>
            <a:off x="461108" y="4460786"/>
            <a:ext cx="10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Task: delete </a:t>
            </a:r>
            <a:r>
              <a:rPr lang="en-US" sz="2400" dirty="0">
                <a:solidFill>
                  <a:srgbClr val="E911F9"/>
                </a:solidFill>
              </a:rPr>
              <a:t>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07542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140" y="29081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Example #5: Merging all the way to the root.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C25A0BCA-5639-48E9-B22D-876C31DC00C7}"/>
              </a:ext>
            </a:extLst>
          </p:cNvPr>
          <p:cNvSpPr/>
          <p:nvPr/>
        </p:nvSpPr>
        <p:spPr>
          <a:xfrm>
            <a:off x="4928794" y="1616373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57,   89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671428-0D8C-4A06-99E2-E55AAFA4DD93}"/>
              </a:ext>
            </a:extLst>
          </p:cNvPr>
          <p:cNvCxnSpPr>
            <a:cxnSpLocks/>
            <a:stCxn id="4" idx="1"/>
            <a:endCxn id="35" idx="0"/>
          </p:cNvCxnSpPr>
          <p:nvPr/>
        </p:nvCxnSpPr>
        <p:spPr>
          <a:xfrm flipH="1">
            <a:off x="2408385" y="1869687"/>
            <a:ext cx="2520409" cy="8802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93EBA1-609C-4F11-AE2B-D80365F09776}"/>
              </a:ext>
            </a:extLst>
          </p:cNvPr>
          <p:cNvCxnSpPr>
            <a:endCxn id="29" idx="0"/>
          </p:cNvCxnSpPr>
          <p:nvPr/>
        </p:nvCxnSpPr>
        <p:spPr>
          <a:xfrm>
            <a:off x="6202687" y="3307594"/>
            <a:ext cx="270644" cy="482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EB23B7-63D9-40F3-B430-50DB95A8DB26}"/>
              </a:ext>
            </a:extLst>
          </p:cNvPr>
          <p:cNvCxnSpPr>
            <a:stCxn id="4" idx="3"/>
          </p:cNvCxnSpPr>
          <p:nvPr/>
        </p:nvCxnSpPr>
        <p:spPr>
          <a:xfrm>
            <a:off x="6535172" y="1869687"/>
            <a:ext cx="1373062" cy="870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16">
            <a:extLst>
              <a:ext uri="{FF2B5EF4-FFF2-40B4-BE49-F238E27FC236}">
                <a16:creationId xmlns:a16="http://schemas.microsoft.com/office/drawing/2014/main" id="{5CD5CA74-781F-4B49-A1B5-E4608F45A540}"/>
              </a:ext>
            </a:extLst>
          </p:cNvPr>
          <p:cNvSpPr/>
          <p:nvPr/>
        </p:nvSpPr>
        <p:spPr>
          <a:xfrm>
            <a:off x="5075976" y="2752545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</a:t>
            </a:r>
          </a:p>
        </p:txBody>
      </p:sp>
      <p:sp>
        <p:nvSpPr>
          <p:cNvPr id="10" name="Rounded Rectangle 18">
            <a:extLst>
              <a:ext uri="{FF2B5EF4-FFF2-40B4-BE49-F238E27FC236}">
                <a16:creationId xmlns:a16="http://schemas.microsoft.com/office/drawing/2014/main" id="{08943C4D-28BA-4364-B35D-327F5AACAD9C}"/>
              </a:ext>
            </a:extLst>
          </p:cNvPr>
          <p:cNvSpPr/>
          <p:nvPr/>
        </p:nvSpPr>
        <p:spPr>
          <a:xfrm>
            <a:off x="7489655" y="2714685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109, 120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5C4F7AA-B006-43EA-9733-8803859D0838}"/>
              </a:ext>
            </a:extLst>
          </p:cNvPr>
          <p:cNvCxnSpPr>
            <a:cxnSpLocks/>
          </p:cNvCxnSpPr>
          <p:nvPr/>
        </p:nvCxnSpPr>
        <p:spPr>
          <a:xfrm flipH="1">
            <a:off x="7780353" y="3236550"/>
            <a:ext cx="88581" cy="494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8CF6B99-77B5-4F3E-A950-61E2F46D1C7D}"/>
              </a:ext>
            </a:extLst>
          </p:cNvPr>
          <p:cNvCxnSpPr/>
          <p:nvPr/>
        </p:nvCxnSpPr>
        <p:spPr>
          <a:xfrm>
            <a:off x="8437779" y="3236550"/>
            <a:ext cx="239083" cy="5193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02C5303-A328-421D-9D59-EC561BECA33E}"/>
              </a:ext>
            </a:extLst>
          </p:cNvPr>
          <p:cNvCxnSpPr>
            <a:endCxn id="24" idx="0"/>
          </p:cNvCxnSpPr>
          <p:nvPr/>
        </p:nvCxnSpPr>
        <p:spPr>
          <a:xfrm>
            <a:off x="9074616" y="3221312"/>
            <a:ext cx="766974" cy="5752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85">
            <a:extLst>
              <a:ext uri="{FF2B5EF4-FFF2-40B4-BE49-F238E27FC236}">
                <a16:creationId xmlns:a16="http://schemas.microsoft.com/office/drawing/2014/main" id="{6088D9D6-AEB5-4BD4-ABDF-DCAD8678E385}"/>
              </a:ext>
            </a:extLst>
          </p:cNvPr>
          <p:cNvSpPr/>
          <p:nvPr/>
        </p:nvSpPr>
        <p:spPr>
          <a:xfrm>
            <a:off x="8481937" y="3774276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110, 114</a:t>
            </a:r>
          </a:p>
        </p:txBody>
      </p:sp>
      <p:sp>
        <p:nvSpPr>
          <p:cNvPr id="24" name="Rounded Rectangle 86">
            <a:extLst>
              <a:ext uri="{FF2B5EF4-FFF2-40B4-BE49-F238E27FC236}">
                <a16:creationId xmlns:a16="http://schemas.microsoft.com/office/drawing/2014/main" id="{4A3B571D-4832-4931-8EED-41C0284E1A4A}"/>
              </a:ext>
            </a:extLst>
          </p:cNvPr>
          <p:cNvSpPr/>
          <p:nvPr/>
        </p:nvSpPr>
        <p:spPr>
          <a:xfrm>
            <a:off x="9564203" y="3796599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3BD3619-CFD9-4E63-B706-C5F438796BAA}"/>
              </a:ext>
            </a:extLst>
          </p:cNvPr>
          <p:cNvCxnSpPr>
            <a:endCxn id="32" idx="0"/>
          </p:cNvCxnSpPr>
          <p:nvPr/>
        </p:nvCxnSpPr>
        <p:spPr>
          <a:xfrm flipH="1">
            <a:off x="4807266" y="3256547"/>
            <a:ext cx="333625" cy="5134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106">
            <a:extLst>
              <a:ext uri="{FF2B5EF4-FFF2-40B4-BE49-F238E27FC236}">
                <a16:creationId xmlns:a16="http://schemas.microsoft.com/office/drawing/2014/main" id="{DC6B7F25-2D81-4448-910F-0C30155926DB}"/>
              </a:ext>
            </a:extLst>
          </p:cNvPr>
          <p:cNvSpPr/>
          <p:nvPr/>
        </p:nvSpPr>
        <p:spPr>
          <a:xfrm>
            <a:off x="6094537" y="3790337"/>
            <a:ext cx="7575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1" name="Rounded Rectangle 108">
            <a:extLst>
              <a:ext uri="{FF2B5EF4-FFF2-40B4-BE49-F238E27FC236}">
                <a16:creationId xmlns:a16="http://schemas.microsoft.com/office/drawing/2014/main" id="{7673224D-BE20-42B0-AACE-AE8990149FF4}"/>
              </a:ext>
            </a:extLst>
          </p:cNvPr>
          <p:cNvSpPr/>
          <p:nvPr/>
        </p:nvSpPr>
        <p:spPr>
          <a:xfrm>
            <a:off x="5222152" y="3778746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63, 64</a:t>
            </a:r>
          </a:p>
        </p:txBody>
      </p:sp>
      <p:sp>
        <p:nvSpPr>
          <p:cNvPr id="32" name="Rounded Rectangle 109">
            <a:extLst>
              <a:ext uri="{FF2B5EF4-FFF2-40B4-BE49-F238E27FC236}">
                <a16:creationId xmlns:a16="http://schemas.microsoft.com/office/drawing/2014/main" id="{B8C9D9BA-4ECE-4E4B-84C2-94A23EBDAB7D}"/>
              </a:ext>
            </a:extLst>
          </p:cNvPr>
          <p:cNvSpPr/>
          <p:nvPr/>
        </p:nvSpPr>
        <p:spPr>
          <a:xfrm>
            <a:off x="4561206" y="3769992"/>
            <a:ext cx="492120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sp>
        <p:nvSpPr>
          <p:cNvPr id="35" name="Rounded Rectangle 15">
            <a:extLst>
              <a:ext uri="{FF2B5EF4-FFF2-40B4-BE49-F238E27FC236}">
                <a16:creationId xmlns:a16="http://schemas.microsoft.com/office/drawing/2014/main" id="{66C73416-FE5E-4EEA-9339-5F3CE0D172EF}"/>
              </a:ext>
            </a:extLst>
          </p:cNvPr>
          <p:cNvSpPr/>
          <p:nvPr/>
        </p:nvSpPr>
        <p:spPr>
          <a:xfrm>
            <a:off x="1735073" y="2749920"/>
            <a:ext cx="134662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-5, 6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EE6ED9-20C7-4C1A-B2F7-785B1362070E}"/>
              </a:ext>
            </a:extLst>
          </p:cNvPr>
          <p:cNvCxnSpPr>
            <a:cxnSpLocks/>
            <a:endCxn id="59" idx="0"/>
          </p:cNvCxnSpPr>
          <p:nvPr/>
        </p:nvCxnSpPr>
        <p:spPr>
          <a:xfrm flipH="1">
            <a:off x="1275557" y="3258634"/>
            <a:ext cx="694178" cy="6004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E568CAF-0E57-43ED-AC38-B6D5FE8BD4B1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2134138" y="3256547"/>
            <a:ext cx="121025" cy="6343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3C31CAE-8B4B-4651-80E4-840AA2B3BBE7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2856189" y="3282133"/>
            <a:ext cx="132145" cy="651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131">
            <a:extLst>
              <a:ext uri="{FF2B5EF4-FFF2-40B4-BE49-F238E27FC236}">
                <a16:creationId xmlns:a16="http://schemas.microsoft.com/office/drawing/2014/main" id="{344A7066-652A-43FD-B5A9-6F2E9D84EA66}"/>
              </a:ext>
            </a:extLst>
          </p:cNvPr>
          <p:cNvSpPr/>
          <p:nvPr/>
        </p:nvSpPr>
        <p:spPr>
          <a:xfrm>
            <a:off x="2730787" y="3933677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</a:t>
            </a:r>
            <a:r>
              <a:rPr lang="en-US" sz="1400" dirty="0">
                <a:solidFill>
                  <a:srgbClr val="E911F9"/>
                </a:solidFill>
              </a:rPr>
              <a:t>9</a:t>
            </a:r>
          </a:p>
        </p:txBody>
      </p:sp>
      <p:sp>
        <p:nvSpPr>
          <p:cNvPr id="41" name="Rounded Rectangle 133">
            <a:extLst>
              <a:ext uri="{FF2B5EF4-FFF2-40B4-BE49-F238E27FC236}">
                <a16:creationId xmlns:a16="http://schemas.microsoft.com/office/drawing/2014/main" id="{E258B67F-8E4F-4EBE-B934-E24D208185A9}"/>
              </a:ext>
            </a:extLst>
          </p:cNvPr>
          <p:cNvSpPr/>
          <p:nvPr/>
        </p:nvSpPr>
        <p:spPr>
          <a:xfrm>
            <a:off x="1861880" y="3890930"/>
            <a:ext cx="544516" cy="4158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</a:t>
            </a:r>
            <a:r>
              <a:rPr lang="en-US" sz="1400">
                <a:solidFill>
                  <a:schemeClr val="tx1"/>
                </a:solidFill>
              </a:rPr>
              <a:t>, 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4" name="Rounded Rectangle 107">
            <a:extLst>
              <a:ext uri="{FF2B5EF4-FFF2-40B4-BE49-F238E27FC236}">
                <a16:creationId xmlns:a16="http://schemas.microsoft.com/office/drawing/2014/main" id="{CB3F4E10-71D5-422D-A484-308C387AC231}"/>
              </a:ext>
            </a:extLst>
          </p:cNvPr>
          <p:cNvSpPr/>
          <p:nvPr/>
        </p:nvSpPr>
        <p:spPr>
          <a:xfrm>
            <a:off x="7236143" y="3755926"/>
            <a:ext cx="1056701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100, 103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793EBA1-609C-4F11-AE2B-D80365F09776}"/>
              </a:ext>
            </a:extLst>
          </p:cNvPr>
          <p:cNvCxnSpPr>
            <a:endCxn id="31" idx="0"/>
          </p:cNvCxnSpPr>
          <p:nvPr/>
        </p:nvCxnSpPr>
        <p:spPr>
          <a:xfrm flipH="1">
            <a:off x="5590684" y="3286577"/>
            <a:ext cx="97887" cy="492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134">
            <a:extLst>
              <a:ext uri="{FF2B5EF4-FFF2-40B4-BE49-F238E27FC236}">
                <a16:creationId xmlns:a16="http://schemas.microsoft.com/office/drawing/2014/main" id="{426F3749-02FD-427D-AEA2-9F0AF8C88067}"/>
              </a:ext>
            </a:extLst>
          </p:cNvPr>
          <p:cNvSpPr/>
          <p:nvPr/>
        </p:nvSpPr>
        <p:spPr>
          <a:xfrm>
            <a:off x="995475" y="3859056"/>
            <a:ext cx="560164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C671428-0D8C-4A06-99E2-E55AAFA4DD93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flipH="1">
            <a:off x="5714924" y="2123000"/>
            <a:ext cx="17059" cy="629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6B611A09-41C9-442F-8C68-E65AD8C02160}"/>
              </a:ext>
            </a:extLst>
          </p:cNvPr>
          <p:cNvSpPr txBox="1"/>
          <p:nvPr/>
        </p:nvSpPr>
        <p:spPr>
          <a:xfrm>
            <a:off x="461108" y="4460786"/>
            <a:ext cx="10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Task: delete </a:t>
            </a:r>
            <a:r>
              <a:rPr lang="en-US" sz="2400" dirty="0">
                <a:solidFill>
                  <a:srgbClr val="E911F9"/>
                </a:solidFill>
              </a:rPr>
              <a:t>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02822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140" y="29081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Example #5: Merging all the way to the root.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C25A0BCA-5639-48E9-B22D-876C31DC00C7}"/>
              </a:ext>
            </a:extLst>
          </p:cNvPr>
          <p:cNvSpPr/>
          <p:nvPr/>
        </p:nvSpPr>
        <p:spPr>
          <a:xfrm>
            <a:off x="4928794" y="1616373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57,   89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671428-0D8C-4A06-99E2-E55AAFA4DD93}"/>
              </a:ext>
            </a:extLst>
          </p:cNvPr>
          <p:cNvCxnSpPr>
            <a:cxnSpLocks/>
            <a:stCxn id="4" idx="1"/>
            <a:endCxn id="35" idx="0"/>
          </p:cNvCxnSpPr>
          <p:nvPr/>
        </p:nvCxnSpPr>
        <p:spPr>
          <a:xfrm flipH="1">
            <a:off x="2408385" y="1869687"/>
            <a:ext cx="2520409" cy="8802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93EBA1-609C-4F11-AE2B-D80365F09776}"/>
              </a:ext>
            </a:extLst>
          </p:cNvPr>
          <p:cNvCxnSpPr>
            <a:endCxn id="29" idx="0"/>
          </p:cNvCxnSpPr>
          <p:nvPr/>
        </p:nvCxnSpPr>
        <p:spPr>
          <a:xfrm>
            <a:off x="6202687" y="3307594"/>
            <a:ext cx="270644" cy="482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EB23B7-63D9-40F3-B430-50DB95A8DB26}"/>
              </a:ext>
            </a:extLst>
          </p:cNvPr>
          <p:cNvCxnSpPr>
            <a:stCxn id="4" idx="3"/>
          </p:cNvCxnSpPr>
          <p:nvPr/>
        </p:nvCxnSpPr>
        <p:spPr>
          <a:xfrm>
            <a:off x="6535172" y="1869687"/>
            <a:ext cx="1373062" cy="870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16">
            <a:extLst>
              <a:ext uri="{FF2B5EF4-FFF2-40B4-BE49-F238E27FC236}">
                <a16:creationId xmlns:a16="http://schemas.microsoft.com/office/drawing/2014/main" id="{5CD5CA74-781F-4B49-A1B5-E4608F45A540}"/>
              </a:ext>
            </a:extLst>
          </p:cNvPr>
          <p:cNvSpPr/>
          <p:nvPr/>
        </p:nvSpPr>
        <p:spPr>
          <a:xfrm>
            <a:off x="5075976" y="2752545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</a:t>
            </a:r>
          </a:p>
        </p:txBody>
      </p:sp>
      <p:sp>
        <p:nvSpPr>
          <p:cNvPr id="10" name="Rounded Rectangle 18">
            <a:extLst>
              <a:ext uri="{FF2B5EF4-FFF2-40B4-BE49-F238E27FC236}">
                <a16:creationId xmlns:a16="http://schemas.microsoft.com/office/drawing/2014/main" id="{08943C4D-28BA-4364-B35D-327F5AACAD9C}"/>
              </a:ext>
            </a:extLst>
          </p:cNvPr>
          <p:cNvSpPr/>
          <p:nvPr/>
        </p:nvSpPr>
        <p:spPr>
          <a:xfrm>
            <a:off x="7489655" y="2714685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109, 120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5C4F7AA-B006-43EA-9733-8803859D0838}"/>
              </a:ext>
            </a:extLst>
          </p:cNvPr>
          <p:cNvCxnSpPr>
            <a:cxnSpLocks/>
          </p:cNvCxnSpPr>
          <p:nvPr/>
        </p:nvCxnSpPr>
        <p:spPr>
          <a:xfrm flipH="1">
            <a:off x="7780353" y="3236550"/>
            <a:ext cx="88581" cy="494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8CF6B99-77B5-4F3E-A950-61E2F46D1C7D}"/>
              </a:ext>
            </a:extLst>
          </p:cNvPr>
          <p:cNvCxnSpPr/>
          <p:nvPr/>
        </p:nvCxnSpPr>
        <p:spPr>
          <a:xfrm>
            <a:off x="8437779" y="3236550"/>
            <a:ext cx="239083" cy="5193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02C5303-A328-421D-9D59-EC561BECA33E}"/>
              </a:ext>
            </a:extLst>
          </p:cNvPr>
          <p:cNvCxnSpPr>
            <a:endCxn id="24" idx="0"/>
          </p:cNvCxnSpPr>
          <p:nvPr/>
        </p:nvCxnSpPr>
        <p:spPr>
          <a:xfrm>
            <a:off x="9074616" y="3221312"/>
            <a:ext cx="766974" cy="5752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85">
            <a:extLst>
              <a:ext uri="{FF2B5EF4-FFF2-40B4-BE49-F238E27FC236}">
                <a16:creationId xmlns:a16="http://schemas.microsoft.com/office/drawing/2014/main" id="{6088D9D6-AEB5-4BD4-ABDF-DCAD8678E385}"/>
              </a:ext>
            </a:extLst>
          </p:cNvPr>
          <p:cNvSpPr/>
          <p:nvPr/>
        </p:nvSpPr>
        <p:spPr>
          <a:xfrm>
            <a:off x="8481937" y="3774276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110, 114</a:t>
            </a:r>
          </a:p>
        </p:txBody>
      </p:sp>
      <p:sp>
        <p:nvSpPr>
          <p:cNvPr id="24" name="Rounded Rectangle 86">
            <a:extLst>
              <a:ext uri="{FF2B5EF4-FFF2-40B4-BE49-F238E27FC236}">
                <a16:creationId xmlns:a16="http://schemas.microsoft.com/office/drawing/2014/main" id="{4A3B571D-4832-4931-8EED-41C0284E1A4A}"/>
              </a:ext>
            </a:extLst>
          </p:cNvPr>
          <p:cNvSpPr/>
          <p:nvPr/>
        </p:nvSpPr>
        <p:spPr>
          <a:xfrm>
            <a:off x="9564203" y="3796599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3BD3619-CFD9-4E63-B706-C5F438796BAA}"/>
              </a:ext>
            </a:extLst>
          </p:cNvPr>
          <p:cNvCxnSpPr>
            <a:endCxn id="32" idx="0"/>
          </p:cNvCxnSpPr>
          <p:nvPr/>
        </p:nvCxnSpPr>
        <p:spPr>
          <a:xfrm flipH="1">
            <a:off x="4807266" y="3256547"/>
            <a:ext cx="333625" cy="5134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106">
            <a:extLst>
              <a:ext uri="{FF2B5EF4-FFF2-40B4-BE49-F238E27FC236}">
                <a16:creationId xmlns:a16="http://schemas.microsoft.com/office/drawing/2014/main" id="{DC6B7F25-2D81-4448-910F-0C30155926DB}"/>
              </a:ext>
            </a:extLst>
          </p:cNvPr>
          <p:cNvSpPr/>
          <p:nvPr/>
        </p:nvSpPr>
        <p:spPr>
          <a:xfrm>
            <a:off x="6094537" y="3790337"/>
            <a:ext cx="7575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1" name="Rounded Rectangle 108">
            <a:extLst>
              <a:ext uri="{FF2B5EF4-FFF2-40B4-BE49-F238E27FC236}">
                <a16:creationId xmlns:a16="http://schemas.microsoft.com/office/drawing/2014/main" id="{7673224D-BE20-42B0-AACE-AE8990149FF4}"/>
              </a:ext>
            </a:extLst>
          </p:cNvPr>
          <p:cNvSpPr/>
          <p:nvPr/>
        </p:nvSpPr>
        <p:spPr>
          <a:xfrm>
            <a:off x="5222152" y="3778746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63, 64</a:t>
            </a:r>
          </a:p>
        </p:txBody>
      </p:sp>
      <p:sp>
        <p:nvSpPr>
          <p:cNvPr id="32" name="Rounded Rectangle 109">
            <a:extLst>
              <a:ext uri="{FF2B5EF4-FFF2-40B4-BE49-F238E27FC236}">
                <a16:creationId xmlns:a16="http://schemas.microsoft.com/office/drawing/2014/main" id="{B8C9D9BA-4ECE-4E4B-84C2-94A23EBDAB7D}"/>
              </a:ext>
            </a:extLst>
          </p:cNvPr>
          <p:cNvSpPr/>
          <p:nvPr/>
        </p:nvSpPr>
        <p:spPr>
          <a:xfrm>
            <a:off x="4561206" y="3769992"/>
            <a:ext cx="492120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sp>
        <p:nvSpPr>
          <p:cNvPr id="35" name="Rounded Rectangle 15">
            <a:extLst>
              <a:ext uri="{FF2B5EF4-FFF2-40B4-BE49-F238E27FC236}">
                <a16:creationId xmlns:a16="http://schemas.microsoft.com/office/drawing/2014/main" id="{66C73416-FE5E-4EEA-9339-5F3CE0D172EF}"/>
              </a:ext>
            </a:extLst>
          </p:cNvPr>
          <p:cNvSpPr/>
          <p:nvPr/>
        </p:nvSpPr>
        <p:spPr>
          <a:xfrm>
            <a:off x="1735073" y="2749920"/>
            <a:ext cx="134662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-5, 6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EE6ED9-20C7-4C1A-B2F7-785B1362070E}"/>
              </a:ext>
            </a:extLst>
          </p:cNvPr>
          <p:cNvCxnSpPr>
            <a:cxnSpLocks/>
            <a:endCxn id="59" idx="0"/>
          </p:cNvCxnSpPr>
          <p:nvPr/>
        </p:nvCxnSpPr>
        <p:spPr>
          <a:xfrm flipH="1">
            <a:off x="1275557" y="3258634"/>
            <a:ext cx="694178" cy="6004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E568CAF-0E57-43ED-AC38-B6D5FE8BD4B1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2134138" y="3256547"/>
            <a:ext cx="121025" cy="6343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3C31CAE-8B4B-4651-80E4-840AA2B3BBE7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2856189" y="3282133"/>
            <a:ext cx="132145" cy="651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131">
            <a:extLst>
              <a:ext uri="{FF2B5EF4-FFF2-40B4-BE49-F238E27FC236}">
                <a16:creationId xmlns:a16="http://schemas.microsoft.com/office/drawing/2014/main" id="{344A7066-652A-43FD-B5A9-6F2E9D84EA66}"/>
              </a:ext>
            </a:extLst>
          </p:cNvPr>
          <p:cNvSpPr/>
          <p:nvPr/>
        </p:nvSpPr>
        <p:spPr>
          <a:xfrm>
            <a:off x="2730787" y="3933677"/>
            <a:ext cx="515094" cy="407076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rgbClr val="E911F9"/>
              </a:solidFill>
            </a:endParaRPr>
          </a:p>
        </p:txBody>
      </p:sp>
      <p:sp>
        <p:nvSpPr>
          <p:cNvPr id="41" name="Rounded Rectangle 133">
            <a:extLst>
              <a:ext uri="{FF2B5EF4-FFF2-40B4-BE49-F238E27FC236}">
                <a16:creationId xmlns:a16="http://schemas.microsoft.com/office/drawing/2014/main" id="{E258B67F-8E4F-4EBE-B934-E24D208185A9}"/>
              </a:ext>
            </a:extLst>
          </p:cNvPr>
          <p:cNvSpPr/>
          <p:nvPr/>
        </p:nvSpPr>
        <p:spPr>
          <a:xfrm>
            <a:off x="1861880" y="3890930"/>
            <a:ext cx="544516" cy="4158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</a:t>
            </a:r>
            <a:r>
              <a:rPr lang="en-US" sz="1400">
                <a:solidFill>
                  <a:schemeClr val="tx1"/>
                </a:solidFill>
              </a:rPr>
              <a:t>, 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4" name="Rounded Rectangle 107">
            <a:extLst>
              <a:ext uri="{FF2B5EF4-FFF2-40B4-BE49-F238E27FC236}">
                <a16:creationId xmlns:a16="http://schemas.microsoft.com/office/drawing/2014/main" id="{CB3F4E10-71D5-422D-A484-308C387AC231}"/>
              </a:ext>
            </a:extLst>
          </p:cNvPr>
          <p:cNvSpPr/>
          <p:nvPr/>
        </p:nvSpPr>
        <p:spPr>
          <a:xfrm>
            <a:off x="7236143" y="3755926"/>
            <a:ext cx="1056701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100, 103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793EBA1-609C-4F11-AE2B-D80365F09776}"/>
              </a:ext>
            </a:extLst>
          </p:cNvPr>
          <p:cNvCxnSpPr>
            <a:endCxn id="31" idx="0"/>
          </p:cNvCxnSpPr>
          <p:nvPr/>
        </p:nvCxnSpPr>
        <p:spPr>
          <a:xfrm flipH="1">
            <a:off x="5590684" y="3286577"/>
            <a:ext cx="97887" cy="492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134">
            <a:extLst>
              <a:ext uri="{FF2B5EF4-FFF2-40B4-BE49-F238E27FC236}">
                <a16:creationId xmlns:a16="http://schemas.microsoft.com/office/drawing/2014/main" id="{426F3749-02FD-427D-AEA2-9F0AF8C88067}"/>
              </a:ext>
            </a:extLst>
          </p:cNvPr>
          <p:cNvSpPr/>
          <p:nvPr/>
        </p:nvSpPr>
        <p:spPr>
          <a:xfrm>
            <a:off x="995475" y="3859056"/>
            <a:ext cx="560164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C671428-0D8C-4A06-99E2-E55AAFA4DD93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flipH="1">
            <a:off x="5714924" y="2123000"/>
            <a:ext cx="17059" cy="629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6B611A09-41C9-442F-8C68-E65AD8C02160}"/>
              </a:ext>
            </a:extLst>
          </p:cNvPr>
          <p:cNvSpPr txBox="1"/>
          <p:nvPr/>
        </p:nvSpPr>
        <p:spPr>
          <a:xfrm>
            <a:off x="461108" y="4460786"/>
            <a:ext cx="1097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Task: delete </a:t>
            </a:r>
            <a:r>
              <a:rPr lang="en-US" sz="2400" dirty="0">
                <a:solidFill>
                  <a:srgbClr val="E911F9"/>
                </a:solidFill>
              </a:rPr>
              <a:t>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Underflow </a:t>
            </a:r>
            <a:r>
              <a:rPr lang="en-US" sz="2400" dirty="0">
                <a:solidFill>
                  <a:srgbClr val="FF0000"/>
                </a:solidFill>
                <a:sym typeface="Wingdings"/>
              </a:rPr>
              <a:t></a:t>
            </a:r>
            <a:endParaRPr lang="en-US" sz="2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984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F02E4-B527-49DA-B0CB-FC5C26873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Dealing with </a:t>
            </a:r>
            <a:r>
              <a:rPr lang="en-US" b="1" dirty="0">
                <a:solidFill>
                  <a:schemeClr val="accent1"/>
                </a:solidFill>
              </a:rPr>
              <a:t>over</a:t>
            </a:r>
            <a:r>
              <a:rPr lang="en-US" dirty="0"/>
              <a:t>flows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08776B-1A2D-4083-8B14-10C4AF4AF8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Unlike in 2-3 trees, where splitting is practically the only option allowed, in B-trees, we will always attempt </a:t>
                </a:r>
                <a:r>
                  <a:rPr lang="en-US" dirty="0">
                    <a:solidFill>
                      <a:schemeClr val="accent2"/>
                    </a:solidFill>
                  </a:rPr>
                  <a:t>key rotations </a:t>
                </a:r>
                <a:r>
                  <a:rPr lang="en-US" dirty="0"/>
                  <a:t>first.</a:t>
                </a:r>
              </a:p>
              <a:p>
                <a:pPr lvl="1"/>
                <a:r>
                  <a:rPr lang="en-US" dirty="0"/>
                  <a:t>To avoid asking the heap for </a:t>
                </a:r>
                <a:r>
                  <a:rPr lang="en-US" b="1" dirty="0">
                    <a:solidFill>
                      <a:srgbClr val="7030A0"/>
                    </a:solidFill>
                  </a:rPr>
                  <a:t>large contiguous storage!</a:t>
                </a:r>
              </a:p>
              <a:p>
                <a:r>
                  <a:rPr lang="en-US" dirty="0"/>
                  <a:t>Idea: Look at your sibling nodes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≤2</m:t>
                    </m:r>
                  </m:oMath>
                </a14:m>
                <a:r>
                  <a:rPr lang="en-US" dirty="0"/>
                  <a:t>) and locate </a:t>
                </a:r>
                <a:r>
                  <a:rPr lang="en-US" dirty="0">
                    <a:solidFill>
                      <a:schemeClr val="accent1"/>
                    </a:solidFill>
                  </a:rPr>
                  <a:t>at least one </a:t>
                </a:r>
                <a:r>
                  <a:rPr lang="en-US" dirty="0"/>
                  <a:t>that would </a:t>
                </a:r>
                <a:r>
                  <a:rPr lang="en-US" dirty="0">
                    <a:solidFill>
                      <a:schemeClr val="accent1"/>
                    </a:solidFill>
                  </a:rPr>
                  <a:t>not overflow </a:t>
                </a:r>
                <a:r>
                  <a:rPr lang="en-US" dirty="0"/>
                  <a:t>if you were to </a:t>
                </a:r>
                <a:r>
                  <a:rPr lang="en-US" dirty="0">
                    <a:solidFill>
                      <a:schemeClr val="accent1"/>
                    </a:solidFill>
                  </a:rPr>
                  <a:t>add a key to it</a:t>
                </a:r>
              </a:p>
              <a:p>
                <a:pPr lvl="1"/>
                <a:r>
                  <a:rPr lang="en-US" dirty="0"/>
                  <a:t>If you find one such sibling, </a:t>
                </a:r>
                <a:r>
                  <a:rPr lang="en-US" dirty="0">
                    <a:solidFill>
                      <a:srgbClr val="00B050"/>
                    </a:solidFill>
                  </a:rPr>
                  <a:t>rotate the key “closest” to the sibling node to that node through the parent.</a:t>
                </a:r>
              </a:p>
              <a:p>
                <a:pPr lvl="1"/>
                <a:r>
                  <a:rPr lang="en-US" dirty="0"/>
                  <a:t>This is always either the </a:t>
                </a:r>
                <a:r>
                  <a:rPr lang="en-US" dirty="0">
                    <a:solidFill>
                      <a:srgbClr val="E911F9"/>
                    </a:solidFill>
                  </a:rPr>
                  <a:t>smallest</a:t>
                </a:r>
                <a:r>
                  <a:rPr lang="en-US" dirty="0"/>
                  <a:t> or the </a:t>
                </a:r>
                <a:r>
                  <a:rPr lang="en-US" dirty="0">
                    <a:solidFill>
                      <a:srgbClr val="7030A0"/>
                    </a:solidFill>
                  </a:rPr>
                  <a:t>largest</a:t>
                </a:r>
                <a:r>
                  <a:rPr lang="en-US" dirty="0"/>
                  <a:t> key of the current node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08776B-1A2D-4083-8B14-10C4AF4AF8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205149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140" y="29081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Example #5: Merging all the way to the root.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C25A0BCA-5639-48E9-B22D-876C31DC00C7}"/>
              </a:ext>
            </a:extLst>
          </p:cNvPr>
          <p:cNvSpPr/>
          <p:nvPr/>
        </p:nvSpPr>
        <p:spPr>
          <a:xfrm>
            <a:off x="4928794" y="1616373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57,   89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671428-0D8C-4A06-99E2-E55AAFA4DD93}"/>
              </a:ext>
            </a:extLst>
          </p:cNvPr>
          <p:cNvCxnSpPr>
            <a:cxnSpLocks/>
            <a:stCxn id="4" idx="1"/>
            <a:endCxn id="35" idx="0"/>
          </p:cNvCxnSpPr>
          <p:nvPr/>
        </p:nvCxnSpPr>
        <p:spPr>
          <a:xfrm flipH="1">
            <a:off x="2408385" y="1869687"/>
            <a:ext cx="2520409" cy="8802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93EBA1-609C-4F11-AE2B-D80365F09776}"/>
              </a:ext>
            </a:extLst>
          </p:cNvPr>
          <p:cNvCxnSpPr>
            <a:endCxn id="29" idx="0"/>
          </p:cNvCxnSpPr>
          <p:nvPr/>
        </p:nvCxnSpPr>
        <p:spPr>
          <a:xfrm>
            <a:off x="6202687" y="3307594"/>
            <a:ext cx="270644" cy="482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EB23B7-63D9-40F3-B430-50DB95A8DB26}"/>
              </a:ext>
            </a:extLst>
          </p:cNvPr>
          <p:cNvCxnSpPr>
            <a:stCxn id="4" idx="3"/>
          </p:cNvCxnSpPr>
          <p:nvPr/>
        </p:nvCxnSpPr>
        <p:spPr>
          <a:xfrm>
            <a:off x="6535172" y="1869687"/>
            <a:ext cx="1373062" cy="870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16">
            <a:extLst>
              <a:ext uri="{FF2B5EF4-FFF2-40B4-BE49-F238E27FC236}">
                <a16:creationId xmlns:a16="http://schemas.microsoft.com/office/drawing/2014/main" id="{5CD5CA74-781F-4B49-A1B5-E4608F45A540}"/>
              </a:ext>
            </a:extLst>
          </p:cNvPr>
          <p:cNvSpPr/>
          <p:nvPr/>
        </p:nvSpPr>
        <p:spPr>
          <a:xfrm>
            <a:off x="5075976" y="2752545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</a:t>
            </a:r>
          </a:p>
        </p:txBody>
      </p:sp>
      <p:sp>
        <p:nvSpPr>
          <p:cNvPr id="10" name="Rounded Rectangle 18">
            <a:extLst>
              <a:ext uri="{FF2B5EF4-FFF2-40B4-BE49-F238E27FC236}">
                <a16:creationId xmlns:a16="http://schemas.microsoft.com/office/drawing/2014/main" id="{08943C4D-28BA-4364-B35D-327F5AACAD9C}"/>
              </a:ext>
            </a:extLst>
          </p:cNvPr>
          <p:cNvSpPr/>
          <p:nvPr/>
        </p:nvSpPr>
        <p:spPr>
          <a:xfrm>
            <a:off x="7489655" y="2714685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109, 120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5C4F7AA-B006-43EA-9733-8803859D0838}"/>
              </a:ext>
            </a:extLst>
          </p:cNvPr>
          <p:cNvCxnSpPr>
            <a:cxnSpLocks/>
          </p:cNvCxnSpPr>
          <p:nvPr/>
        </p:nvCxnSpPr>
        <p:spPr>
          <a:xfrm flipH="1">
            <a:off x="7780353" y="3236550"/>
            <a:ext cx="88581" cy="494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8CF6B99-77B5-4F3E-A950-61E2F46D1C7D}"/>
              </a:ext>
            </a:extLst>
          </p:cNvPr>
          <p:cNvCxnSpPr/>
          <p:nvPr/>
        </p:nvCxnSpPr>
        <p:spPr>
          <a:xfrm>
            <a:off x="8437779" y="3236550"/>
            <a:ext cx="239083" cy="5193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02C5303-A328-421D-9D59-EC561BECA33E}"/>
              </a:ext>
            </a:extLst>
          </p:cNvPr>
          <p:cNvCxnSpPr>
            <a:endCxn id="24" idx="0"/>
          </p:cNvCxnSpPr>
          <p:nvPr/>
        </p:nvCxnSpPr>
        <p:spPr>
          <a:xfrm>
            <a:off x="9074616" y="3221312"/>
            <a:ext cx="766974" cy="5752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85">
            <a:extLst>
              <a:ext uri="{FF2B5EF4-FFF2-40B4-BE49-F238E27FC236}">
                <a16:creationId xmlns:a16="http://schemas.microsoft.com/office/drawing/2014/main" id="{6088D9D6-AEB5-4BD4-ABDF-DCAD8678E385}"/>
              </a:ext>
            </a:extLst>
          </p:cNvPr>
          <p:cNvSpPr/>
          <p:nvPr/>
        </p:nvSpPr>
        <p:spPr>
          <a:xfrm>
            <a:off x="8481937" y="3774276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110, 114</a:t>
            </a:r>
          </a:p>
        </p:txBody>
      </p:sp>
      <p:sp>
        <p:nvSpPr>
          <p:cNvPr id="24" name="Rounded Rectangle 86">
            <a:extLst>
              <a:ext uri="{FF2B5EF4-FFF2-40B4-BE49-F238E27FC236}">
                <a16:creationId xmlns:a16="http://schemas.microsoft.com/office/drawing/2014/main" id="{4A3B571D-4832-4931-8EED-41C0284E1A4A}"/>
              </a:ext>
            </a:extLst>
          </p:cNvPr>
          <p:cNvSpPr/>
          <p:nvPr/>
        </p:nvSpPr>
        <p:spPr>
          <a:xfrm>
            <a:off x="9564203" y="3796599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3BD3619-CFD9-4E63-B706-C5F438796BAA}"/>
              </a:ext>
            </a:extLst>
          </p:cNvPr>
          <p:cNvCxnSpPr>
            <a:endCxn id="32" idx="0"/>
          </p:cNvCxnSpPr>
          <p:nvPr/>
        </p:nvCxnSpPr>
        <p:spPr>
          <a:xfrm flipH="1">
            <a:off x="4807266" y="3256547"/>
            <a:ext cx="333625" cy="5134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106">
            <a:extLst>
              <a:ext uri="{FF2B5EF4-FFF2-40B4-BE49-F238E27FC236}">
                <a16:creationId xmlns:a16="http://schemas.microsoft.com/office/drawing/2014/main" id="{DC6B7F25-2D81-4448-910F-0C30155926DB}"/>
              </a:ext>
            </a:extLst>
          </p:cNvPr>
          <p:cNvSpPr/>
          <p:nvPr/>
        </p:nvSpPr>
        <p:spPr>
          <a:xfrm>
            <a:off x="6094537" y="3790337"/>
            <a:ext cx="7575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1" name="Rounded Rectangle 108">
            <a:extLst>
              <a:ext uri="{FF2B5EF4-FFF2-40B4-BE49-F238E27FC236}">
                <a16:creationId xmlns:a16="http://schemas.microsoft.com/office/drawing/2014/main" id="{7673224D-BE20-42B0-AACE-AE8990149FF4}"/>
              </a:ext>
            </a:extLst>
          </p:cNvPr>
          <p:cNvSpPr/>
          <p:nvPr/>
        </p:nvSpPr>
        <p:spPr>
          <a:xfrm>
            <a:off x="5222152" y="3778746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63, 64</a:t>
            </a:r>
          </a:p>
        </p:txBody>
      </p:sp>
      <p:sp>
        <p:nvSpPr>
          <p:cNvPr id="32" name="Rounded Rectangle 109">
            <a:extLst>
              <a:ext uri="{FF2B5EF4-FFF2-40B4-BE49-F238E27FC236}">
                <a16:creationId xmlns:a16="http://schemas.microsoft.com/office/drawing/2014/main" id="{B8C9D9BA-4ECE-4E4B-84C2-94A23EBDAB7D}"/>
              </a:ext>
            </a:extLst>
          </p:cNvPr>
          <p:cNvSpPr/>
          <p:nvPr/>
        </p:nvSpPr>
        <p:spPr>
          <a:xfrm>
            <a:off x="4561206" y="3769992"/>
            <a:ext cx="492120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sp>
        <p:nvSpPr>
          <p:cNvPr id="35" name="Rounded Rectangle 15">
            <a:extLst>
              <a:ext uri="{FF2B5EF4-FFF2-40B4-BE49-F238E27FC236}">
                <a16:creationId xmlns:a16="http://schemas.microsoft.com/office/drawing/2014/main" id="{66C73416-FE5E-4EEA-9339-5F3CE0D172EF}"/>
              </a:ext>
            </a:extLst>
          </p:cNvPr>
          <p:cNvSpPr/>
          <p:nvPr/>
        </p:nvSpPr>
        <p:spPr>
          <a:xfrm>
            <a:off x="1735073" y="2749920"/>
            <a:ext cx="134662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-5, 6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EE6ED9-20C7-4C1A-B2F7-785B1362070E}"/>
              </a:ext>
            </a:extLst>
          </p:cNvPr>
          <p:cNvCxnSpPr>
            <a:cxnSpLocks/>
            <a:endCxn id="59" idx="0"/>
          </p:cNvCxnSpPr>
          <p:nvPr/>
        </p:nvCxnSpPr>
        <p:spPr>
          <a:xfrm flipH="1">
            <a:off x="1275557" y="3258634"/>
            <a:ext cx="694178" cy="6004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E568CAF-0E57-43ED-AC38-B6D5FE8BD4B1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2134138" y="3256547"/>
            <a:ext cx="121025" cy="6343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3C31CAE-8B4B-4651-80E4-840AA2B3BBE7}"/>
              </a:ext>
            </a:extLst>
          </p:cNvPr>
          <p:cNvCxnSpPr>
            <a:cxnSpLocks/>
          </p:cNvCxnSpPr>
          <p:nvPr/>
        </p:nvCxnSpPr>
        <p:spPr>
          <a:xfrm>
            <a:off x="2856189" y="3282133"/>
            <a:ext cx="132145" cy="651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133">
            <a:extLst>
              <a:ext uri="{FF2B5EF4-FFF2-40B4-BE49-F238E27FC236}">
                <a16:creationId xmlns:a16="http://schemas.microsoft.com/office/drawing/2014/main" id="{E258B67F-8E4F-4EBE-B934-E24D208185A9}"/>
              </a:ext>
            </a:extLst>
          </p:cNvPr>
          <p:cNvSpPr/>
          <p:nvPr/>
        </p:nvSpPr>
        <p:spPr>
          <a:xfrm>
            <a:off x="1861880" y="3890930"/>
            <a:ext cx="544516" cy="4158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</a:t>
            </a:r>
            <a:r>
              <a:rPr lang="en-US" sz="1400">
                <a:solidFill>
                  <a:schemeClr val="tx1"/>
                </a:solidFill>
              </a:rPr>
              <a:t>, 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4" name="Rounded Rectangle 107">
            <a:extLst>
              <a:ext uri="{FF2B5EF4-FFF2-40B4-BE49-F238E27FC236}">
                <a16:creationId xmlns:a16="http://schemas.microsoft.com/office/drawing/2014/main" id="{CB3F4E10-71D5-422D-A484-308C387AC231}"/>
              </a:ext>
            </a:extLst>
          </p:cNvPr>
          <p:cNvSpPr/>
          <p:nvPr/>
        </p:nvSpPr>
        <p:spPr>
          <a:xfrm>
            <a:off x="7236143" y="3755926"/>
            <a:ext cx="1056701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100, 103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793EBA1-609C-4F11-AE2B-D80365F09776}"/>
              </a:ext>
            </a:extLst>
          </p:cNvPr>
          <p:cNvCxnSpPr>
            <a:endCxn id="31" idx="0"/>
          </p:cNvCxnSpPr>
          <p:nvPr/>
        </p:nvCxnSpPr>
        <p:spPr>
          <a:xfrm flipH="1">
            <a:off x="5590684" y="3286577"/>
            <a:ext cx="97887" cy="492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134">
            <a:extLst>
              <a:ext uri="{FF2B5EF4-FFF2-40B4-BE49-F238E27FC236}">
                <a16:creationId xmlns:a16="http://schemas.microsoft.com/office/drawing/2014/main" id="{426F3749-02FD-427D-AEA2-9F0AF8C88067}"/>
              </a:ext>
            </a:extLst>
          </p:cNvPr>
          <p:cNvSpPr/>
          <p:nvPr/>
        </p:nvSpPr>
        <p:spPr>
          <a:xfrm>
            <a:off x="995475" y="3859056"/>
            <a:ext cx="560164" cy="432603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C671428-0D8C-4A06-99E2-E55AAFA4DD93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flipH="1">
            <a:off x="5714924" y="2123000"/>
            <a:ext cx="17059" cy="629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6B611A09-41C9-442F-8C68-E65AD8C02160}"/>
              </a:ext>
            </a:extLst>
          </p:cNvPr>
          <p:cNvSpPr txBox="1"/>
          <p:nvPr/>
        </p:nvSpPr>
        <p:spPr>
          <a:xfrm>
            <a:off x="461108" y="4460786"/>
            <a:ext cx="1097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Task: delete </a:t>
            </a:r>
            <a:r>
              <a:rPr lang="en-US" sz="2400" dirty="0">
                <a:solidFill>
                  <a:srgbClr val="E911F9"/>
                </a:solidFill>
              </a:rPr>
              <a:t>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Underflow </a:t>
            </a:r>
            <a:r>
              <a:rPr lang="en-US" sz="2400" dirty="0">
                <a:solidFill>
                  <a:srgbClr val="FF0000"/>
                </a:solidFill>
                <a:sym typeface="Wingdings"/>
              </a:rPr>
              <a:t></a:t>
            </a:r>
            <a:endParaRPr lang="en-US" sz="2400" dirty="0">
              <a:solidFill>
                <a:srgbClr val="E911F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Siblings can’t help with key rotations! </a:t>
            </a:r>
            <a:r>
              <a:rPr lang="en-US" sz="2400" dirty="0">
                <a:solidFill>
                  <a:schemeClr val="accent1"/>
                </a:solidFill>
                <a:sym typeface="Wingdings"/>
              </a:rPr>
              <a:t></a:t>
            </a:r>
            <a:endParaRPr lang="en-US" sz="24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33" name="Rounded Rectangle 131">
            <a:extLst>
              <a:ext uri="{FF2B5EF4-FFF2-40B4-BE49-F238E27FC236}">
                <a16:creationId xmlns:a16="http://schemas.microsoft.com/office/drawing/2014/main" id="{344A7066-652A-43FD-B5A9-6F2E9D84EA66}"/>
              </a:ext>
            </a:extLst>
          </p:cNvPr>
          <p:cNvSpPr/>
          <p:nvPr/>
        </p:nvSpPr>
        <p:spPr>
          <a:xfrm>
            <a:off x="2730787" y="3933677"/>
            <a:ext cx="515094" cy="407076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rgbClr val="E911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57806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140" y="29081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Example #5: Merging all the way to the root.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C25A0BCA-5639-48E9-B22D-876C31DC00C7}"/>
              </a:ext>
            </a:extLst>
          </p:cNvPr>
          <p:cNvSpPr/>
          <p:nvPr/>
        </p:nvSpPr>
        <p:spPr>
          <a:xfrm>
            <a:off x="4928794" y="1616373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57,   89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671428-0D8C-4A06-99E2-E55AAFA4DD93}"/>
              </a:ext>
            </a:extLst>
          </p:cNvPr>
          <p:cNvCxnSpPr>
            <a:cxnSpLocks/>
            <a:stCxn id="4" idx="1"/>
            <a:endCxn id="35" idx="0"/>
          </p:cNvCxnSpPr>
          <p:nvPr/>
        </p:nvCxnSpPr>
        <p:spPr>
          <a:xfrm flipH="1">
            <a:off x="2408385" y="1869687"/>
            <a:ext cx="2520409" cy="8802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93EBA1-609C-4F11-AE2B-D80365F09776}"/>
              </a:ext>
            </a:extLst>
          </p:cNvPr>
          <p:cNvCxnSpPr>
            <a:endCxn id="29" idx="0"/>
          </p:cNvCxnSpPr>
          <p:nvPr/>
        </p:nvCxnSpPr>
        <p:spPr>
          <a:xfrm>
            <a:off x="6202687" y="3307594"/>
            <a:ext cx="270644" cy="482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EB23B7-63D9-40F3-B430-50DB95A8DB26}"/>
              </a:ext>
            </a:extLst>
          </p:cNvPr>
          <p:cNvCxnSpPr>
            <a:stCxn id="4" idx="3"/>
          </p:cNvCxnSpPr>
          <p:nvPr/>
        </p:nvCxnSpPr>
        <p:spPr>
          <a:xfrm>
            <a:off x="6535172" y="1869687"/>
            <a:ext cx="1373062" cy="870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16">
            <a:extLst>
              <a:ext uri="{FF2B5EF4-FFF2-40B4-BE49-F238E27FC236}">
                <a16:creationId xmlns:a16="http://schemas.microsoft.com/office/drawing/2014/main" id="{5CD5CA74-781F-4B49-A1B5-E4608F45A540}"/>
              </a:ext>
            </a:extLst>
          </p:cNvPr>
          <p:cNvSpPr/>
          <p:nvPr/>
        </p:nvSpPr>
        <p:spPr>
          <a:xfrm>
            <a:off x="5075976" y="2752545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 </a:t>
            </a:r>
          </a:p>
        </p:txBody>
      </p:sp>
      <p:sp>
        <p:nvSpPr>
          <p:cNvPr id="10" name="Rounded Rectangle 18">
            <a:extLst>
              <a:ext uri="{FF2B5EF4-FFF2-40B4-BE49-F238E27FC236}">
                <a16:creationId xmlns:a16="http://schemas.microsoft.com/office/drawing/2014/main" id="{08943C4D-28BA-4364-B35D-327F5AACAD9C}"/>
              </a:ext>
            </a:extLst>
          </p:cNvPr>
          <p:cNvSpPr/>
          <p:nvPr/>
        </p:nvSpPr>
        <p:spPr>
          <a:xfrm>
            <a:off x="7489655" y="2714685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109, 120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5C4F7AA-B006-43EA-9733-8803859D0838}"/>
              </a:ext>
            </a:extLst>
          </p:cNvPr>
          <p:cNvCxnSpPr>
            <a:cxnSpLocks/>
          </p:cNvCxnSpPr>
          <p:nvPr/>
        </p:nvCxnSpPr>
        <p:spPr>
          <a:xfrm flipH="1">
            <a:off x="7780353" y="3236550"/>
            <a:ext cx="88581" cy="494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8CF6B99-77B5-4F3E-A950-61E2F46D1C7D}"/>
              </a:ext>
            </a:extLst>
          </p:cNvPr>
          <p:cNvCxnSpPr/>
          <p:nvPr/>
        </p:nvCxnSpPr>
        <p:spPr>
          <a:xfrm>
            <a:off x="8437779" y="3236550"/>
            <a:ext cx="239083" cy="5193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02C5303-A328-421D-9D59-EC561BECA33E}"/>
              </a:ext>
            </a:extLst>
          </p:cNvPr>
          <p:cNvCxnSpPr>
            <a:endCxn id="24" idx="0"/>
          </p:cNvCxnSpPr>
          <p:nvPr/>
        </p:nvCxnSpPr>
        <p:spPr>
          <a:xfrm>
            <a:off x="9074616" y="3221312"/>
            <a:ext cx="766974" cy="5752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85">
            <a:extLst>
              <a:ext uri="{FF2B5EF4-FFF2-40B4-BE49-F238E27FC236}">
                <a16:creationId xmlns:a16="http://schemas.microsoft.com/office/drawing/2014/main" id="{6088D9D6-AEB5-4BD4-ABDF-DCAD8678E385}"/>
              </a:ext>
            </a:extLst>
          </p:cNvPr>
          <p:cNvSpPr/>
          <p:nvPr/>
        </p:nvSpPr>
        <p:spPr>
          <a:xfrm>
            <a:off x="8481937" y="3774276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110, 114</a:t>
            </a:r>
          </a:p>
        </p:txBody>
      </p:sp>
      <p:sp>
        <p:nvSpPr>
          <p:cNvPr id="24" name="Rounded Rectangle 86">
            <a:extLst>
              <a:ext uri="{FF2B5EF4-FFF2-40B4-BE49-F238E27FC236}">
                <a16:creationId xmlns:a16="http://schemas.microsoft.com/office/drawing/2014/main" id="{4A3B571D-4832-4931-8EED-41C0284E1A4A}"/>
              </a:ext>
            </a:extLst>
          </p:cNvPr>
          <p:cNvSpPr/>
          <p:nvPr/>
        </p:nvSpPr>
        <p:spPr>
          <a:xfrm>
            <a:off x="9564203" y="3796599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3BD3619-CFD9-4E63-B706-C5F438796BAA}"/>
              </a:ext>
            </a:extLst>
          </p:cNvPr>
          <p:cNvCxnSpPr>
            <a:endCxn id="32" idx="0"/>
          </p:cNvCxnSpPr>
          <p:nvPr/>
        </p:nvCxnSpPr>
        <p:spPr>
          <a:xfrm flipH="1">
            <a:off x="4807266" y="3256547"/>
            <a:ext cx="333625" cy="5134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106">
            <a:extLst>
              <a:ext uri="{FF2B5EF4-FFF2-40B4-BE49-F238E27FC236}">
                <a16:creationId xmlns:a16="http://schemas.microsoft.com/office/drawing/2014/main" id="{DC6B7F25-2D81-4448-910F-0C30155926DB}"/>
              </a:ext>
            </a:extLst>
          </p:cNvPr>
          <p:cNvSpPr/>
          <p:nvPr/>
        </p:nvSpPr>
        <p:spPr>
          <a:xfrm>
            <a:off x="6094537" y="3790337"/>
            <a:ext cx="7575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1" name="Rounded Rectangle 108">
            <a:extLst>
              <a:ext uri="{FF2B5EF4-FFF2-40B4-BE49-F238E27FC236}">
                <a16:creationId xmlns:a16="http://schemas.microsoft.com/office/drawing/2014/main" id="{7673224D-BE20-42B0-AACE-AE8990149FF4}"/>
              </a:ext>
            </a:extLst>
          </p:cNvPr>
          <p:cNvSpPr/>
          <p:nvPr/>
        </p:nvSpPr>
        <p:spPr>
          <a:xfrm>
            <a:off x="5222152" y="3778746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63, 64</a:t>
            </a:r>
          </a:p>
        </p:txBody>
      </p:sp>
      <p:sp>
        <p:nvSpPr>
          <p:cNvPr id="32" name="Rounded Rectangle 109">
            <a:extLst>
              <a:ext uri="{FF2B5EF4-FFF2-40B4-BE49-F238E27FC236}">
                <a16:creationId xmlns:a16="http://schemas.microsoft.com/office/drawing/2014/main" id="{B8C9D9BA-4ECE-4E4B-84C2-94A23EBDAB7D}"/>
              </a:ext>
            </a:extLst>
          </p:cNvPr>
          <p:cNvSpPr/>
          <p:nvPr/>
        </p:nvSpPr>
        <p:spPr>
          <a:xfrm>
            <a:off x="4561206" y="3769992"/>
            <a:ext cx="492120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sp>
        <p:nvSpPr>
          <p:cNvPr id="35" name="Rounded Rectangle 15">
            <a:extLst>
              <a:ext uri="{FF2B5EF4-FFF2-40B4-BE49-F238E27FC236}">
                <a16:creationId xmlns:a16="http://schemas.microsoft.com/office/drawing/2014/main" id="{66C73416-FE5E-4EEA-9339-5F3CE0D172EF}"/>
              </a:ext>
            </a:extLst>
          </p:cNvPr>
          <p:cNvSpPr/>
          <p:nvPr/>
        </p:nvSpPr>
        <p:spPr>
          <a:xfrm>
            <a:off x="1735073" y="2749920"/>
            <a:ext cx="134662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 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EE6ED9-20C7-4C1A-B2F7-785B1362070E}"/>
              </a:ext>
            </a:extLst>
          </p:cNvPr>
          <p:cNvCxnSpPr>
            <a:cxnSpLocks/>
            <a:endCxn id="59" idx="0"/>
          </p:cNvCxnSpPr>
          <p:nvPr/>
        </p:nvCxnSpPr>
        <p:spPr>
          <a:xfrm flipH="1">
            <a:off x="1275557" y="3258634"/>
            <a:ext cx="694178" cy="6004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3C31CAE-8B4B-4651-80E4-840AA2B3BBE7}"/>
              </a:ext>
            </a:extLst>
          </p:cNvPr>
          <p:cNvCxnSpPr>
            <a:cxnSpLocks/>
          </p:cNvCxnSpPr>
          <p:nvPr/>
        </p:nvCxnSpPr>
        <p:spPr>
          <a:xfrm>
            <a:off x="2856189" y="3282133"/>
            <a:ext cx="132145" cy="651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107">
            <a:extLst>
              <a:ext uri="{FF2B5EF4-FFF2-40B4-BE49-F238E27FC236}">
                <a16:creationId xmlns:a16="http://schemas.microsoft.com/office/drawing/2014/main" id="{CB3F4E10-71D5-422D-A484-308C387AC231}"/>
              </a:ext>
            </a:extLst>
          </p:cNvPr>
          <p:cNvSpPr/>
          <p:nvPr/>
        </p:nvSpPr>
        <p:spPr>
          <a:xfrm>
            <a:off x="7236143" y="3755926"/>
            <a:ext cx="1056701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100, 103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793EBA1-609C-4F11-AE2B-D80365F09776}"/>
              </a:ext>
            </a:extLst>
          </p:cNvPr>
          <p:cNvCxnSpPr>
            <a:endCxn id="31" idx="0"/>
          </p:cNvCxnSpPr>
          <p:nvPr/>
        </p:nvCxnSpPr>
        <p:spPr>
          <a:xfrm flipH="1">
            <a:off x="5590684" y="3286577"/>
            <a:ext cx="97887" cy="492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134">
            <a:extLst>
              <a:ext uri="{FF2B5EF4-FFF2-40B4-BE49-F238E27FC236}">
                <a16:creationId xmlns:a16="http://schemas.microsoft.com/office/drawing/2014/main" id="{426F3749-02FD-427D-AEA2-9F0AF8C88067}"/>
              </a:ext>
            </a:extLst>
          </p:cNvPr>
          <p:cNvSpPr/>
          <p:nvPr/>
        </p:nvSpPr>
        <p:spPr>
          <a:xfrm>
            <a:off x="995475" y="3859056"/>
            <a:ext cx="560164" cy="432603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-9, -6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C671428-0D8C-4A06-99E2-E55AAFA4DD93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flipH="1">
            <a:off x="5714924" y="2123000"/>
            <a:ext cx="17059" cy="629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6B611A09-41C9-442F-8C68-E65AD8C02160}"/>
              </a:ext>
            </a:extLst>
          </p:cNvPr>
          <p:cNvSpPr txBox="1"/>
          <p:nvPr/>
        </p:nvSpPr>
        <p:spPr>
          <a:xfrm>
            <a:off x="461108" y="4460786"/>
            <a:ext cx="10972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Task: delete </a:t>
            </a:r>
            <a:r>
              <a:rPr lang="en-US" sz="2400" dirty="0">
                <a:solidFill>
                  <a:srgbClr val="E911F9"/>
                </a:solidFill>
              </a:rPr>
              <a:t>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Underflow </a:t>
            </a:r>
            <a:r>
              <a:rPr lang="en-US" sz="2400" dirty="0">
                <a:solidFill>
                  <a:srgbClr val="FF0000"/>
                </a:solidFill>
                <a:sym typeface="Wingdings"/>
              </a:rPr>
              <a:t></a:t>
            </a:r>
            <a:endParaRPr lang="en-US" sz="2400" dirty="0">
              <a:solidFill>
                <a:srgbClr val="E911F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Siblings can’t help with key rotations! </a:t>
            </a:r>
            <a:r>
              <a:rPr lang="en-US" sz="2400" dirty="0">
                <a:solidFill>
                  <a:schemeClr val="accent1"/>
                </a:solidFill>
                <a:sym typeface="Wingdings"/>
              </a:rPr>
              <a:t>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/>
                </a:solidFill>
                <a:sym typeface="Wingdings"/>
              </a:rPr>
              <a:t>Merging with parent key and sibling </a:t>
            </a:r>
            <a:endParaRPr lang="en-US" sz="2400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33" name="Rounded Rectangle 134">
            <a:extLst>
              <a:ext uri="{FF2B5EF4-FFF2-40B4-BE49-F238E27FC236}">
                <a16:creationId xmlns:a16="http://schemas.microsoft.com/office/drawing/2014/main" id="{426F3749-02FD-427D-AEA2-9F0AF8C88067}"/>
              </a:ext>
            </a:extLst>
          </p:cNvPr>
          <p:cNvSpPr/>
          <p:nvPr/>
        </p:nvSpPr>
        <p:spPr>
          <a:xfrm>
            <a:off x="2377317" y="3938241"/>
            <a:ext cx="1068721" cy="432603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-3, 0, </a:t>
            </a:r>
            <a:r>
              <a:rPr lang="en-US" sz="1200" b="1" dirty="0">
                <a:solidFill>
                  <a:schemeClr val="accent6"/>
                </a:solidFill>
              </a:rPr>
              <a:t>6</a:t>
            </a:r>
            <a:r>
              <a:rPr lang="en-US" sz="1200" dirty="0">
                <a:solidFill>
                  <a:schemeClr val="tx1"/>
                </a:solidFill>
              </a:rPr>
              <a:t>, 8</a:t>
            </a:r>
          </a:p>
        </p:txBody>
      </p:sp>
    </p:spTree>
    <p:extLst>
      <p:ext uri="{BB962C8B-B14F-4D97-AF65-F5344CB8AC3E}">
        <p14:creationId xmlns:p14="http://schemas.microsoft.com/office/powerpoint/2010/main" val="83187790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140" y="29081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Example #5: Merging all the way to the root.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C25A0BCA-5639-48E9-B22D-876C31DC00C7}"/>
              </a:ext>
            </a:extLst>
          </p:cNvPr>
          <p:cNvSpPr/>
          <p:nvPr/>
        </p:nvSpPr>
        <p:spPr>
          <a:xfrm>
            <a:off x="4928794" y="1616373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57,   89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671428-0D8C-4A06-99E2-E55AAFA4DD93}"/>
              </a:ext>
            </a:extLst>
          </p:cNvPr>
          <p:cNvCxnSpPr>
            <a:cxnSpLocks/>
            <a:stCxn id="4" idx="1"/>
            <a:endCxn id="35" idx="0"/>
          </p:cNvCxnSpPr>
          <p:nvPr/>
        </p:nvCxnSpPr>
        <p:spPr>
          <a:xfrm flipH="1">
            <a:off x="2408385" y="1869687"/>
            <a:ext cx="2520409" cy="8802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93EBA1-609C-4F11-AE2B-D80365F09776}"/>
              </a:ext>
            </a:extLst>
          </p:cNvPr>
          <p:cNvCxnSpPr>
            <a:endCxn id="29" idx="0"/>
          </p:cNvCxnSpPr>
          <p:nvPr/>
        </p:nvCxnSpPr>
        <p:spPr>
          <a:xfrm>
            <a:off x="6202687" y="3307594"/>
            <a:ext cx="270644" cy="482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EB23B7-63D9-40F3-B430-50DB95A8DB26}"/>
              </a:ext>
            </a:extLst>
          </p:cNvPr>
          <p:cNvCxnSpPr>
            <a:stCxn id="4" idx="3"/>
          </p:cNvCxnSpPr>
          <p:nvPr/>
        </p:nvCxnSpPr>
        <p:spPr>
          <a:xfrm>
            <a:off x="6535172" y="1869687"/>
            <a:ext cx="1373062" cy="870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16">
            <a:extLst>
              <a:ext uri="{FF2B5EF4-FFF2-40B4-BE49-F238E27FC236}">
                <a16:creationId xmlns:a16="http://schemas.microsoft.com/office/drawing/2014/main" id="{5CD5CA74-781F-4B49-A1B5-E4608F45A540}"/>
              </a:ext>
            </a:extLst>
          </p:cNvPr>
          <p:cNvSpPr/>
          <p:nvPr/>
        </p:nvSpPr>
        <p:spPr>
          <a:xfrm>
            <a:off x="5075976" y="2752545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 </a:t>
            </a:r>
          </a:p>
        </p:txBody>
      </p:sp>
      <p:sp>
        <p:nvSpPr>
          <p:cNvPr id="10" name="Rounded Rectangle 18">
            <a:extLst>
              <a:ext uri="{FF2B5EF4-FFF2-40B4-BE49-F238E27FC236}">
                <a16:creationId xmlns:a16="http://schemas.microsoft.com/office/drawing/2014/main" id="{08943C4D-28BA-4364-B35D-327F5AACAD9C}"/>
              </a:ext>
            </a:extLst>
          </p:cNvPr>
          <p:cNvSpPr/>
          <p:nvPr/>
        </p:nvSpPr>
        <p:spPr>
          <a:xfrm>
            <a:off x="7489655" y="2714685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109, 120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5C4F7AA-B006-43EA-9733-8803859D0838}"/>
              </a:ext>
            </a:extLst>
          </p:cNvPr>
          <p:cNvCxnSpPr>
            <a:cxnSpLocks/>
          </p:cNvCxnSpPr>
          <p:nvPr/>
        </p:nvCxnSpPr>
        <p:spPr>
          <a:xfrm flipH="1">
            <a:off x="7780353" y="3236550"/>
            <a:ext cx="88581" cy="494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8CF6B99-77B5-4F3E-A950-61E2F46D1C7D}"/>
              </a:ext>
            </a:extLst>
          </p:cNvPr>
          <p:cNvCxnSpPr/>
          <p:nvPr/>
        </p:nvCxnSpPr>
        <p:spPr>
          <a:xfrm>
            <a:off x="8437779" y="3236550"/>
            <a:ext cx="239083" cy="5193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02C5303-A328-421D-9D59-EC561BECA33E}"/>
              </a:ext>
            </a:extLst>
          </p:cNvPr>
          <p:cNvCxnSpPr>
            <a:endCxn id="24" idx="0"/>
          </p:cNvCxnSpPr>
          <p:nvPr/>
        </p:nvCxnSpPr>
        <p:spPr>
          <a:xfrm>
            <a:off x="9074616" y="3221312"/>
            <a:ext cx="766974" cy="5752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85">
            <a:extLst>
              <a:ext uri="{FF2B5EF4-FFF2-40B4-BE49-F238E27FC236}">
                <a16:creationId xmlns:a16="http://schemas.microsoft.com/office/drawing/2014/main" id="{6088D9D6-AEB5-4BD4-ABDF-DCAD8678E385}"/>
              </a:ext>
            </a:extLst>
          </p:cNvPr>
          <p:cNvSpPr/>
          <p:nvPr/>
        </p:nvSpPr>
        <p:spPr>
          <a:xfrm>
            <a:off x="8481937" y="3774276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110, 114</a:t>
            </a:r>
          </a:p>
        </p:txBody>
      </p:sp>
      <p:sp>
        <p:nvSpPr>
          <p:cNvPr id="24" name="Rounded Rectangle 86">
            <a:extLst>
              <a:ext uri="{FF2B5EF4-FFF2-40B4-BE49-F238E27FC236}">
                <a16:creationId xmlns:a16="http://schemas.microsoft.com/office/drawing/2014/main" id="{4A3B571D-4832-4931-8EED-41C0284E1A4A}"/>
              </a:ext>
            </a:extLst>
          </p:cNvPr>
          <p:cNvSpPr/>
          <p:nvPr/>
        </p:nvSpPr>
        <p:spPr>
          <a:xfrm>
            <a:off x="9564203" y="3796599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3BD3619-CFD9-4E63-B706-C5F438796BAA}"/>
              </a:ext>
            </a:extLst>
          </p:cNvPr>
          <p:cNvCxnSpPr>
            <a:endCxn id="32" idx="0"/>
          </p:cNvCxnSpPr>
          <p:nvPr/>
        </p:nvCxnSpPr>
        <p:spPr>
          <a:xfrm flipH="1">
            <a:off x="4807266" y="3256547"/>
            <a:ext cx="333625" cy="5134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106">
            <a:extLst>
              <a:ext uri="{FF2B5EF4-FFF2-40B4-BE49-F238E27FC236}">
                <a16:creationId xmlns:a16="http://schemas.microsoft.com/office/drawing/2014/main" id="{DC6B7F25-2D81-4448-910F-0C30155926DB}"/>
              </a:ext>
            </a:extLst>
          </p:cNvPr>
          <p:cNvSpPr/>
          <p:nvPr/>
        </p:nvSpPr>
        <p:spPr>
          <a:xfrm>
            <a:off x="6094537" y="3790337"/>
            <a:ext cx="7575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1" name="Rounded Rectangle 108">
            <a:extLst>
              <a:ext uri="{FF2B5EF4-FFF2-40B4-BE49-F238E27FC236}">
                <a16:creationId xmlns:a16="http://schemas.microsoft.com/office/drawing/2014/main" id="{7673224D-BE20-42B0-AACE-AE8990149FF4}"/>
              </a:ext>
            </a:extLst>
          </p:cNvPr>
          <p:cNvSpPr/>
          <p:nvPr/>
        </p:nvSpPr>
        <p:spPr>
          <a:xfrm>
            <a:off x="5222152" y="3778746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63, 64</a:t>
            </a:r>
          </a:p>
        </p:txBody>
      </p:sp>
      <p:sp>
        <p:nvSpPr>
          <p:cNvPr id="32" name="Rounded Rectangle 109">
            <a:extLst>
              <a:ext uri="{FF2B5EF4-FFF2-40B4-BE49-F238E27FC236}">
                <a16:creationId xmlns:a16="http://schemas.microsoft.com/office/drawing/2014/main" id="{B8C9D9BA-4ECE-4E4B-84C2-94A23EBDAB7D}"/>
              </a:ext>
            </a:extLst>
          </p:cNvPr>
          <p:cNvSpPr/>
          <p:nvPr/>
        </p:nvSpPr>
        <p:spPr>
          <a:xfrm>
            <a:off x="4561206" y="3769992"/>
            <a:ext cx="492120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sp>
        <p:nvSpPr>
          <p:cNvPr id="35" name="Rounded Rectangle 15">
            <a:extLst>
              <a:ext uri="{FF2B5EF4-FFF2-40B4-BE49-F238E27FC236}">
                <a16:creationId xmlns:a16="http://schemas.microsoft.com/office/drawing/2014/main" id="{66C73416-FE5E-4EEA-9339-5F3CE0D172EF}"/>
              </a:ext>
            </a:extLst>
          </p:cNvPr>
          <p:cNvSpPr/>
          <p:nvPr/>
        </p:nvSpPr>
        <p:spPr>
          <a:xfrm>
            <a:off x="1735073" y="2749920"/>
            <a:ext cx="1346623" cy="506627"/>
          </a:xfrm>
          <a:prstGeom prst="roundRect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 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EE6ED9-20C7-4C1A-B2F7-785B1362070E}"/>
              </a:ext>
            </a:extLst>
          </p:cNvPr>
          <p:cNvCxnSpPr>
            <a:cxnSpLocks/>
            <a:endCxn id="59" idx="0"/>
          </p:cNvCxnSpPr>
          <p:nvPr/>
        </p:nvCxnSpPr>
        <p:spPr>
          <a:xfrm flipH="1">
            <a:off x="1275557" y="3258634"/>
            <a:ext cx="694178" cy="6004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3C31CAE-8B4B-4651-80E4-840AA2B3BBE7}"/>
              </a:ext>
            </a:extLst>
          </p:cNvPr>
          <p:cNvCxnSpPr>
            <a:cxnSpLocks/>
          </p:cNvCxnSpPr>
          <p:nvPr/>
        </p:nvCxnSpPr>
        <p:spPr>
          <a:xfrm>
            <a:off x="2856189" y="3282133"/>
            <a:ext cx="132145" cy="651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107">
            <a:extLst>
              <a:ext uri="{FF2B5EF4-FFF2-40B4-BE49-F238E27FC236}">
                <a16:creationId xmlns:a16="http://schemas.microsoft.com/office/drawing/2014/main" id="{CB3F4E10-71D5-422D-A484-308C387AC231}"/>
              </a:ext>
            </a:extLst>
          </p:cNvPr>
          <p:cNvSpPr/>
          <p:nvPr/>
        </p:nvSpPr>
        <p:spPr>
          <a:xfrm>
            <a:off x="7236143" y="3755926"/>
            <a:ext cx="1056701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100, 103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793EBA1-609C-4F11-AE2B-D80365F09776}"/>
              </a:ext>
            </a:extLst>
          </p:cNvPr>
          <p:cNvCxnSpPr>
            <a:endCxn id="31" idx="0"/>
          </p:cNvCxnSpPr>
          <p:nvPr/>
        </p:nvCxnSpPr>
        <p:spPr>
          <a:xfrm flipH="1">
            <a:off x="5590684" y="3286577"/>
            <a:ext cx="97887" cy="492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134">
            <a:extLst>
              <a:ext uri="{FF2B5EF4-FFF2-40B4-BE49-F238E27FC236}">
                <a16:creationId xmlns:a16="http://schemas.microsoft.com/office/drawing/2014/main" id="{426F3749-02FD-427D-AEA2-9F0AF8C88067}"/>
              </a:ext>
            </a:extLst>
          </p:cNvPr>
          <p:cNvSpPr/>
          <p:nvPr/>
        </p:nvSpPr>
        <p:spPr>
          <a:xfrm>
            <a:off x="995475" y="3859056"/>
            <a:ext cx="560164" cy="432603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-9, -6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C671428-0D8C-4A06-99E2-E55AAFA4DD93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flipH="1">
            <a:off x="5714924" y="2123000"/>
            <a:ext cx="17059" cy="629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6B611A09-41C9-442F-8C68-E65AD8C02160}"/>
              </a:ext>
            </a:extLst>
          </p:cNvPr>
          <p:cNvSpPr txBox="1"/>
          <p:nvPr/>
        </p:nvSpPr>
        <p:spPr>
          <a:xfrm>
            <a:off x="461108" y="4460786"/>
            <a:ext cx="1097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Task: delete </a:t>
            </a:r>
            <a:r>
              <a:rPr lang="en-US" sz="2400" dirty="0">
                <a:solidFill>
                  <a:srgbClr val="E911F9"/>
                </a:solidFill>
              </a:rPr>
              <a:t>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Underflow </a:t>
            </a:r>
            <a:r>
              <a:rPr lang="en-US" sz="2400" dirty="0">
                <a:solidFill>
                  <a:srgbClr val="FF0000"/>
                </a:solidFill>
                <a:sym typeface="Wingdings"/>
              </a:rPr>
              <a:t></a:t>
            </a:r>
            <a:endParaRPr lang="en-US" sz="2400" dirty="0">
              <a:solidFill>
                <a:srgbClr val="E911F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Siblings can’t help with key rotations! </a:t>
            </a:r>
            <a:r>
              <a:rPr lang="en-US" sz="2400" dirty="0">
                <a:solidFill>
                  <a:schemeClr val="accent1"/>
                </a:solidFill>
                <a:sym typeface="Wingdings"/>
              </a:rPr>
              <a:t>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/>
                </a:solidFill>
                <a:sym typeface="Wingdings"/>
              </a:rPr>
              <a:t>Merging with parent key and sibling 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/>
                </a:solidFill>
                <a:sym typeface="Wingdings"/>
              </a:rPr>
              <a:t>Parent underflows </a:t>
            </a:r>
            <a:endParaRPr lang="en-US" sz="2400" dirty="0">
              <a:solidFill>
                <a:schemeClr val="accent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33" name="Rounded Rectangle 134">
            <a:extLst>
              <a:ext uri="{FF2B5EF4-FFF2-40B4-BE49-F238E27FC236}">
                <a16:creationId xmlns:a16="http://schemas.microsoft.com/office/drawing/2014/main" id="{426F3749-02FD-427D-AEA2-9F0AF8C88067}"/>
              </a:ext>
            </a:extLst>
          </p:cNvPr>
          <p:cNvSpPr/>
          <p:nvPr/>
        </p:nvSpPr>
        <p:spPr>
          <a:xfrm>
            <a:off x="2377317" y="3938241"/>
            <a:ext cx="1068721" cy="432603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-3, 0, </a:t>
            </a:r>
            <a:r>
              <a:rPr lang="en-US" sz="1200" b="1" dirty="0">
                <a:solidFill>
                  <a:schemeClr val="accent6"/>
                </a:solidFill>
              </a:rPr>
              <a:t>6</a:t>
            </a:r>
            <a:r>
              <a:rPr lang="en-US" sz="1200" dirty="0">
                <a:solidFill>
                  <a:schemeClr val="tx1"/>
                </a:solidFill>
              </a:rPr>
              <a:t>, 8</a:t>
            </a:r>
          </a:p>
        </p:txBody>
      </p:sp>
    </p:spTree>
    <p:extLst>
      <p:ext uri="{BB962C8B-B14F-4D97-AF65-F5344CB8AC3E}">
        <p14:creationId xmlns:p14="http://schemas.microsoft.com/office/powerpoint/2010/main" val="116782437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140" y="29081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Example #5: Merging all the way to the root.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C25A0BCA-5639-48E9-B22D-876C31DC00C7}"/>
              </a:ext>
            </a:extLst>
          </p:cNvPr>
          <p:cNvSpPr/>
          <p:nvPr/>
        </p:nvSpPr>
        <p:spPr>
          <a:xfrm>
            <a:off x="4928794" y="1616373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57,   89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671428-0D8C-4A06-99E2-E55AAFA4DD93}"/>
              </a:ext>
            </a:extLst>
          </p:cNvPr>
          <p:cNvCxnSpPr>
            <a:cxnSpLocks/>
            <a:stCxn id="4" idx="1"/>
            <a:endCxn id="35" idx="0"/>
          </p:cNvCxnSpPr>
          <p:nvPr/>
        </p:nvCxnSpPr>
        <p:spPr>
          <a:xfrm flipH="1">
            <a:off x="2408385" y="1869687"/>
            <a:ext cx="2520409" cy="8802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93EBA1-609C-4F11-AE2B-D80365F09776}"/>
              </a:ext>
            </a:extLst>
          </p:cNvPr>
          <p:cNvCxnSpPr>
            <a:endCxn id="29" idx="0"/>
          </p:cNvCxnSpPr>
          <p:nvPr/>
        </p:nvCxnSpPr>
        <p:spPr>
          <a:xfrm>
            <a:off x="6202687" y="3307594"/>
            <a:ext cx="270644" cy="482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EB23B7-63D9-40F3-B430-50DB95A8DB26}"/>
              </a:ext>
            </a:extLst>
          </p:cNvPr>
          <p:cNvCxnSpPr>
            <a:stCxn id="4" idx="3"/>
          </p:cNvCxnSpPr>
          <p:nvPr/>
        </p:nvCxnSpPr>
        <p:spPr>
          <a:xfrm>
            <a:off x="6535172" y="1869687"/>
            <a:ext cx="1373062" cy="870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16">
            <a:extLst>
              <a:ext uri="{FF2B5EF4-FFF2-40B4-BE49-F238E27FC236}">
                <a16:creationId xmlns:a16="http://schemas.microsoft.com/office/drawing/2014/main" id="{5CD5CA74-781F-4B49-A1B5-E4608F45A540}"/>
              </a:ext>
            </a:extLst>
          </p:cNvPr>
          <p:cNvSpPr/>
          <p:nvPr/>
        </p:nvSpPr>
        <p:spPr>
          <a:xfrm>
            <a:off x="5075976" y="2752545"/>
            <a:ext cx="1277895" cy="50662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75000"/>
                  <a:tint val="66000"/>
                  <a:satMod val="160000"/>
                </a:schemeClr>
              </a:gs>
              <a:gs pos="50000">
                <a:schemeClr val="accent2">
                  <a:lumMod val="75000"/>
                  <a:tint val="44500"/>
                  <a:satMod val="160000"/>
                </a:schemeClr>
              </a:gs>
              <a:gs pos="100000">
                <a:schemeClr val="accent2">
                  <a:lumMod val="75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 </a:t>
            </a:r>
          </a:p>
        </p:txBody>
      </p:sp>
      <p:sp>
        <p:nvSpPr>
          <p:cNvPr id="10" name="Rounded Rectangle 18">
            <a:extLst>
              <a:ext uri="{FF2B5EF4-FFF2-40B4-BE49-F238E27FC236}">
                <a16:creationId xmlns:a16="http://schemas.microsoft.com/office/drawing/2014/main" id="{08943C4D-28BA-4364-B35D-327F5AACAD9C}"/>
              </a:ext>
            </a:extLst>
          </p:cNvPr>
          <p:cNvSpPr/>
          <p:nvPr/>
        </p:nvSpPr>
        <p:spPr>
          <a:xfrm>
            <a:off x="7489655" y="2714685"/>
            <a:ext cx="1606378" cy="50662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75000"/>
                  <a:tint val="66000"/>
                  <a:satMod val="160000"/>
                </a:schemeClr>
              </a:gs>
              <a:gs pos="50000">
                <a:schemeClr val="accent2">
                  <a:lumMod val="75000"/>
                  <a:tint val="44500"/>
                  <a:satMod val="160000"/>
                </a:schemeClr>
              </a:gs>
              <a:gs pos="100000">
                <a:schemeClr val="accent2">
                  <a:lumMod val="75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109, 120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5C4F7AA-B006-43EA-9733-8803859D0838}"/>
              </a:ext>
            </a:extLst>
          </p:cNvPr>
          <p:cNvCxnSpPr>
            <a:cxnSpLocks/>
          </p:cNvCxnSpPr>
          <p:nvPr/>
        </p:nvCxnSpPr>
        <p:spPr>
          <a:xfrm flipH="1">
            <a:off x="7780353" y="3236550"/>
            <a:ext cx="88581" cy="494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8CF6B99-77B5-4F3E-A950-61E2F46D1C7D}"/>
              </a:ext>
            </a:extLst>
          </p:cNvPr>
          <p:cNvCxnSpPr/>
          <p:nvPr/>
        </p:nvCxnSpPr>
        <p:spPr>
          <a:xfrm>
            <a:off x="8437779" y="3236550"/>
            <a:ext cx="239083" cy="5193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02C5303-A328-421D-9D59-EC561BECA33E}"/>
              </a:ext>
            </a:extLst>
          </p:cNvPr>
          <p:cNvCxnSpPr>
            <a:endCxn id="24" idx="0"/>
          </p:cNvCxnSpPr>
          <p:nvPr/>
        </p:nvCxnSpPr>
        <p:spPr>
          <a:xfrm>
            <a:off x="9074616" y="3221312"/>
            <a:ext cx="766974" cy="5752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85">
            <a:extLst>
              <a:ext uri="{FF2B5EF4-FFF2-40B4-BE49-F238E27FC236}">
                <a16:creationId xmlns:a16="http://schemas.microsoft.com/office/drawing/2014/main" id="{6088D9D6-AEB5-4BD4-ABDF-DCAD8678E385}"/>
              </a:ext>
            </a:extLst>
          </p:cNvPr>
          <p:cNvSpPr/>
          <p:nvPr/>
        </p:nvSpPr>
        <p:spPr>
          <a:xfrm>
            <a:off x="8481937" y="3774276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110, 114</a:t>
            </a:r>
          </a:p>
        </p:txBody>
      </p:sp>
      <p:sp>
        <p:nvSpPr>
          <p:cNvPr id="24" name="Rounded Rectangle 86">
            <a:extLst>
              <a:ext uri="{FF2B5EF4-FFF2-40B4-BE49-F238E27FC236}">
                <a16:creationId xmlns:a16="http://schemas.microsoft.com/office/drawing/2014/main" id="{4A3B571D-4832-4931-8EED-41C0284E1A4A}"/>
              </a:ext>
            </a:extLst>
          </p:cNvPr>
          <p:cNvSpPr/>
          <p:nvPr/>
        </p:nvSpPr>
        <p:spPr>
          <a:xfrm>
            <a:off x="9564203" y="3796599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3BD3619-CFD9-4E63-B706-C5F438796BAA}"/>
              </a:ext>
            </a:extLst>
          </p:cNvPr>
          <p:cNvCxnSpPr>
            <a:endCxn id="32" idx="0"/>
          </p:cNvCxnSpPr>
          <p:nvPr/>
        </p:nvCxnSpPr>
        <p:spPr>
          <a:xfrm flipH="1">
            <a:off x="4807266" y="3256547"/>
            <a:ext cx="333625" cy="5134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106">
            <a:extLst>
              <a:ext uri="{FF2B5EF4-FFF2-40B4-BE49-F238E27FC236}">
                <a16:creationId xmlns:a16="http://schemas.microsoft.com/office/drawing/2014/main" id="{DC6B7F25-2D81-4448-910F-0C30155926DB}"/>
              </a:ext>
            </a:extLst>
          </p:cNvPr>
          <p:cNvSpPr/>
          <p:nvPr/>
        </p:nvSpPr>
        <p:spPr>
          <a:xfrm>
            <a:off x="6094537" y="3790337"/>
            <a:ext cx="7575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1" name="Rounded Rectangle 108">
            <a:extLst>
              <a:ext uri="{FF2B5EF4-FFF2-40B4-BE49-F238E27FC236}">
                <a16:creationId xmlns:a16="http://schemas.microsoft.com/office/drawing/2014/main" id="{7673224D-BE20-42B0-AACE-AE8990149FF4}"/>
              </a:ext>
            </a:extLst>
          </p:cNvPr>
          <p:cNvSpPr/>
          <p:nvPr/>
        </p:nvSpPr>
        <p:spPr>
          <a:xfrm>
            <a:off x="5222152" y="3778746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63, 64</a:t>
            </a:r>
          </a:p>
        </p:txBody>
      </p:sp>
      <p:sp>
        <p:nvSpPr>
          <p:cNvPr id="32" name="Rounded Rectangle 109">
            <a:extLst>
              <a:ext uri="{FF2B5EF4-FFF2-40B4-BE49-F238E27FC236}">
                <a16:creationId xmlns:a16="http://schemas.microsoft.com/office/drawing/2014/main" id="{B8C9D9BA-4ECE-4E4B-84C2-94A23EBDAB7D}"/>
              </a:ext>
            </a:extLst>
          </p:cNvPr>
          <p:cNvSpPr/>
          <p:nvPr/>
        </p:nvSpPr>
        <p:spPr>
          <a:xfrm>
            <a:off x="4561206" y="3769992"/>
            <a:ext cx="492120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sp>
        <p:nvSpPr>
          <p:cNvPr id="35" name="Rounded Rectangle 15">
            <a:extLst>
              <a:ext uri="{FF2B5EF4-FFF2-40B4-BE49-F238E27FC236}">
                <a16:creationId xmlns:a16="http://schemas.microsoft.com/office/drawing/2014/main" id="{66C73416-FE5E-4EEA-9339-5F3CE0D172EF}"/>
              </a:ext>
            </a:extLst>
          </p:cNvPr>
          <p:cNvSpPr/>
          <p:nvPr/>
        </p:nvSpPr>
        <p:spPr>
          <a:xfrm>
            <a:off x="1735073" y="2749920"/>
            <a:ext cx="1346623" cy="506627"/>
          </a:xfrm>
          <a:prstGeom prst="roundRect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 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EE6ED9-20C7-4C1A-B2F7-785B1362070E}"/>
              </a:ext>
            </a:extLst>
          </p:cNvPr>
          <p:cNvCxnSpPr>
            <a:cxnSpLocks/>
            <a:endCxn id="59" idx="0"/>
          </p:cNvCxnSpPr>
          <p:nvPr/>
        </p:nvCxnSpPr>
        <p:spPr>
          <a:xfrm flipH="1">
            <a:off x="1275557" y="3258634"/>
            <a:ext cx="694178" cy="6004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3C31CAE-8B4B-4651-80E4-840AA2B3BBE7}"/>
              </a:ext>
            </a:extLst>
          </p:cNvPr>
          <p:cNvCxnSpPr>
            <a:cxnSpLocks/>
          </p:cNvCxnSpPr>
          <p:nvPr/>
        </p:nvCxnSpPr>
        <p:spPr>
          <a:xfrm>
            <a:off x="2856189" y="3282133"/>
            <a:ext cx="132145" cy="651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107">
            <a:extLst>
              <a:ext uri="{FF2B5EF4-FFF2-40B4-BE49-F238E27FC236}">
                <a16:creationId xmlns:a16="http://schemas.microsoft.com/office/drawing/2014/main" id="{CB3F4E10-71D5-422D-A484-308C387AC231}"/>
              </a:ext>
            </a:extLst>
          </p:cNvPr>
          <p:cNvSpPr/>
          <p:nvPr/>
        </p:nvSpPr>
        <p:spPr>
          <a:xfrm>
            <a:off x="7236143" y="3755926"/>
            <a:ext cx="1056701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100, 103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793EBA1-609C-4F11-AE2B-D80365F09776}"/>
              </a:ext>
            </a:extLst>
          </p:cNvPr>
          <p:cNvCxnSpPr>
            <a:endCxn id="31" idx="0"/>
          </p:cNvCxnSpPr>
          <p:nvPr/>
        </p:nvCxnSpPr>
        <p:spPr>
          <a:xfrm flipH="1">
            <a:off x="5590684" y="3286577"/>
            <a:ext cx="97887" cy="492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134">
            <a:extLst>
              <a:ext uri="{FF2B5EF4-FFF2-40B4-BE49-F238E27FC236}">
                <a16:creationId xmlns:a16="http://schemas.microsoft.com/office/drawing/2014/main" id="{426F3749-02FD-427D-AEA2-9F0AF8C88067}"/>
              </a:ext>
            </a:extLst>
          </p:cNvPr>
          <p:cNvSpPr/>
          <p:nvPr/>
        </p:nvSpPr>
        <p:spPr>
          <a:xfrm>
            <a:off x="995475" y="3859056"/>
            <a:ext cx="560164" cy="432603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-9, -6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C671428-0D8C-4A06-99E2-E55AAFA4DD93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flipH="1">
            <a:off x="5714924" y="2123000"/>
            <a:ext cx="17059" cy="629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6B611A09-41C9-442F-8C68-E65AD8C02160}"/>
              </a:ext>
            </a:extLst>
          </p:cNvPr>
          <p:cNvSpPr txBox="1"/>
          <p:nvPr/>
        </p:nvSpPr>
        <p:spPr>
          <a:xfrm>
            <a:off x="461108" y="4460786"/>
            <a:ext cx="1097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Task: delete </a:t>
            </a:r>
            <a:r>
              <a:rPr lang="en-US" sz="2400" dirty="0">
                <a:solidFill>
                  <a:srgbClr val="E911F9"/>
                </a:solidFill>
              </a:rPr>
              <a:t>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Underflow </a:t>
            </a:r>
            <a:r>
              <a:rPr lang="en-US" sz="2400" dirty="0">
                <a:solidFill>
                  <a:srgbClr val="FF0000"/>
                </a:solidFill>
                <a:sym typeface="Wingdings"/>
              </a:rPr>
              <a:t></a:t>
            </a:r>
            <a:endParaRPr lang="en-US" sz="2400" dirty="0">
              <a:solidFill>
                <a:srgbClr val="E911F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Siblings can’t help with key rotations! </a:t>
            </a:r>
            <a:r>
              <a:rPr lang="en-US" sz="2400" dirty="0">
                <a:solidFill>
                  <a:schemeClr val="accent1"/>
                </a:solidFill>
                <a:sym typeface="Wingdings"/>
              </a:rPr>
              <a:t>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/>
                </a:solidFill>
                <a:sym typeface="Wingdings"/>
              </a:rPr>
              <a:t>Merging with parent key and sibling 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/>
                </a:solidFill>
                <a:sym typeface="Wingdings"/>
              </a:rPr>
              <a:t>Parent underflows 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sym typeface="Wingdings"/>
              </a:rPr>
              <a:t>Siblings can’t help</a:t>
            </a:r>
            <a:r>
              <a:rPr lang="en-US" sz="2400" dirty="0">
                <a:solidFill>
                  <a:schemeClr val="accent6"/>
                </a:solidFill>
                <a:sym typeface="Wingdings"/>
              </a:rPr>
              <a:t> </a:t>
            </a:r>
            <a:r>
              <a:rPr lang="en-US" sz="2400" dirty="0">
                <a:solidFill>
                  <a:srgbClr val="C00000"/>
                </a:solidFill>
                <a:sym typeface="Wingdings"/>
              </a:rPr>
              <a:t>with rotations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33" name="Rounded Rectangle 134">
            <a:extLst>
              <a:ext uri="{FF2B5EF4-FFF2-40B4-BE49-F238E27FC236}">
                <a16:creationId xmlns:a16="http://schemas.microsoft.com/office/drawing/2014/main" id="{426F3749-02FD-427D-AEA2-9F0AF8C88067}"/>
              </a:ext>
            </a:extLst>
          </p:cNvPr>
          <p:cNvSpPr/>
          <p:nvPr/>
        </p:nvSpPr>
        <p:spPr>
          <a:xfrm>
            <a:off x="2377317" y="3938241"/>
            <a:ext cx="1068721" cy="432603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-3, 0, </a:t>
            </a:r>
            <a:r>
              <a:rPr lang="en-US" sz="1200" b="1" dirty="0">
                <a:solidFill>
                  <a:schemeClr val="accent6"/>
                </a:solidFill>
              </a:rPr>
              <a:t>6</a:t>
            </a:r>
            <a:r>
              <a:rPr lang="en-US" sz="1200" dirty="0">
                <a:solidFill>
                  <a:schemeClr val="tx1"/>
                </a:solidFill>
              </a:rPr>
              <a:t>, 8</a:t>
            </a:r>
          </a:p>
        </p:txBody>
      </p:sp>
    </p:spTree>
    <p:extLst>
      <p:ext uri="{BB962C8B-B14F-4D97-AF65-F5344CB8AC3E}">
        <p14:creationId xmlns:p14="http://schemas.microsoft.com/office/powerpoint/2010/main" val="140492288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140" y="29081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Example #5: Merging all the way to the root.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C25A0BCA-5639-48E9-B22D-876C31DC00C7}"/>
              </a:ext>
            </a:extLst>
          </p:cNvPr>
          <p:cNvSpPr/>
          <p:nvPr/>
        </p:nvSpPr>
        <p:spPr>
          <a:xfrm>
            <a:off x="5337963" y="1629129"/>
            <a:ext cx="1606378" cy="506627"/>
          </a:xfrm>
          <a:prstGeom prst="round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89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93EBA1-609C-4F11-AE2B-D80365F09776}"/>
              </a:ext>
            </a:extLst>
          </p:cNvPr>
          <p:cNvCxnSpPr>
            <a:endCxn id="29" idx="0"/>
          </p:cNvCxnSpPr>
          <p:nvPr/>
        </p:nvCxnSpPr>
        <p:spPr>
          <a:xfrm>
            <a:off x="4859689" y="3246326"/>
            <a:ext cx="1034327" cy="533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EB23B7-63D9-40F3-B430-50DB95A8DB26}"/>
              </a:ext>
            </a:extLst>
          </p:cNvPr>
          <p:cNvCxnSpPr>
            <a:endCxn id="10" idx="0"/>
          </p:cNvCxnSpPr>
          <p:nvPr/>
        </p:nvCxnSpPr>
        <p:spPr>
          <a:xfrm>
            <a:off x="6852125" y="2149158"/>
            <a:ext cx="848805" cy="590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18">
            <a:extLst>
              <a:ext uri="{FF2B5EF4-FFF2-40B4-BE49-F238E27FC236}">
                <a16:creationId xmlns:a16="http://schemas.microsoft.com/office/drawing/2014/main" id="{08943C4D-28BA-4364-B35D-327F5AACAD9C}"/>
              </a:ext>
            </a:extLst>
          </p:cNvPr>
          <p:cNvSpPr/>
          <p:nvPr/>
        </p:nvSpPr>
        <p:spPr>
          <a:xfrm>
            <a:off x="6897741" y="2739699"/>
            <a:ext cx="1606378" cy="50662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75000"/>
                  <a:tint val="66000"/>
                  <a:satMod val="160000"/>
                </a:schemeClr>
              </a:gs>
              <a:gs pos="50000">
                <a:schemeClr val="accent2">
                  <a:lumMod val="75000"/>
                  <a:tint val="44500"/>
                  <a:satMod val="160000"/>
                </a:schemeClr>
              </a:gs>
              <a:gs pos="100000">
                <a:schemeClr val="accent2">
                  <a:lumMod val="75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109, 120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5C4F7AA-B006-43EA-9733-8803859D0838}"/>
              </a:ext>
            </a:extLst>
          </p:cNvPr>
          <p:cNvCxnSpPr>
            <a:cxnSpLocks/>
          </p:cNvCxnSpPr>
          <p:nvPr/>
        </p:nvCxnSpPr>
        <p:spPr>
          <a:xfrm flipH="1">
            <a:off x="7036272" y="3261719"/>
            <a:ext cx="88581" cy="494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8CF6B99-77B5-4F3E-A950-61E2F46D1C7D}"/>
              </a:ext>
            </a:extLst>
          </p:cNvPr>
          <p:cNvCxnSpPr/>
          <p:nvPr/>
        </p:nvCxnSpPr>
        <p:spPr>
          <a:xfrm>
            <a:off x="7771586" y="3249134"/>
            <a:ext cx="239083" cy="5193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02C5303-A328-421D-9D59-EC561BECA33E}"/>
              </a:ext>
            </a:extLst>
          </p:cNvPr>
          <p:cNvCxnSpPr/>
          <p:nvPr/>
        </p:nvCxnSpPr>
        <p:spPr>
          <a:xfrm>
            <a:off x="8538738" y="3221178"/>
            <a:ext cx="345776" cy="5009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85">
            <a:extLst>
              <a:ext uri="{FF2B5EF4-FFF2-40B4-BE49-F238E27FC236}">
                <a16:creationId xmlns:a16="http://schemas.microsoft.com/office/drawing/2014/main" id="{6088D9D6-AEB5-4BD4-ABDF-DCAD8678E385}"/>
              </a:ext>
            </a:extLst>
          </p:cNvPr>
          <p:cNvSpPr/>
          <p:nvPr/>
        </p:nvSpPr>
        <p:spPr>
          <a:xfrm>
            <a:off x="7686695" y="3811287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110, 114</a:t>
            </a:r>
          </a:p>
        </p:txBody>
      </p:sp>
      <p:sp>
        <p:nvSpPr>
          <p:cNvPr id="24" name="Rounded Rectangle 86">
            <a:extLst>
              <a:ext uri="{FF2B5EF4-FFF2-40B4-BE49-F238E27FC236}">
                <a16:creationId xmlns:a16="http://schemas.microsoft.com/office/drawing/2014/main" id="{4A3B571D-4832-4931-8EED-41C0284E1A4A}"/>
              </a:ext>
            </a:extLst>
          </p:cNvPr>
          <p:cNvSpPr/>
          <p:nvPr/>
        </p:nvSpPr>
        <p:spPr>
          <a:xfrm>
            <a:off x="8692104" y="3786105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3BD3619-CFD9-4E63-B706-C5F438796BAA}"/>
              </a:ext>
            </a:extLst>
          </p:cNvPr>
          <p:cNvCxnSpPr>
            <a:stCxn id="28" idx="2"/>
            <a:endCxn id="32" idx="0"/>
          </p:cNvCxnSpPr>
          <p:nvPr/>
        </p:nvCxnSpPr>
        <p:spPr>
          <a:xfrm>
            <a:off x="3944482" y="3290141"/>
            <a:ext cx="294175" cy="552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106">
            <a:extLst>
              <a:ext uri="{FF2B5EF4-FFF2-40B4-BE49-F238E27FC236}">
                <a16:creationId xmlns:a16="http://schemas.microsoft.com/office/drawing/2014/main" id="{DC6B7F25-2D81-4448-910F-0C30155926DB}"/>
              </a:ext>
            </a:extLst>
          </p:cNvPr>
          <p:cNvSpPr/>
          <p:nvPr/>
        </p:nvSpPr>
        <p:spPr>
          <a:xfrm>
            <a:off x="5515222" y="3779875"/>
            <a:ext cx="7575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1" name="Rounded Rectangle 108">
            <a:extLst>
              <a:ext uri="{FF2B5EF4-FFF2-40B4-BE49-F238E27FC236}">
                <a16:creationId xmlns:a16="http://schemas.microsoft.com/office/drawing/2014/main" id="{7673224D-BE20-42B0-AACE-AE8990149FF4}"/>
              </a:ext>
            </a:extLst>
          </p:cNvPr>
          <p:cNvSpPr/>
          <p:nvPr/>
        </p:nvSpPr>
        <p:spPr>
          <a:xfrm>
            <a:off x="4530338" y="3804599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63, 64</a:t>
            </a:r>
          </a:p>
        </p:txBody>
      </p:sp>
      <p:sp>
        <p:nvSpPr>
          <p:cNvPr id="32" name="Rounded Rectangle 109">
            <a:extLst>
              <a:ext uri="{FF2B5EF4-FFF2-40B4-BE49-F238E27FC236}">
                <a16:creationId xmlns:a16="http://schemas.microsoft.com/office/drawing/2014/main" id="{B8C9D9BA-4ECE-4E4B-84C2-94A23EBDAB7D}"/>
              </a:ext>
            </a:extLst>
          </p:cNvPr>
          <p:cNvSpPr/>
          <p:nvPr/>
        </p:nvSpPr>
        <p:spPr>
          <a:xfrm>
            <a:off x="3992597" y="3842686"/>
            <a:ext cx="492120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EE6ED9-20C7-4C1A-B2F7-785B1362070E}"/>
              </a:ext>
            </a:extLst>
          </p:cNvPr>
          <p:cNvCxnSpPr>
            <a:cxnSpLocks/>
            <a:endCxn id="59" idx="0"/>
          </p:cNvCxnSpPr>
          <p:nvPr/>
        </p:nvCxnSpPr>
        <p:spPr>
          <a:xfrm flipH="1">
            <a:off x="2117971" y="3281761"/>
            <a:ext cx="870364" cy="5665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3C31CAE-8B4B-4651-80E4-840AA2B3BBE7}"/>
              </a:ext>
            </a:extLst>
          </p:cNvPr>
          <p:cNvCxnSpPr>
            <a:cxnSpLocks/>
          </p:cNvCxnSpPr>
          <p:nvPr/>
        </p:nvCxnSpPr>
        <p:spPr>
          <a:xfrm flipH="1">
            <a:off x="3236459" y="3221312"/>
            <a:ext cx="344901" cy="670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107">
            <a:extLst>
              <a:ext uri="{FF2B5EF4-FFF2-40B4-BE49-F238E27FC236}">
                <a16:creationId xmlns:a16="http://schemas.microsoft.com/office/drawing/2014/main" id="{CB3F4E10-71D5-422D-A484-308C387AC231}"/>
              </a:ext>
            </a:extLst>
          </p:cNvPr>
          <p:cNvSpPr/>
          <p:nvPr/>
        </p:nvSpPr>
        <p:spPr>
          <a:xfrm>
            <a:off x="6528380" y="3755926"/>
            <a:ext cx="86930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100, 103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793EBA1-609C-4F11-AE2B-D80365F09776}"/>
              </a:ext>
            </a:extLst>
          </p:cNvPr>
          <p:cNvCxnSpPr/>
          <p:nvPr/>
        </p:nvCxnSpPr>
        <p:spPr>
          <a:xfrm>
            <a:off x="4335305" y="3252272"/>
            <a:ext cx="587238" cy="5602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134">
            <a:extLst>
              <a:ext uri="{FF2B5EF4-FFF2-40B4-BE49-F238E27FC236}">
                <a16:creationId xmlns:a16="http://schemas.microsoft.com/office/drawing/2014/main" id="{426F3749-02FD-427D-AEA2-9F0AF8C88067}"/>
              </a:ext>
            </a:extLst>
          </p:cNvPr>
          <p:cNvSpPr/>
          <p:nvPr/>
        </p:nvSpPr>
        <p:spPr>
          <a:xfrm>
            <a:off x="1837889" y="3848300"/>
            <a:ext cx="560164" cy="432603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-9, -6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C671428-0D8C-4A06-99E2-E55AAFA4DD93}"/>
              </a:ext>
            </a:extLst>
          </p:cNvPr>
          <p:cNvCxnSpPr>
            <a:cxnSpLocks/>
          </p:cNvCxnSpPr>
          <p:nvPr/>
        </p:nvCxnSpPr>
        <p:spPr>
          <a:xfrm flipH="1">
            <a:off x="4312508" y="2134480"/>
            <a:ext cx="1233212" cy="6052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6B611A09-41C9-442F-8C68-E65AD8C02160}"/>
              </a:ext>
            </a:extLst>
          </p:cNvPr>
          <p:cNvSpPr txBox="1"/>
          <p:nvPr/>
        </p:nvSpPr>
        <p:spPr>
          <a:xfrm>
            <a:off x="461108" y="4482250"/>
            <a:ext cx="1097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Task: delete </a:t>
            </a:r>
            <a:r>
              <a:rPr lang="en-US" sz="2400" dirty="0">
                <a:solidFill>
                  <a:srgbClr val="E911F9"/>
                </a:solidFill>
              </a:rPr>
              <a:t>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Underflow </a:t>
            </a:r>
            <a:r>
              <a:rPr lang="en-US" sz="2400" dirty="0">
                <a:solidFill>
                  <a:srgbClr val="FF0000"/>
                </a:solidFill>
                <a:sym typeface="Wingdings"/>
              </a:rPr>
              <a:t></a:t>
            </a:r>
            <a:endParaRPr lang="en-US" sz="2400" dirty="0">
              <a:solidFill>
                <a:srgbClr val="E911F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Siblings can’t help with key rotations!  </a:t>
            </a:r>
            <a:r>
              <a:rPr lang="en-US" sz="2400" dirty="0">
                <a:solidFill>
                  <a:schemeClr val="accent1"/>
                </a:solidFill>
                <a:sym typeface="Wingdings"/>
              </a:rPr>
              <a:t>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/>
                </a:solidFill>
                <a:sym typeface="Wingdings"/>
              </a:rPr>
              <a:t>Merging with parent key and sibling 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/>
                </a:solidFill>
                <a:sym typeface="Wingdings"/>
              </a:rPr>
              <a:t>Parent underflows 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sym typeface="Wingdings"/>
              </a:rPr>
              <a:t>Siblings can’t help  with rotations 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33" name="Rounded Rectangle 134">
            <a:extLst>
              <a:ext uri="{FF2B5EF4-FFF2-40B4-BE49-F238E27FC236}">
                <a16:creationId xmlns:a16="http://schemas.microsoft.com/office/drawing/2014/main" id="{426F3749-02FD-427D-AEA2-9F0AF8C88067}"/>
              </a:ext>
            </a:extLst>
          </p:cNvPr>
          <p:cNvSpPr/>
          <p:nvPr/>
        </p:nvSpPr>
        <p:spPr>
          <a:xfrm>
            <a:off x="2677568" y="3873802"/>
            <a:ext cx="1068721" cy="432603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-3, 0, </a:t>
            </a:r>
            <a:r>
              <a:rPr lang="en-US" sz="1200" b="1" dirty="0">
                <a:solidFill>
                  <a:schemeClr val="accent6"/>
                </a:solidFill>
              </a:rPr>
              <a:t>6</a:t>
            </a:r>
            <a:r>
              <a:rPr lang="en-US" sz="1200" dirty="0">
                <a:solidFill>
                  <a:schemeClr val="tx1"/>
                </a:solidFill>
              </a:rPr>
              <a:t>, 8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47508" y="5199449"/>
            <a:ext cx="6099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Solution: Merge with parent key and sibling node! </a:t>
            </a:r>
            <a:r>
              <a:rPr lang="en-US" sz="2400" dirty="0">
                <a:solidFill>
                  <a:srgbClr val="7030A0"/>
                </a:solidFill>
                <a:sym typeface="Wingdings"/>
              </a:rPr>
              <a:t>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28" name="Rounded Rectangle 16">
            <a:extLst>
              <a:ext uri="{FF2B5EF4-FFF2-40B4-BE49-F238E27FC236}">
                <a16:creationId xmlns:a16="http://schemas.microsoft.com/office/drawing/2014/main" id="{5CD5CA74-781F-4B49-A1B5-E4608F45A540}"/>
              </a:ext>
            </a:extLst>
          </p:cNvPr>
          <p:cNvSpPr/>
          <p:nvPr/>
        </p:nvSpPr>
        <p:spPr>
          <a:xfrm>
            <a:off x="2988335" y="2783514"/>
            <a:ext cx="1912294" cy="506627"/>
          </a:xfrm>
          <a:prstGeom prst="round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-5, 57, 60</a:t>
            </a:r>
            <a:r>
              <a:rPr lang="en-US" dirty="0">
                <a:solidFill>
                  <a:schemeClr val="tx1"/>
                </a:solidFill>
              </a:rPr>
              <a:t>, 65 </a:t>
            </a:r>
          </a:p>
        </p:txBody>
      </p:sp>
    </p:spTree>
    <p:extLst>
      <p:ext uri="{BB962C8B-B14F-4D97-AF65-F5344CB8AC3E}">
        <p14:creationId xmlns:p14="http://schemas.microsoft.com/office/powerpoint/2010/main" val="301007761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/>
            <a:r>
              <a:rPr lang="en-US" dirty="0"/>
              <a:t>Example #6: Root underflow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C25A0BCA-5639-48E9-B22D-876C31DC00C7}"/>
              </a:ext>
            </a:extLst>
          </p:cNvPr>
          <p:cNvSpPr/>
          <p:nvPr/>
        </p:nvSpPr>
        <p:spPr>
          <a:xfrm>
            <a:off x="4928794" y="1616373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671428-0D8C-4A06-99E2-E55AAFA4DD93}"/>
              </a:ext>
            </a:extLst>
          </p:cNvPr>
          <p:cNvCxnSpPr>
            <a:cxnSpLocks/>
          </p:cNvCxnSpPr>
          <p:nvPr/>
        </p:nvCxnSpPr>
        <p:spPr>
          <a:xfrm flipH="1">
            <a:off x="4024161" y="2159886"/>
            <a:ext cx="1202747" cy="5520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93EBA1-609C-4F11-AE2B-D80365F09776}"/>
              </a:ext>
            </a:extLst>
          </p:cNvPr>
          <p:cNvCxnSpPr/>
          <p:nvPr/>
        </p:nvCxnSpPr>
        <p:spPr>
          <a:xfrm>
            <a:off x="7691752" y="3304969"/>
            <a:ext cx="270644" cy="482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16">
            <a:extLst>
              <a:ext uri="{FF2B5EF4-FFF2-40B4-BE49-F238E27FC236}">
                <a16:creationId xmlns:a16="http://schemas.microsoft.com/office/drawing/2014/main" id="{5CD5CA74-781F-4B49-A1B5-E4608F45A540}"/>
              </a:ext>
            </a:extLst>
          </p:cNvPr>
          <p:cNvSpPr/>
          <p:nvPr/>
        </p:nvSpPr>
        <p:spPr>
          <a:xfrm>
            <a:off x="6565041" y="274992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3BD3619-CFD9-4E63-B706-C5F438796BAA}"/>
              </a:ext>
            </a:extLst>
          </p:cNvPr>
          <p:cNvCxnSpPr/>
          <p:nvPr/>
        </p:nvCxnSpPr>
        <p:spPr>
          <a:xfrm flipH="1">
            <a:off x="6296331" y="3253922"/>
            <a:ext cx="333625" cy="5134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06">
            <a:extLst>
              <a:ext uri="{FF2B5EF4-FFF2-40B4-BE49-F238E27FC236}">
                <a16:creationId xmlns:a16="http://schemas.microsoft.com/office/drawing/2014/main" id="{DC6B7F25-2D81-4448-910F-0C30155926DB}"/>
              </a:ext>
            </a:extLst>
          </p:cNvPr>
          <p:cNvSpPr/>
          <p:nvPr/>
        </p:nvSpPr>
        <p:spPr>
          <a:xfrm>
            <a:off x="7583602" y="3787712"/>
            <a:ext cx="7575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17" name="Rounded Rectangle 108">
            <a:extLst>
              <a:ext uri="{FF2B5EF4-FFF2-40B4-BE49-F238E27FC236}">
                <a16:creationId xmlns:a16="http://schemas.microsoft.com/office/drawing/2014/main" id="{7673224D-BE20-42B0-AACE-AE8990149FF4}"/>
              </a:ext>
            </a:extLst>
          </p:cNvPr>
          <p:cNvSpPr/>
          <p:nvPr/>
        </p:nvSpPr>
        <p:spPr>
          <a:xfrm>
            <a:off x="6711217" y="3776121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63, 64</a:t>
            </a:r>
          </a:p>
        </p:txBody>
      </p:sp>
      <p:sp>
        <p:nvSpPr>
          <p:cNvPr id="18" name="Rounded Rectangle 109">
            <a:extLst>
              <a:ext uri="{FF2B5EF4-FFF2-40B4-BE49-F238E27FC236}">
                <a16:creationId xmlns:a16="http://schemas.microsoft.com/office/drawing/2014/main" id="{B8C9D9BA-4ECE-4E4B-84C2-94A23EBDAB7D}"/>
              </a:ext>
            </a:extLst>
          </p:cNvPr>
          <p:cNvSpPr/>
          <p:nvPr/>
        </p:nvSpPr>
        <p:spPr>
          <a:xfrm>
            <a:off x="6050271" y="3767367"/>
            <a:ext cx="492120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sp>
        <p:nvSpPr>
          <p:cNvPr id="19" name="Rounded Rectangle 15">
            <a:extLst>
              <a:ext uri="{FF2B5EF4-FFF2-40B4-BE49-F238E27FC236}">
                <a16:creationId xmlns:a16="http://schemas.microsoft.com/office/drawing/2014/main" id="{66C73416-FE5E-4EEA-9339-5F3CE0D172EF}"/>
              </a:ext>
            </a:extLst>
          </p:cNvPr>
          <p:cNvSpPr/>
          <p:nvPr/>
        </p:nvSpPr>
        <p:spPr>
          <a:xfrm>
            <a:off x="3032397" y="2704123"/>
            <a:ext cx="134662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-5,  6 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EE6ED9-20C7-4C1A-B2F7-785B1362070E}"/>
              </a:ext>
            </a:extLst>
          </p:cNvPr>
          <p:cNvCxnSpPr>
            <a:cxnSpLocks/>
          </p:cNvCxnSpPr>
          <p:nvPr/>
        </p:nvCxnSpPr>
        <p:spPr>
          <a:xfrm flipH="1">
            <a:off x="2572881" y="3212837"/>
            <a:ext cx="694178" cy="6004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C31CAE-8B4B-4651-80E4-840AA2B3BBE7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3670239" y="3221112"/>
            <a:ext cx="88640" cy="6290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793EBA1-609C-4F11-AE2B-D80365F09776}"/>
              </a:ext>
            </a:extLst>
          </p:cNvPr>
          <p:cNvCxnSpPr/>
          <p:nvPr/>
        </p:nvCxnSpPr>
        <p:spPr>
          <a:xfrm flipH="1">
            <a:off x="7079749" y="3283952"/>
            <a:ext cx="97887" cy="492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134">
            <a:extLst>
              <a:ext uri="{FF2B5EF4-FFF2-40B4-BE49-F238E27FC236}">
                <a16:creationId xmlns:a16="http://schemas.microsoft.com/office/drawing/2014/main" id="{426F3749-02FD-427D-AEA2-9F0AF8C88067}"/>
              </a:ext>
            </a:extLst>
          </p:cNvPr>
          <p:cNvSpPr/>
          <p:nvPr/>
        </p:nvSpPr>
        <p:spPr>
          <a:xfrm>
            <a:off x="2292799" y="3813259"/>
            <a:ext cx="560164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-9, -6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C671428-0D8C-4A06-99E2-E55AAFA4DD93}"/>
              </a:ext>
            </a:extLst>
          </p:cNvPr>
          <p:cNvCxnSpPr>
            <a:cxnSpLocks/>
          </p:cNvCxnSpPr>
          <p:nvPr/>
        </p:nvCxnSpPr>
        <p:spPr>
          <a:xfrm>
            <a:off x="6362401" y="2110967"/>
            <a:ext cx="841588" cy="593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134">
            <a:extLst>
              <a:ext uri="{FF2B5EF4-FFF2-40B4-BE49-F238E27FC236}">
                <a16:creationId xmlns:a16="http://schemas.microsoft.com/office/drawing/2014/main" id="{426F3749-02FD-427D-AEA2-9F0AF8C88067}"/>
              </a:ext>
            </a:extLst>
          </p:cNvPr>
          <p:cNvSpPr/>
          <p:nvPr/>
        </p:nvSpPr>
        <p:spPr>
          <a:xfrm>
            <a:off x="3267059" y="3850145"/>
            <a:ext cx="806359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-3</a:t>
            </a:r>
            <a:r>
              <a:rPr lang="en-US" sz="1200">
                <a:solidFill>
                  <a:schemeClr val="tx1"/>
                </a:solidFill>
              </a:rPr>
              <a:t>, 0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Rounded Rectangle 134">
            <a:extLst>
              <a:ext uri="{FF2B5EF4-FFF2-40B4-BE49-F238E27FC236}">
                <a16:creationId xmlns:a16="http://schemas.microsoft.com/office/drawing/2014/main" id="{426F3749-02FD-427D-AEA2-9F0AF8C88067}"/>
              </a:ext>
            </a:extLst>
          </p:cNvPr>
          <p:cNvSpPr/>
          <p:nvPr/>
        </p:nvSpPr>
        <p:spPr>
          <a:xfrm>
            <a:off x="4290926" y="3861736"/>
            <a:ext cx="806359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10, 12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611A09-41C9-442F-8C68-E65AD8C02160}"/>
              </a:ext>
            </a:extLst>
          </p:cNvPr>
          <p:cNvSpPr txBox="1"/>
          <p:nvPr/>
        </p:nvSpPr>
        <p:spPr>
          <a:xfrm>
            <a:off x="461108" y="4482250"/>
            <a:ext cx="1097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Task: delete </a:t>
            </a:r>
            <a:r>
              <a:rPr lang="en-US" sz="2400" dirty="0">
                <a:solidFill>
                  <a:srgbClr val="E911F9"/>
                </a:solidFill>
              </a:rPr>
              <a:t>66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BD3619-CFD9-4E63-B706-C5F438796BAA}"/>
              </a:ext>
            </a:extLst>
          </p:cNvPr>
          <p:cNvCxnSpPr/>
          <p:nvPr/>
        </p:nvCxnSpPr>
        <p:spPr>
          <a:xfrm>
            <a:off x="4045245" y="3210750"/>
            <a:ext cx="610631" cy="5146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40562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/>
            <a:r>
              <a:rPr lang="en-US" dirty="0"/>
              <a:t>Example #6: Root underflow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C25A0BCA-5639-48E9-B22D-876C31DC00C7}"/>
              </a:ext>
            </a:extLst>
          </p:cNvPr>
          <p:cNvSpPr/>
          <p:nvPr/>
        </p:nvSpPr>
        <p:spPr>
          <a:xfrm>
            <a:off x="4928794" y="1616373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671428-0D8C-4A06-99E2-E55AAFA4DD93}"/>
              </a:ext>
            </a:extLst>
          </p:cNvPr>
          <p:cNvCxnSpPr>
            <a:cxnSpLocks/>
          </p:cNvCxnSpPr>
          <p:nvPr/>
        </p:nvCxnSpPr>
        <p:spPr>
          <a:xfrm flipH="1">
            <a:off x="4024161" y="2159886"/>
            <a:ext cx="1202747" cy="5520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93EBA1-609C-4F11-AE2B-D80365F09776}"/>
              </a:ext>
            </a:extLst>
          </p:cNvPr>
          <p:cNvCxnSpPr/>
          <p:nvPr/>
        </p:nvCxnSpPr>
        <p:spPr>
          <a:xfrm>
            <a:off x="7691752" y="3304969"/>
            <a:ext cx="270644" cy="482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16">
            <a:extLst>
              <a:ext uri="{FF2B5EF4-FFF2-40B4-BE49-F238E27FC236}">
                <a16:creationId xmlns:a16="http://schemas.microsoft.com/office/drawing/2014/main" id="{5CD5CA74-781F-4B49-A1B5-E4608F45A540}"/>
              </a:ext>
            </a:extLst>
          </p:cNvPr>
          <p:cNvSpPr/>
          <p:nvPr/>
        </p:nvSpPr>
        <p:spPr>
          <a:xfrm>
            <a:off x="6565041" y="274992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3BD3619-CFD9-4E63-B706-C5F438796BAA}"/>
              </a:ext>
            </a:extLst>
          </p:cNvPr>
          <p:cNvCxnSpPr/>
          <p:nvPr/>
        </p:nvCxnSpPr>
        <p:spPr>
          <a:xfrm flipH="1">
            <a:off x="6296331" y="3253922"/>
            <a:ext cx="333625" cy="5134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06">
            <a:extLst>
              <a:ext uri="{FF2B5EF4-FFF2-40B4-BE49-F238E27FC236}">
                <a16:creationId xmlns:a16="http://schemas.microsoft.com/office/drawing/2014/main" id="{DC6B7F25-2D81-4448-910F-0C30155926DB}"/>
              </a:ext>
            </a:extLst>
          </p:cNvPr>
          <p:cNvSpPr/>
          <p:nvPr/>
        </p:nvSpPr>
        <p:spPr>
          <a:xfrm>
            <a:off x="7583602" y="3787712"/>
            <a:ext cx="757588" cy="506627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67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ounded Rectangle 108">
            <a:extLst>
              <a:ext uri="{FF2B5EF4-FFF2-40B4-BE49-F238E27FC236}">
                <a16:creationId xmlns:a16="http://schemas.microsoft.com/office/drawing/2014/main" id="{7673224D-BE20-42B0-AACE-AE8990149FF4}"/>
              </a:ext>
            </a:extLst>
          </p:cNvPr>
          <p:cNvSpPr/>
          <p:nvPr/>
        </p:nvSpPr>
        <p:spPr>
          <a:xfrm>
            <a:off x="6711217" y="3776121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63, 64</a:t>
            </a:r>
          </a:p>
        </p:txBody>
      </p:sp>
      <p:sp>
        <p:nvSpPr>
          <p:cNvPr id="18" name="Rounded Rectangle 109">
            <a:extLst>
              <a:ext uri="{FF2B5EF4-FFF2-40B4-BE49-F238E27FC236}">
                <a16:creationId xmlns:a16="http://schemas.microsoft.com/office/drawing/2014/main" id="{B8C9D9BA-4ECE-4E4B-84C2-94A23EBDAB7D}"/>
              </a:ext>
            </a:extLst>
          </p:cNvPr>
          <p:cNvSpPr/>
          <p:nvPr/>
        </p:nvSpPr>
        <p:spPr>
          <a:xfrm>
            <a:off x="6050271" y="3767367"/>
            <a:ext cx="492120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sp>
        <p:nvSpPr>
          <p:cNvPr id="19" name="Rounded Rectangle 15">
            <a:extLst>
              <a:ext uri="{FF2B5EF4-FFF2-40B4-BE49-F238E27FC236}">
                <a16:creationId xmlns:a16="http://schemas.microsoft.com/office/drawing/2014/main" id="{66C73416-FE5E-4EEA-9339-5F3CE0D172EF}"/>
              </a:ext>
            </a:extLst>
          </p:cNvPr>
          <p:cNvSpPr/>
          <p:nvPr/>
        </p:nvSpPr>
        <p:spPr>
          <a:xfrm>
            <a:off x="3032397" y="2704123"/>
            <a:ext cx="134662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-5,  6 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EE6ED9-20C7-4C1A-B2F7-785B1362070E}"/>
              </a:ext>
            </a:extLst>
          </p:cNvPr>
          <p:cNvCxnSpPr>
            <a:cxnSpLocks/>
          </p:cNvCxnSpPr>
          <p:nvPr/>
        </p:nvCxnSpPr>
        <p:spPr>
          <a:xfrm flipH="1">
            <a:off x="2572881" y="3212837"/>
            <a:ext cx="694178" cy="6004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C31CAE-8B4B-4651-80E4-840AA2B3BBE7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3670239" y="3221112"/>
            <a:ext cx="88640" cy="6290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793EBA1-609C-4F11-AE2B-D80365F09776}"/>
              </a:ext>
            </a:extLst>
          </p:cNvPr>
          <p:cNvCxnSpPr/>
          <p:nvPr/>
        </p:nvCxnSpPr>
        <p:spPr>
          <a:xfrm flipH="1">
            <a:off x="7079749" y="3283952"/>
            <a:ext cx="97887" cy="492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134">
            <a:extLst>
              <a:ext uri="{FF2B5EF4-FFF2-40B4-BE49-F238E27FC236}">
                <a16:creationId xmlns:a16="http://schemas.microsoft.com/office/drawing/2014/main" id="{426F3749-02FD-427D-AEA2-9F0AF8C88067}"/>
              </a:ext>
            </a:extLst>
          </p:cNvPr>
          <p:cNvSpPr/>
          <p:nvPr/>
        </p:nvSpPr>
        <p:spPr>
          <a:xfrm>
            <a:off x="2292799" y="3813259"/>
            <a:ext cx="560164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-9, -6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C671428-0D8C-4A06-99E2-E55AAFA4DD93}"/>
              </a:ext>
            </a:extLst>
          </p:cNvPr>
          <p:cNvCxnSpPr>
            <a:cxnSpLocks/>
          </p:cNvCxnSpPr>
          <p:nvPr/>
        </p:nvCxnSpPr>
        <p:spPr>
          <a:xfrm>
            <a:off x="6362401" y="2110967"/>
            <a:ext cx="841588" cy="593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134">
            <a:extLst>
              <a:ext uri="{FF2B5EF4-FFF2-40B4-BE49-F238E27FC236}">
                <a16:creationId xmlns:a16="http://schemas.microsoft.com/office/drawing/2014/main" id="{426F3749-02FD-427D-AEA2-9F0AF8C88067}"/>
              </a:ext>
            </a:extLst>
          </p:cNvPr>
          <p:cNvSpPr/>
          <p:nvPr/>
        </p:nvSpPr>
        <p:spPr>
          <a:xfrm>
            <a:off x="3267059" y="3850145"/>
            <a:ext cx="806359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-3</a:t>
            </a:r>
            <a:r>
              <a:rPr lang="en-US" sz="1200">
                <a:solidFill>
                  <a:schemeClr val="tx1"/>
                </a:solidFill>
              </a:rPr>
              <a:t>, 0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Rounded Rectangle 134">
            <a:extLst>
              <a:ext uri="{FF2B5EF4-FFF2-40B4-BE49-F238E27FC236}">
                <a16:creationId xmlns:a16="http://schemas.microsoft.com/office/drawing/2014/main" id="{426F3749-02FD-427D-AEA2-9F0AF8C88067}"/>
              </a:ext>
            </a:extLst>
          </p:cNvPr>
          <p:cNvSpPr/>
          <p:nvPr/>
        </p:nvSpPr>
        <p:spPr>
          <a:xfrm>
            <a:off x="4290926" y="3861736"/>
            <a:ext cx="806359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10, 12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611A09-41C9-442F-8C68-E65AD8C02160}"/>
              </a:ext>
            </a:extLst>
          </p:cNvPr>
          <p:cNvSpPr txBox="1"/>
          <p:nvPr/>
        </p:nvSpPr>
        <p:spPr>
          <a:xfrm>
            <a:off x="461108" y="4482250"/>
            <a:ext cx="10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Task: delete </a:t>
            </a:r>
            <a:r>
              <a:rPr lang="en-US" sz="2400" dirty="0">
                <a:solidFill>
                  <a:srgbClr val="E911F9"/>
                </a:solidFill>
              </a:rPr>
              <a:t>66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Underflow </a:t>
            </a:r>
            <a:r>
              <a:rPr lang="en-US" sz="2400" dirty="0">
                <a:solidFill>
                  <a:srgbClr val="FF0000"/>
                </a:solidFill>
                <a:sym typeface="Wingdings"/>
              </a:rPr>
              <a:t>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BD3619-CFD9-4E63-B706-C5F438796BAA}"/>
              </a:ext>
            </a:extLst>
          </p:cNvPr>
          <p:cNvCxnSpPr/>
          <p:nvPr/>
        </p:nvCxnSpPr>
        <p:spPr>
          <a:xfrm>
            <a:off x="4045245" y="3210750"/>
            <a:ext cx="610631" cy="5146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428291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/>
            <a:r>
              <a:rPr lang="en-US" dirty="0"/>
              <a:t>Example #6: Root underflow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C25A0BCA-5639-48E9-B22D-876C31DC00C7}"/>
              </a:ext>
            </a:extLst>
          </p:cNvPr>
          <p:cNvSpPr/>
          <p:nvPr/>
        </p:nvSpPr>
        <p:spPr>
          <a:xfrm>
            <a:off x="4928794" y="1616373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671428-0D8C-4A06-99E2-E55AAFA4DD93}"/>
              </a:ext>
            </a:extLst>
          </p:cNvPr>
          <p:cNvCxnSpPr>
            <a:cxnSpLocks/>
          </p:cNvCxnSpPr>
          <p:nvPr/>
        </p:nvCxnSpPr>
        <p:spPr>
          <a:xfrm flipH="1">
            <a:off x="4024161" y="2159886"/>
            <a:ext cx="1202747" cy="5520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93EBA1-609C-4F11-AE2B-D80365F09776}"/>
              </a:ext>
            </a:extLst>
          </p:cNvPr>
          <p:cNvCxnSpPr/>
          <p:nvPr/>
        </p:nvCxnSpPr>
        <p:spPr>
          <a:xfrm>
            <a:off x="7691752" y="3304969"/>
            <a:ext cx="270644" cy="482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16">
            <a:extLst>
              <a:ext uri="{FF2B5EF4-FFF2-40B4-BE49-F238E27FC236}">
                <a16:creationId xmlns:a16="http://schemas.microsoft.com/office/drawing/2014/main" id="{5CD5CA74-781F-4B49-A1B5-E4608F45A540}"/>
              </a:ext>
            </a:extLst>
          </p:cNvPr>
          <p:cNvSpPr/>
          <p:nvPr/>
        </p:nvSpPr>
        <p:spPr>
          <a:xfrm>
            <a:off x="6565041" y="274992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3BD3619-CFD9-4E63-B706-C5F438796BAA}"/>
              </a:ext>
            </a:extLst>
          </p:cNvPr>
          <p:cNvCxnSpPr/>
          <p:nvPr/>
        </p:nvCxnSpPr>
        <p:spPr>
          <a:xfrm flipH="1">
            <a:off x="6296331" y="3253922"/>
            <a:ext cx="333625" cy="5134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06">
            <a:extLst>
              <a:ext uri="{FF2B5EF4-FFF2-40B4-BE49-F238E27FC236}">
                <a16:creationId xmlns:a16="http://schemas.microsoft.com/office/drawing/2014/main" id="{DC6B7F25-2D81-4448-910F-0C30155926DB}"/>
              </a:ext>
            </a:extLst>
          </p:cNvPr>
          <p:cNvSpPr/>
          <p:nvPr/>
        </p:nvSpPr>
        <p:spPr>
          <a:xfrm>
            <a:off x="7583602" y="3787712"/>
            <a:ext cx="757588" cy="506627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67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ounded Rectangle 108">
            <a:extLst>
              <a:ext uri="{FF2B5EF4-FFF2-40B4-BE49-F238E27FC236}">
                <a16:creationId xmlns:a16="http://schemas.microsoft.com/office/drawing/2014/main" id="{7673224D-BE20-42B0-AACE-AE8990149FF4}"/>
              </a:ext>
            </a:extLst>
          </p:cNvPr>
          <p:cNvSpPr/>
          <p:nvPr/>
        </p:nvSpPr>
        <p:spPr>
          <a:xfrm>
            <a:off x="6711217" y="3776121"/>
            <a:ext cx="737063" cy="50662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63, 64</a:t>
            </a:r>
          </a:p>
        </p:txBody>
      </p:sp>
      <p:sp>
        <p:nvSpPr>
          <p:cNvPr id="18" name="Rounded Rectangle 109">
            <a:extLst>
              <a:ext uri="{FF2B5EF4-FFF2-40B4-BE49-F238E27FC236}">
                <a16:creationId xmlns:a16="http://schemas.microsoft.com/office/drawing/2014/main" id="{B8C9D9BA-4ECE-4E4B-84C2-94A23EBDAB7D}"/>
              </a:ext>
            </a:extLst>
          </p:cNvPr>
          <p:cNvSpPr/>
          <p:nvPr/>
        </p:nvSpPr>
        <p:spPr>
          <a:xfrm>
            <a:off x="6050271" y="3767367"/>
            <a:ext cx="492120" cy="50152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sp>
        <p:nvSpPr>
          <p:cNvPr id="19" name="Rounded Rectangle 15">
            <a:extLst>
              <a:ext uri="{FF2B5EF4-FFF2-40B4-BE49-F238E27FC236}">
                <a16:creationId xmlns:a16="http://schemas.microsoft.com/office/drawing/2014/main" id="{66C73416-FE5E-4EEA-9339-5F3CE0D172EF}"/>
              </a:ext>
            </a:extLst>
          </p:cNvPr>
          <p:cNvSpPr/>
          <p:nvPr/>
        </p:nvSpPr>
        <p:spPr>
          <a:xfrm>
            <a:off x="3032397" y="2704123"/>
            <a:ext cx="134662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-5,  6 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EE6ED9-20C7-4C1A-B2F7-785B1362070E}"/>
              </a:ext>
            </a:extLst>
          </p:cNvPr>
          <p:cNvCxnSpPr>
            <a:cxnSpLocks/>
          </p:cNvCxnSpPr>
          <p:nvPr/>
        </p:nvCxnSpPr>
        <p:spPr>
          <a:xfrm flipH="1">
            <a:off x="2572881" y="3212837"/>
            <a:ext cx="694178" cy="6004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C31CAE-8B4B-4651-80E4-840AA2B3BBE7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3670239" y="3221112"/>
            <a:ext cx="88640" cy="6290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793EBA1-609C-4F11-AE2B-D80365F09776}"/>
              </a:ext>
            </a:extLst>
          </p:cNvPr>
          <p:cNvCxnSpPr/>
          <p:nvPr/>
        </p:nvCxnSpPr>
        <p:spPr>
          <a:xfrm flipH="1">
            <a:off x="7079749" y="3283952"/>
            <a:ext cx="97887" cy="492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134">
            <a:extLst>
              <a:ext uri="{FF2B5EF4-FFF2-40B4-BE49-F238E27FC236}">
                <a16:creationId xmlns:a16="http://schemas.microsoft.com/office/drawing/2014/main" id="{426F3749-02FD-427D-AEA2-9F0AF8C88067}"/>
              </a:ext>
            </a:extLst>
          </p:cNvPr>
          <p:cNvSpPr/>
          <p:nvPr/>
        </p:nvSpPr>
        <p:spPr>
          <a:xfrm>
            <a:off x="2292799" y="3813259"/>
            <a:ext cx="560164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-9, -6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C671428-0D8C-4A06-99E2-E55AAFA4DD93}"/>
              </a:ext>
            </a:extLst>
          </p:cNvPr>
          <p:cNvCxnSpPr>
            <a:cxnSpLocks/>
          </p:cNvCxnSpPr>
          <p:nvPr/>
        </p:nvCxnSpPr>
        <p:spPr>
          <a:xfrm>
            <a:off x="6362401" y="2110967"/>
            <a:ext cx="841588" cy="593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134">
            <a:extLst>
              <a:ext uri="{FF2B5EF4-FFF2-40B4-BE49-F238E27FC236}">
                <a16:creationId xmlns:a16="http://schemas.microsoft.com/office/drawing/2014/main" id="{426F3749-02FD-427D-AEA2-9F0AF8C88067}"/>
              </a:ext>
            </a:extLst>
          </p:cNvPr>
          <p:cNvSpPr/>
          <p:nvPr/>
        </p:nvSpPr>
        <p:spPr>
          <a:xfrm>
            <a:off x="3267059" y="3850145"/>
            <a:ext cx="806359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-3</a:t>
            </a:r>
            <a:r>
              <a:rPr lang="en-US" sz="1200">
                <a:solidFill>
                  <a:schemeClr val="tx1"/>
                </a:solidFill>
              </a:rPr>
              <a:t>, 0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Rounded Rectangle 134">
            <a:extLst>
              <a:ext uri="{FF2B5EF4-FFF2-40B4-BE49-F238E27FC236}">
                <a16:creationId xmlns:a16="http://schemas.microsoft.com/office/drawing/2014/main" id="{426F3749-02FD-427D-AEA2-9F0AF8C88067}"/>
              </a:ext>
            </a:extLst>
          </p:cNvPr>
          <p:cNvSpPr/>
          <p:nvPr/>
        </p:nvSpPr>
        <p:spPr>
          <a:xfrm>
            <a:off x="4290926" y="3861736"/>
            <a:ext cx="806359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10, 12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611A09-41C9-442F-8C68-E65AD8C02160}"/>
              </a:ext>
            </a:extLst>
          </p:cNvPr>
          <p:cNvSpPr txBox="1"/>
          <p:nvPr/>
        </p:nvSpPr>
        <p:spPr>
          <a:xfrm>
            <a:off x="461108" y="4482250"/>
            <a:ext cx="1097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Task: delete </a:t>
            </a:r>
            <a:r>
              <a:rPr lang="en-US" sz="2400" dirty="0">
                <a:solidFill>
                  <a:srgbClr val="E911F9"/>
                </a:solidFill>
              </a:rPr>
              <a:t>66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Underflow </a:t>
            </a:r>
            <a:r>
              <a:rPr lang="en-US" sz="2400" dirty="0">
                <a:solidFill>
                  <a:srgbClr val="FF0000"/>
                </a:solidFill>
                <a:sym typeface="Wingdings"/>
              </a:rPr>
              <a:t>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sym typeface="Wingdings"/>
              </a:rPr>
              <a:t>Siblings can’t help with key rotations </a:t>
            </a:r>
            <a:endParaRPr lang="en-US" sz="2400" dirty="0">
              <a:solidFill>
                <a:schemeClr val="accent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BD3619-CFD9-4E63-B706-C5F438796BAA}"/>
              </a:ext>
            </a:extLst>
          </p:cNvPr>
          <p:cNvCxnSpPr/>
          <p:nvPr/>
        </p:nvCxnSpPr>
        <p:spPr>
          <a:xfrm>
            <a:off x="4045245" y="3210750"/>
            <a:ext cx="610631" cy="5146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10768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/>
            <a:r>
              <a:rPr lang="en-US" dirty="0"/>
              <a:t>Example #6: Root underflow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C25A0BCA-5639-48E9-B22D-876C31DC00C7}"/>
              </a:ext>
            </a:extLst>
          </p:cNvPr>
          <p:cNvSpPr/>
          <p:nvPr/>
        </p:nvSpPr>
        <p:spPr>
          <a:xfrm>
            <a:off x="4928794" y="1616373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671428-0D8C-4A06-99E2-E55AAFA4DD93}"/>
              </a:ext>
            </a:extLst>
          </p:cNvPr>
          <p:cNvCxnSpPr>
            <a:cxnSpLocks/>
          </p:cNvCxnSpPr>
          <p:nvPr/>
        </p:nvCxnSpPr>
        <p:spPr>
          <a:xfrm flipH="1">
            <a:off x="4024161" y="2159886"/>
            <a:ext cx="1202747" cy="5520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93EBA1-609C-4F11-AE2B-D80365F09776}"/>
              </a:ext>
            </a:extLst>
          </p:cNvPr>
          <p:cNvCxnSpPr/>
          <p:nvPr/>
        </p:nvCxnSpPr>
        <p:spPr>
          <a:xfrm>
            <a:off x="7415259" y="3268008"/>
            <a:ext cx="270644" cy="482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16">
            <a:extLst>
              <a:ext uri="{FF2B5EF4-FFF2-40B4-BE49-F238E27FC236}">
                <a16:creationId xmlns:a16="http://schemas.microsoft.com/office/drawing/2014/main" id="{5CD5CA74-781F-4B49-A1B5-E4608F45A540}"/>
              </a:ext>
            </a:extLst>
          </p:cNvPr>
          <p:cNvSpPr/>
          <p:nvPr/>
        </p:nvSpPr>
        <p:spPr>
          <a:xfrm>
            <a:off x="6629956" y="2749920"/>
            <a:ext cx="1055947" cy="50662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60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3BD3619-CFD9-4E63-B706-C5F438796BAA}"/>
              </a:ext>
            </a:extLst>
          </p:cNvPr>
          <p:cNvCxnSpPr/>
          <p:nvPr/>
        </p:nvCxnSpPr>
        <p:spPr>
          <a:xfrm flipH="1">
            <a:off x="6643404" y="3279367"/>
            <a:ext cx="333625" cy="5134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09">
            <a:extLst>
              <a:ext uri="{FF2B5EF4-FFF2-40B4-BE49-F238E27FC236}">
                <a16:creationId xmlns:a16="http://schemas.microsoft.com/office/drawing/2014/main" id="{B8C9D9BA-4ECE-4E4B-84C2-94A23EBDAB7D}"/>
              </a:ext>
            </a:extLst>
          </p:cNvPr>
          <p:cNvSpPr/>
          <p:nvPr/>
        </p:nvSpPr>
        <p:spPr>
          <a:xfrm>
            <a:off x="6397344" y="3792812"/>
            <a:ext cx="492120" cy="50152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sp>
        <p:nvSpPr>
          <p:cNvPr id="19" name="Rounded Rectangle 15">
            <a:extLst>
              <a:ext uri="{FF2B5EF4-FFF2-40B4-BE49-F238E27FC236}">
                <a16:creationId xmlns:a16="http://schemas.microsoft.com/office/drawing/2014/main" id="{66C73416-FE5E-4EEA-9339-5F3CE0D172EF}"/>
              </a:ext>
            </a:extLst>
          </p:cNvPr>
          <p:cNvSpPr/>
          <p:nvPr/>
        </p:nvSpPr>
        <p:spPr>
          <a:xfrm>
            <a:off x="3032397" y="2704123"/>
            <a:ext cx="134662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-5,  6 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EE6ED9-20C7-4C1A-B2F7-785B1362070E}"/>
              </a:ext>
            </a:extLst>
          </p:cNvPr>
          <p:cNvCxnSpPr>
            <a:cxnSpLocks/>
          </p:cNvCxnSpPr>
          <p:nvPr/>
        </p:nvCxnSpPr>
        <p:spPr>
          <a:xfrm flipH="1">
            <a:off x="2572881" y="3212837"/>
            <a:ext cx="694178" cy="6004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C31CAE-8B4B-4651-80E4-840AA2B3BBE7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3670239" y="3221112"/>
            <a:ext cx="88640" cy="6290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134">
            <a:extLst>
              <a:ext uri="{FF2B5EF4-FFF2-40B4-BE49-F238E27FC236}">
                <a16:creationId xmlns:a16="http://schemas.microsoft.com/office/drawing/2014/main" id="{426F3749-02FD-427D-AEA2-9F0AF8C88067}"/>
              </a:ext>
            </a:extLst>
          </p:cNvPr>
          <p:cNvSpPr/>
          <p:nvPr/>
        </p:nvSpPr>
        <p:spPr>
          <a:xfrm>
            <a:off x="2292799" y="3813259"/>
            <a:ext cx="560164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-9, -6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C671428-0D8C-4A06-99E2-E55AAFA4DD93}"/>
              </a:ext>
            </a:extLst>
          </p:cNvPr>
          <p:cNvCxnSpPr>
            <a:cxnSpLocks/>
          </p:cNvCxnSpPr>
          <p:nvPr/>
        </p:nvCxnSpPr>
        <p:spPr>
          <a:xfrm>
            <a:off x="6362401" y="2110967"/>
            <a:ext cx="841588" cy="593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134">
            <a:extLst>
              <a:ext uri="{FF2B5EF4-FFF2-40B4-BE49-F238E27FC236}">
                <a16:creationId xmlns:a16="http://schemas.microsoft.com/office/drawing/2014/main" id="{426F3749-02FD-427D-AEA2-9F0AF8C88067}"/>
              </a:ext>
            </a:extLst>
          </p:cNvPr>
          <p:cNvSpPr/>
          <p:nvPr/>
        </p:nvSpPr>
        <p:spPr>
          <a:xfrm>
            <a:off x="3267059" y="3850145"/>
            <a:ext cx="806359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-3</a:t>
            </a:r>
            <a:r>
              <a:rPr lang="en-US" sz="1200">
                <a:solidFill>
                  <a:schemeClr val="tx1"/>
                </a:solidFill>
              </a:rPr>
              <a:t>, 0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Rounded Rectangle 134">
            <a:extLst>
              <a:ext uri="{FF2B5EF4-FFF2-40B4-BE49-F238E27FC236}">
                <a16:creationId xmlns:a16="http://schemas.microsoft.com/office/drawing/2014/main" id="{426F3749-02FD-427D-AEA2-9F0AF8C88067}"/>
              </a:ext>
            </a:extLst>
          </p:cNvPr>
          <p:cNvSpPr/>
          <p:nvPr/>
        </p:nvSpPr>
        <p:spPr>
          <a:xfrm>
            <a:off x="4290926" y="3861736"/>
            <a:ext cx="806359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10, 12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611A09-41C9-442F-8C68-E65AD8C02160}"/>
              </a:ext>
            </a:extLst>
          </p:cNvPr>
          <p:cNvSpPr txBox="1"/>
          <p:nvPr/>
        </p:nvSpPr>
        <p:spPr>
          <a:xfrm>
            <a:off x="461108" y="4482250"/>
            <a:ext cx="1097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Task: delete </a:t>
            </a:r>
            <a:r>
              <a:rPr lang="en-US" sz="2400" dirty="0">
                <a:solidFill>
                  <a:srgbClr val="E911F9"/>
                </a:solidFill>
              </a:rPr>
              <a:t>66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Underflow </a:t>
            </a:r>
            <a:r>
              <a:rPr lang="en-US" sz="2400" dirty="0">
                <a:solidFill>
                  <a:srgbClr val="FF0000"/>
                </a:solidFill>
                <a:sym typeface="Wingdings"/>
              </a:rPr>
              <a:t>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sym typeface="Wingdings"/>
              </a:rPr>
              <a:t>Siblings can’t help with key rotations </a:t>
            </a:r>
            <a:endParaRPr lang="en-US" sz="24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/>
                </a:solidFill>
                <a:sym typeface="Wingdings"/>
              </a:rPr>
              <a:t>Merge 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22" name="Rounded Rectangle 108">
            <a:extLst>
              <a:ext uri="{FF2B5EF4-FFF2-40B4-BE49-F238E27FC236}">
                <a16:creationId xmlns:a16="http://schemas.microsoft.com/office/drawing/2014/main" id="{7673224D-BE20-42B0-AACE-AE8990149FF4}"/>
              </a:ext>
            </a:extLst>
          </p:cNvPr>
          <p:cNvSpPr/>
          <p:nvPr/>
        </p:nvSpPr>
        <p:spPr>
          <a:xfrm>
            <a:off x="7203989" y="3816530"/>
            <a:ext cx="1261442" cy="50662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63</a:t>
            </a:r>
            <a:r>
              <a:rPr lang="en-US" sz="1400">
                <a:solidFill>
                  <a:schemeClr val="tx1"/>
                </a:solidFill>
              </a:rPr>
              <a:t>, 64, 65, 67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3BD3619-CFD9-4E63-B706-C5F438796BAA}"/>
              </a:ext>
            </a:extLst>
          </p:cNvPr>
          <p:cNvCxnSpPr/>
          <p:nvPr/>
        </p:nvCxnSpPr>
        <p:spPr>
          <a:xfrm>
            <a:off x="4045245" y="3210750"/>
            <a:ext cx="610631" cy="5146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11902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/>
            <a:r>
              <a:rPr lang="en-US" dirty="0"/>
              <a:t>Example #6: Root underflow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C25A0BCA-5639-48E9-B22D-876C31DC00C7}"/>
              </a:ext>
            </a:extLst>
          </p:cNvPr>
          <p:cNvSpPr/>
          <p:nvPr/>
        </p:nvSpPr>
        <p:spPr>
          <a:xfrm>
            <a:off x="4928794" y="1616373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671428-0D8C-4A06-99E2-E55AAFA4DD93}"/>
              </a:ext>
            </a:extLst>
          </p:cNvPr>
          <p:cNvCxnSpPr>
            <a:cxnSpLocks/>
          </p:cNvCxnSpPr>
          <p:nvPr/>
        </p:nvCxnSpPr>
        <p:spPr>
          <a:xfrm flipH="1">
            <a:off x="4024161" y="2159886"/>
            <a:ext cx="1202747" cy="5520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93EBA1-609C-4F11-AE2B-D80365F09776}"/>
              </a:ext>
            </a:extLst>
          </p:cNvPr>
          <p:cNvCxnSpPr/>
          <p:nvPr/>
        </p:nvCxnSpPr>
        <p:spPr>
          <a:xfrm>
            <a:off x="7415259" y="3268008"/>
            <a:ext cx="270644" cy="482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16">
            <a:extLst>
              <a:ext uri="{FF2B5EF4-FFF2-40B4-BE49-F238E27FC236}">
                <a16:creationId xmlns:a16="http://schemas.microsoft.com/office/drawing/2014/main" id="{5CD5CA74-781F-4B49-A1B5-E4608F45A540}"/>
              </a:ext>
            </a:extLst>
          </p:cNvPr>
          <p:cNvSpPr/>
          <p:nvPr/>
        </p:nvSpPr>
        <p:spPr>
          <a:xfrm>
            <a:off x="6629956" y="2749920"/>
            <a:ext cx="1055947" cy="506627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60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3BD3619-CFD9-4E63-B706-C5F438796BAA}"/>
              </a:ext>
            </a:extLst>
          </p:cNvPr>
          <p:cNvCxnSpPr/>
          <p:nvPr/>
        </p:nvCxnSpPr>
        <p:spPr>
          <a:xfrm flipH="1">
            <a:off x="6643404" y="3279367"/>
            <a:ext cx="333625" cy="5134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09">
            <a:extLst>
              <a:ext uri="{FF2B5EF4-FFF2-40B4-BE49-F238E27FC236}">
                <a16:creationId xmlns:a16="http://schemas.microsoft.com/office/drawing/2014/main" id="{B8C9D9BA-4ECE-4E4B-84C2-94A23EBDAB7D}"/>
              </a:ext>
            </a:extLst>
          </p:cNvPr>
          <p:cNvSpPr/>
          <p:nvPr/>
        </p:nvSpPr>
        <p:spPr>
          <a:xfrm>
            <a:off x="6397344" y="3792812"/>
            <a:ext cx="492120" cy="50152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sp>
        <p:nvSpPr>
          <p:cNvPr id="19" name="Rounded Rectangle 15">
            <a:extLst>
              <a:ext uri="{FF2B5EF4-FFF2-40B4-BE49-F238E27FC236}">
                <a16:creationId xmlns:a16="http://schemas.microsoft.com/office/drawing/2014/main" id="{66C73416-FE5E-4EEA-9339-5F3CE0D172EF}"/>
              </a:ext>
            </a:extLst>
          </p:cNvPr>
          <p:cNvSpPr/>
          <p:nvPr/>
        </p:nvSpPr>
        <p:spPr>
          <a:xfrm>
            <a:off x="3032397" y="2704123"/>
            <a:ext cx="134662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-5,  6 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EE6ED9-20C7-4C1A-B2F7-785B1362070E}"/>
              </a:ext>
            </a:extLst>
          </p:cNvPr>
          <p:cNvCxnSpPr>
            <a:cxnSpLocks/>
          </p:cNvCxnSpPr>
          <p:nvPr/>
        </p:nvCxnSpPr>
        <p:spPr>
          <a:xfrm flipH="1">
            <a:off x="2572881" y="3212837"/>
            <a:ext cx="694178" cy="6004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C31CAE-8B4B-4651-80E4-840AA2B3BBE7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3670239" y="3221112"/>
            <a:ext cx="88640" cy="6290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134">
            <a:extLst>
              <a:ext uri="{FF2B5EF4-FFF2-40B4-BE49-F238E27FC236}">
                <a16:creationId xmlns:a16="http://schemas.microsoft.com/office/drawing/2014/main" id="{426F3749-02FD-427D-AEA2-9F0AF8C88067}"/>
              </a:ext>
            </a:extLst>
          </p:cNvPr>
          <p:cNvSpPr/>
          <p:nvPr/>
        </p:nvSpPr>
        <p:spPr>
          <a:xfrm>
            <a:off x="2292799" y="3813259"/>
            <a:ext cx="560164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-9, -6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C671428-0D8C-4A06-99E2-E55AAFA4DD93}"/>
              </a:ext>
            </a:extLst>
          </p:cNvPr>
          <p:cNvCxnSpPr>
            <a:cxnSpLocks/>
          </p:cNvCxnSpPr>
          <p:nvPr/>
        </p:nvCxnSpPr>
        <p:spPr>
          <a:xfrm>
            <a:off x="6362401" y="2110967"/>
            <a:ext cx="841588" cy="593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134">
            <a:extLst>
              <a:ext uri="{FF2B5EF4-FFF2-40B4-BE49-F238E27FC236}">
                <a16:creationId xmlns:a16="http://schemas.microsoft.com/office/drawing/2014/main" id="{426F3749-02FD-427D-AEA2-9F0AF8C88067}"/>
              </a:ext>
            </a:extLst>
          </p:cNvPr>
          <p:cNvSpPr/>
          <p:nvPr/>
        </p:nvSpPr>
        <p:spPr>
          <a:xfrm>
            <a:off x="3267059" y="3850145"/>
            <a:ext cx="806359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-3</a:t>
            </a:r>
            <a:r>
              <a:rPr lang="en-US" sz="1200">
                <a:solidFill>
                  <a:schemeClr val="tx1"/>
                </a:solidFill>
              </a:rPr>
              <a:t>, 0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Rounded Rectangle 134">
            <a:extLst>
              <a:ext uri="{FF2B5EF4-FFF2-40B4-BE49-F238E27FC236}">
                <a16:creationId xmlns:a16="http://schemas.microsoft.com/office/drawing/2014/main" id="{426F3749-02FD-427D-AEA2-9F0AF8C88067}"/>
              </a:ext>
            </a:extLst>
          </p:cNvPr>
          <p:cNvSpPr/>
          <p:nvPr/>
        </p:nvSpPr>
        <p:spPr>
          <a:xfrm>
            <a:off x="4290926" y="3861736"/>
            <a:ext cx="806359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10, 12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611A09-41C9-442F-8C68-E65AD8C02160}"/>
              </a:ext>
            </a:extLst>
          </p:cNvPr>
          <p:cNvSpPr txBox="1"/>
          <p:nvPr/>
        </p:nvSpPr>
        <p:spPr>
          <a:xfrm>
            <a:off x="461108" y="4482250"/>
            <a:ext cx="10972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Task: delete </a:t>
            </a:r>
            <a:r>
              <a:rPr lang="en-US" sz="2400" dirty="0">
                <a:solidFill>
                  <a:srgbClr val="E911F9"/>
                </a:solidFill>
              </a:rPr>
              <a:t>66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Underflow </a:t>
            </a:r>
            <a:r>
              <a:rPr lang="en-US" sz="2400" dirty="0">
                <a:solidFill>
                  <a:srgbClr val="FF0000"/>
                </a:solidFill>
                <a:sym typeface="Wingdings"/>
              </a:rPr>
              <a:t>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sym typeface="Wingdings"/>
              </a:rPr>
              <a:t>Siblings can’t help with key rotations </a:t>
            </a:r>
            <a:endParaRPr lang="en-US" sz="24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/>
                </a:solidFill>
                <a:sym typeface="Wingdings"/>
              </a:rPr>
              <a:t>Merge 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/>
                </a:solidFill>
                <a:sym typeface="Wingdings"/>
              </a:rPr>
              <a:t>Underflow 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22" name="Rounded Rectangle 108">
            <a:extLst>
              <a:ext uri="{FF2B5EF4-FFF2-40B4-BE49-F238E27FC236}">
                <a16:creationId xmlns:a16="http://schemas.microsoft.com/office/drawing/2014/main" id="{7673224D-BE20-42B0-AACE-AE8990149FF4}"/>
              </a:ext>
            </a:extLst>
          </p:cNvPr>
          <p:cNvSpPr/>
          <p:nvPr/>
        </p:nvSpPr>
        <p:spPr>
          <a:xfrm>
            <a:off x="7203989" y="3816530"/>
            <a:ext cx="1261442" cy="50662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63</a:t>
            </a:r>
            <a:r>
              <a:rPr lang="en-US" sz="1400">
                <a:solidFill>
                  <a:schemeClr val="tx1"/>
                </a:solidFill>
              </a:rPr>
              <a:t>, 64, 65, 67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3BD3619-CFD9-4E63-B706-C5F438796BAA}"/>
              </a:ext>
            </a:extLst>
          </p:cNvPr>
          <p:cNvCxnSpPr/>
          <p:nvPr/>
        </p:nvCxnSpPr>
        <p:spPr>
          <a:xfrm>
            <a:off x="4045245" y="3210750"/>
            <a:ext cx="610631" cy="5146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529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#0: No overflows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57,   90,   162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85352" y="365125"/>
                <a:ext cx="287912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rgbClr val="FF0000"/>
                    </a:solidFill>
                  </a:rPr>
                  <a:t>In all examples,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𝑝</m:t>
                    </m:r>
                    <m:r>
                      <a:rPr lang="en-US" sz="22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=5</m:t>
                    </m:r>
                  </m:oMath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52" y="365125"/>
                <a:ext cx="2879124" cy="430887"/>
              </a:xfrm>
              <a:prstGeom prst="rect">
                <a:avLst/>
              </a:prstGeom>
              <a:blipFill rotWithShape="0">
                <a:blip r:embed="rId2"/>
                <a:stretch>
                  <a:fillRect l="-2748"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endCxn id="16" idx="0"/>
          </p:cNvCxnSpPr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37" idx="0"/>
          </p:cNvCxnSpPr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-5, 6, 10, 34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0285205" y="3739612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23" name="Straight Arrow Connector 22"/>
          <p:cNvCxnSpPr>
            <a:endCxn id="45" idx="0"/>
          </p:cNvCxnSpPr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44" idx="0"/>
          </p:cNvCxnSpPr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22" idx="0"/>
          </p:cNvCxnSpPr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9477120" y="3739611"/>
            <a:ext cx="72286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185, 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196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</a:t>
            </a:r>
            <a:r>
              <a:rPr lang="en-US" sz="1200">
                <a:solidFill>
                  <a:schemeClr val="tx1"/>
                </a:solidFill>
              </a:rPr>
              <a:t>, </a:t>
            </a:r>
            <a:br>
              <a:rPr lang="en-US" sz="1200">
                <a:solidFill>
                  <a:schemeClr val="tx1"/>
                </a:solidFill>
              </a:rPr>
            </a:br>
            <a:r>
              <a:rPr lang="en-US" sz="1200">
                <a:solidFill>
                  <a:schemeClr val="tx1"/>
                </a:solidFill>
              </a:rPr>
              <a:t>170</a:t>
            </a:r>
            <a:r>
              <a:rPr lang="en-US" sz="1200" dirty="0">
                <a:solidFill>
                  <a:schemeClr val="tx1"/>
                </a:solidFill>
              </a:rPr>
              <a:t>, 176</a:t>
            </a:r>
          </a:p>
        </p:txBody>
      </p:sp>
      <p:cxnSp>
        <p:nvCxnSpPr>
          <p:cNvPr id="68" name="Straight Arrow Connector 67"/>
          <p:cNvCxnSpPr>
            <a:endCxn id="89" idx="0"/>
          </p:cNvCxnSpPr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98" name="Straight Arrow Connector 97"/>
          <p:cNvCxnSpPr>
            <a:endCxn id="110" idx="0"/>
          </p:cNvCxnSpPr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endCxn id="107" idx="0"/>
          </p:cNvCxnSpPr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/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109" name="Rounded Rectangle 108"/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62, 63, 64</a:t>
            </a:r>
          </a:p>
        </p:txBody>
      </p:sp>
      <p:sp>
        <p:nvSpPr>
          <p:cNvPr id="110" name="Rounded Rectangle 109"/>
          <p:cNvSpPr/>
          <p:nvPr/>
        </p:nvSpPr>
        <p:spPr>
          <a:xfrm>
            <a:off x="2906971" y="3659373"/>
            <a:ext cx="492120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128" name="Straight Arrow Connector 127"/>
          <p:cNvCxnSpPr/>
          <p:nvPr/>
        </p:nvCxnSpPr>
        <p:spPr>
          <a:xfrm flipH="1">
            <a:off x="383335" y="2972311"/>
            <a:ext cx="506075" cy="54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2086694" y="3051989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ounded Rectangle 131"/>
          <p:cNvSpPr/>
          <p:nvPr/>
        </p:nvSpPr>
        <p:spPr>
          <a:xfrm>
            <a:off x="1180707" y="366901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133" name="Rounded Rectangle 132"/>
          <p:cNvSpPr/>
          <p:nvPr/>
        </p:nvSpPr>
        <p:spPr>
          <a:xfrm>
            <a:off x="2269748" y="3631105"/>
            <a:ext cx="5852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39, 40</a:t>
            </a:r>
          </a:p>
        </p:txBody>
      </p:sp>
      <p:sp>
        <p:nvSpPr>
          <p:cNvPr id="134" name="Rounded Rectangle 133"/>
          <p:cNvSpPr/>
          <p:nvPr/>
        </p:nvSpPr>
        <p:spPr>
          <a:xfrm>
            <a:off x="603017" y="3663562"/>
            <a:ext cx="544516" cy="4158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</a:t>
            </a:r>
            <a:r>
              <a:rPr lang="en-US" sz="1400">
                <a:solidFill>
                  <a:schemeClr val="tx1"/>
                </a:solidFill>
              </a:rPr>
              <a:t>, 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5" name="Rounded Rectangle 134"/>
          <p:cNvSpPr/>
          <p:nvPr/>
        </p:nvSpPr>
        <p:spPr>
          <a:xfrm>
            <a:off x="1" y="3643483"/>
            <a:ext cx="560164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/>
          <p:nvPr/>
        </p:nvCxnSpPr>
        <p:spPr>
          <a:xfrm flipH="1">
            <a:off x="2879740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389227" y="4275758"/>
            <a:ext cx="1163389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600" dirty="0"/>
          </a:p>
          <a:p>
            <a:pPr marL="285750" indent="-285750">
              <a:buFont typeface="Arial" charset="0"/>
              <a:buChar char="•"/>
            </a:pPr>
            <a:r>
              <a:rPr lang="en-US" sz="2600" dirty="0"/>
              <a:t>Task: Insert </a:t>
            </a:r>
            <a:r>
              <a:rPr lang="en-US" sz="2600" dirty="0">
                <a:solidFill>
                  <a:srgbClr val="E911F9"/>
                </a:solidFill>
              </a:rPr>
              <a:t>119</a:t>
            </a:r>
            <a:endParaRPr lang="en-US" sz="2600" dirty="0"/>
          </a:p>
        </p:txBody>
      </p:sp>
      <p:cxnSp>
        <p:nvCxnSpPr>
          <p:cNvPr id="149" name="Straight Arrow Connector 148"/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/>
          <p:cNvSpPr/>
          <p:nvPr/>
        </p:nvSpPr>
        <p:spPr>
          <a:xfrm>
            <a:off x="1727222" y="3687037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67321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/>
            <a:r>
              <a:rPr lang="en-US" dirty="0"/>
              <a:t>Example #6: Root underflow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C25A0BCA-5639-48E9-B22D-876C31DC00C7}"/>
              </a:ext>
            </a:extLst>
          </p:cNvPr>
          <p:cNvSpPr/>
          <p:nvPr/>
        </p:nvSpPr>
        <p:spPr>
          <a:xfrm>
            <a:off x="4928794" y="1616373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671428-0D8C-4A06-99E2-E55AAFA4DD93}"/>
              </a:ext>
            </a:extLst>
          </p:cNvPr>
          <p:cNvCxnSpPr>
            <a:cxnSpLocks/>
          </p:cNvCxnSpPr>
          <p:nvPr/>
        </p:nvCxnSpPr>
        <p:spPr>
          <a:xfrm flipH="1">
            <a:off x="4024161" y="2159886"/>
            <a:ext cx="1202747" cy="5520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93EBA1-609C-4F11-AE2B-D80365F09776}"/>
              </a:ext>
            </a:extLst>
          </p:cNvPr>
          <p:cNvCxnSpPr/>
          <p:nvPr/>
        </p:nvCxnSpPr>
        <p:spPr>
          <a:xfrm>
            <a:off x="7415259" y="3268008"/>
            <a:ext cx="270644" cy="482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16">
            <a:extLst>
              <a:ext uri="{FF2B5EF4-FFF2-40B4-BE49-F238E27FC236}">
                <a16:creationId xmlns:a16="http://schemas.microsoft.com/office/drawing/2014/main" id="{5CD5CA74-781F-4B49-A1B5-E4608F45A540}"/>
              </a:ext>
            </a:extLst>
          </p:cNvPr>
          <p:cNvSpPr/>
          <p:nvPr/>
        </p:nvSpPr>
        <p:spPr>
          <a:xfrm>
            <a:off x="6629956" y="2749920"/>
            <a:ext cx="1055947" cy="506627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60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3BD3619-CFD9-4E63-B706-C5F438796BAA}"/>
              </a:ext>
            </a:extLst>
          </p:cNvPr>
          <p:cNvCxnSpPr/>
          <p:nvPr/>
        </p:nvCxnSpPr>
        <p:spPr>
          <a:xfrm flipH="1">
            <a:off x="6643404" y="3279367"/>
            <a:ext cx="333625" cy="5134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09">
            <a:extLst>
              <a:ext uri="{FF2B5EF4-FFF2-40B4-BE49-F238E27FC236}">
                <a16:creationId xmlns:a16="http://schemas.microsoft.com/office/drawing/2014/main" id="{B8C9D9BA-4ECE-4E4B-84C2-94A23EBDAB7D}"/>
              </a:ext>
            </a:extLst>
          </p:cNvPr>
          <p:cNvSpPr/>
          <p:nvPr/>
        </p:nvSpPr>
        <p:spPr>
          <a:xfrm>
            <a:off x="6397344" y="3792812"/>
            <a:ext cx="492120" cy="50152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sp>
        <p:nvSpPr>
          <p:cNvPr id="19" name="Rounded Rectangle 15">
            <a:extLst>
              <a:ext uri="{FF2B5EF4-FFF2-40B4-BE49-F238E27FC236}">
                <a16:creationId xmlns:a16="http://schemas.microsoft.com/office/drawing/2014/main" id="{66C73416-FE5E-4EEA-9339-5F3CE0D172EF}"/>
              </a:ext>
            </a:extLst>
          </p:cNvPr>
          <p:cNvSpPr/>
          <p:nvPr/>
        </p:nvSpPr>
        <p:spPr>
          <a:xfrm>
            <a:off x="3032397" y="2704123"/>
            <a:ext cx="1346623" cy="50662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50000"/>
                  <a:tint val="66000"/>
                  <a:satMod val="160000"/>
                </a:schemeClr>
              </a:gs>
              <a:gs pos="50000">
                <a:schemeClr val="accent2">
                  <a:lumMod val="50000"/>
                  <a:tint val="44500"/>
                  <a:satMod val="160000"/>
                </a:schemeClr>
              </a:gs>
              <a:gs pos="100000">
                <a:schemeClr val="accent2">
                  <a:lumMod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-5,  6 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EE6ED9-20C7-4C1A-B2F7-785B1362070E}"/>
              </a:ext>
            </a:extLst>
          </p:cNvPr>
          <p:cNvCxnSpPr>
            <a:cxnSpLocks/>
          </p:cNvCxnSpPr>
          <p:nvPr/>
        </p:nvCxnSpPr>
        <p:spPr>
          <a:xfrm flipH="1">
            <a:off x="2572881" y="3212837"/>
            <a:ext cx="694178" cy="6004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C31CAE-8B4B-4651-80E4-840AA2B3BBE7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3670239" y="3221112"/>
            <a:ext cx="88640" cy="6290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134">
            <a:extLst>
              <a:ext uri="{FF2B5EF4-FFF2-40B4-BE49-F238E27FC236}">
                <a16:creationId xmlns:a16="http://schemas.microsoft.com/office/drawing/2014/main" id="{426F3749-02FD-427D-AEA2-9F0AF8C88067}"/>
              </a:ext>
            </a:extLst>
          </p:cNvPr>
          <p:cNvSpPr/>
          <p:nvPr/>
        </p:nvSpPr>
        <p:spPr>
          <a:xfrm>
            <a:off x="2292799" y="3813259"/>
            <a:ext cx="560164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-9, -6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C671428-0D8C-4A06-99E2-E55AAFA4DD93}"/>
              </a:ext>
            </a:extLst>
          </p:cNvPr>
          <p:cNvCxnSpPr>
            <a:cxnSpLocks/>
          </p:cNvCxnSpPr>
          <p:nvPr/>
        </p:nvCxnSpPr>
        <p:spPr>
          <a:xfrm>
            <a:off x="6362401" y="2110967"/>
            <a:ext cx="841588" cy="593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134">
            <a:extLst>
              <a:ext uri="{FF2B5EF4-FFF2-40B4-BE49-F238E27FC236}">
                <a16:creationId xmlns:a16="http://schemas.microsoft.com/office/drawing/2014/main" id="{426F3749-02FD-427D-AEA2-9F0AF8C88067}"/>
              </a:ext>
            </a:extLst>
          </p:cNvPr>
          <p:cNvSpPr/>
          <p:nvPr/>
        </p:nvSpPr>
        <p:spPr>
          <a:xfrm>
            <a:off x="3267059" y="3850145"/>
            <a:ext cx="806359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-3</a:t>
            </a:r>
            <a:r>
              <a:rPr lang="en-US" sz="1200">
                <a:solidFill>
                  <a:schemeClr val="tx1"/>
                </a:solidFill>
              </a:rPr>
              <a:t>, 0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Rounded Rectangle 134">
            <a:extLst>
              <a:ext uri="{FF2B5EF4-FFF2-40B4-BE49-F238E27FC236}">
                <a16:creationId xmlns:a16="http://schemas.microsoft.com/office/drawing/2014/main" id="{426F3749-02FD-427D-AEA2-9F0AF8C88067}"/>
              </a:ext>
            </a:extLst>
          </p:cNvPr>
          <p:cNvSpPr/>
          <p:nvPr/>
        </p:nvSpPr>
        <p:spPr>
          <a:xfrm>
            <a:off x="4290926" y="3861736"/>
            <a:ext cx="806359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10, 12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611A09-41C9-442F-8C68-E65AD8C02160}"/>
              </a:ext>
            </a:extLst>
          </p:cNvPr>
          <p:cNvSpPr txBox="1"/>
          <p:nvPr/>
        </p:nvSpPr>
        <p:spPr>
          <a:xfrm>
            <a:off x="461108" y="4482250"/>
            <a:ext cx="1097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Task: delete </a:t>
            </a:r>
            <a:r>
              <a:rPr lang="en-US" sz="2400" dirty="0">
                <a:solidFill>
                  <a:srgbClr val="E911F9"/>
                </a:solidFill>
              </a:rPr>
              <a:t>66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Underflow </a:t>
            </a:r>
            <a:r>
              <a:rPr lang="en-US" sz="2400" dirty="0">
                <a:solidFill>
                  <a:srgbClr val="FF0000"/>
                </a:solidFill>
                <a:sym typeface="Wingdings"/>
              </a:rPr>
              <a:t>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sym typeface="Wingdings"/>
              </a:rPr>
              <a:t>Siblings can’t help with key rotations </a:t>
            </a:r>
            <a:endParaRPr lang="en-US" sz="24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/>
                </a:solidFill>
                <a:sym typeface="Wingdings"/>
              </a:rPr>
              <a:t>Merge 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/>
                </a:solidFill>
                <a:sym typeface="Wingdings"/>
              </a:rPr>
              <a:t>Underflow 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sym typeface="Wingdings"/>
              </a:rPr>
              <a:t>Siblings can’t help with key rotations 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2" name="Rounded Rectangle 108">
            <a:extLst>
              <a:ext uri="{FF2B5EF4-FFF2-40B4-BE49-F238E27FC236}">
                <a16:creationId xmlns:a16="http://schemas.microsoft.com/office/drawing/2014/main" id="{7673224D-BE20-42B0-AACE-AE8990149FF4}"/>
              </a:ext>
            </a:extLst>
          </p:cNvPr>
          <p:cNvSpPr/>
          <p:nvPr/>
        </p:nvSpPr>
        <p:spPr>
          <a:xfrm>
            <a:off x="7203989" y="3816530"/>
            <a:ext cx="1261442" cy="50662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63</a:t>
            </a:r>
            <a:r>
              <a:rPr lang="en-US" sz="1400">
                <a:solidFill>
                  <a:schemeClr val="tx1"/>
                </a:solidFill>
              </a:rPr>
              <a:t>, 64, 65, 67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3BD3619-CFD9-4E63-B706-C5F438796BAA}"/>
              </a:ext>
            </a:extLst>
          </p:cNvPr>
          <p:cNvCxnSpPr/>
          <p:nvPr/>
        </p:nvCxnSpPr>
        <p:spPr>
          <a:xfrm>
            <a:off x="4045245" y="3210750"/>
            <a:ext cx="610631" cy="5146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170448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/>
            <a:r>
              <a:rPr lang="en-US" dirty="0"/>
              <a:t>Example #6: Root underflow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C25A0BCA-5639-48E9-B22D-876C31DC00C7}"/>
              </a:ext>
            </a:extLst>
          </p:cNvPr>
          <p:cNvSpPr/>
          <p:nvPr/>
        </p:nvSpPr>
        <p:spPr>
          <a:xfrm>
            <a:off x="4809624" y="1631829"/>
            <a:ext cx="1606378" cy="506627"/>
          </a:xfrm>
          <a:prstGeom prst="roundRect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671428-0D8C-4A06-99E2-E55AAFA4DD93}"/>
              </a:ext>
            </a:extLst>
          </p:cNvPr>
          <p:cNvCxnSpPr>
            <a:cxnSpLocks/>
            <a:endCxn id="27" idx="0"/>
          </p:cNvCxnSpPr>
          <p:nvPr/>
        </p:nvCxnSpPr>
        <p:spPr>
          <a:xfrm flipH="1">
            <a:off x="5568251" y="2169442"/>
            <a:ext cx="12143" cy="5307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93EBA1-609C-4F11-AE2B-D80365F09776}"/>
              </a:ext>
            </a:extLst>
          </p:cNvPr>
          <p:cNvCxnSpPr/>
          <p:nvPr/>
        </p:nvCxnSpPr>
        <p:spPr>
          <a:xfrm>
            <a:off x="6363105" y="3089189"/>
            <a:ext cx="1359868" cy="6938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3BD3619-CFD9-4E63-B706-C5F438796BAA}"/>
              </a:ext>
            </a:extLst>
          </p:cNvPr>
          <p:cNvCxnSpPr/>
          <p:nvPr/>
        </p:nvCxnSpPr>
        <p:spPr>
          <a:xfrm>
            <a:off x="6082805" y="3221112"/>
            <a:ext cx="560600" cy="571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09">
            <a:extLst>
              <a:ext uri="{FF2B5EF4-FFF2-40B4-BE49-F238E27FC236}">
                <a16:creationId xmlns:a16="http://schemas.microsoft.com/office/drawing/2014/main" id="{B8C9D9BA-4ECE-4E4B-84C2-94A23EBDAB7D}"/>
              </a:ext>
            </a:extLst>
          </p:cNvPr>
          <p:cNvSpPr/>
          <p:nvPr/>
        </p:nvSpPr>
        <p:spPr>
          <a:xfrm>
            <a:off x="6397344" y="3792812"/>
            <a:ext cx="492120" cy="50152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EE6ED9-20C7-4C1A-B2F7-785B1362070E}"/>
              </a:ext>
            </a:extLst>
          </p:cNvPr>
          <p:cNvCxnSpPr>
            <a:cxnSpLocks/>
          </p:cNvCxnSpPr>
          <p:nvPr/>
        </p:nvCxnSpPr>
        <p:spPr>
          <a:xfrm flipH="1">
            <a:off x="4507902" y="3233646"/>
            <a:ext cx="696141" cy="636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C31CAE-8B4B-4651-80E4-840AA2B3BBE7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5500652" y="3216848"/>
            <a:ext cx="48746" cy="6184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134">
            <a:extLst>
              <a:ext uri="{FF2B5EF4-FFF2-40B4-BE49-F238E27FC236}">
                <a16:creationId xmlns:a16="http://schemas.microsoft.com/office/drawing/2014/main" id="{426F3749-02FD-427D-AEA2-9F0AF8C88067}"/>
              </a:ext>
            </a:extLst>
          </p:cNvPr>
          <p:cNvSpPr/>
          <p:nvPr/>
        </p:nvSpPr>
        <p:spPr>
          <a:xfrm>
            <a:off x="3139420" y="3890554"/>
            <a:ext cx="560164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-9, -6</a:t>
            </a:r>
          </a:p>
        </p:txBody>
      </p:sp>
      <p:sp>
        <p:nvSpPr>
          <p:cNvPr id="26" name="Rounded Rectangle 134">
            <a:extLst>
              <a:ext uri="{FF2B5EF4-FFF2-40B4-BE49-F238E27FC236}">
                <a16:creationId xmlns:a16="http://schemas.microsoft.com/office/drawing/2014/main" id="{426F3749-02FD-427D-AEA2-9F0AF8C88067}"/>
              </a:ext>
            </a:extLst>
          </p:cNvPr>
          <p:cNvSpPr/>
          <p:nvPr/>
        </p:nvSpPr>
        <p:spPr>
          <a:xfrm>
            <a:off x="4064525" y="3860884"/>
            <a:ext cx="806359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-3</a:t>
            </a:r>
            <a:r>
              <a:rPr lang="en-US" sz="1200">
                <a:solidFill>
                  <a:schemeClr val="tx1"/>
                </a:solidFill>
              </a:rPr>
              <a:t>, 0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Rounded Rectangle 134">
            <a:extLst>
              <a:ext uri="{FF2B5EF4-FFF2-40B4-BE49-F238E27FC236}">
                <a16:creationId xmlns:a16="http://schemas.microsoft.com/office/drawing/2014/main" id="{426F3749-02FD-427D-AEA2-9F0AF8C88067}"/>
              </a:ext>
            </a:extLst>
          </p:cNvPr>
          <p:cNvSpPr/>
          <p:nvPr/>
        </p:nvSpPr>
        <p:spPr>
          <a:xfrm>
            <a:off x="5146218" y="3835315"/>
            <a:ext cx="806359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10, 12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611A09-41C9-442F-8C68-E65AD8C02160}"/>
              </a:ext>
            </a:extLst>
          </p:cNvPr>
          <p:cNvSpPr txBox="1"/>
          <p:nvPr/>
        </p:nvSpPr>
        <p:spPr>
          <a:xfrm>
            <a:off x="461108" y="4482250"/>
            <a:ext cx="75325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Task: delete </a:t>
            </a:r>
            <a:r>
              <a:rPr lang="en-US" sz="2400" dirty="0">
                <a:solidFill>
                  <a:srgbClr val="E911F9"/>
                </a:solidFill>
              </a:rPr>
              <a:t>66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Underflow </a:t>
            </a:r>
            <a:r>
              <a:rPr lang="en-US" sz="2400" dirty="0">
                <a:solidFill>
                  <a:srgbClr val="FF0000"/>
                </a:solidFill>
                <a:sym typeface="Wingdings"/>
              </a:rPr>
              <a:t>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sym typeface="Wingdings"/>
              </a:rPr>
              <a:t>Siblings can’t help with key rotations </a:t>
            </a:r>
            <a:endParaRPr lang="en-US" sz="24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/>
                </a:solidFill>
                <a:sym typeface="Wingdings"/>
              </a:rPr>
              <a:t>Merge 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/>
                </a:solidFill>
                <a:sym typeface="Wingdings"/>
              </a:rPr>
              <a:t>Underflow 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sym typeface="Wingdings"/>
              </a:rPr>
              <a:t>Siblings can’t help with key rotations 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2" name="Rounded Rectangle 108">
            <a:extLst>
              <a:ext uri="{FF2B5EF4-FFF2-40B4-BE49-F238E27FC236}">
                <a16:creationId xmlns:a16="http://schemas.microsoft.com/office/drawing/2014/main" id="{7673224D-BE20-42B0-AACE-AE8990149FF4}"/>
              </a:ext>
            </a:extLst>
          </p:cNvPr>
          <p:cNvSpPr/>
          <p:nvPr/>
        </p:nvSpPr>
        <p:spPr>
          <a:xfrm>
            <a:off x="7203989" y="3816530"/>
            <a:ext cx="1261442" cy="50662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63</a:t>
            </a:r>
            <a:r>
              <a:rPr lang="en-US" sz="1400">
                <a:solidFill>
                  <a:schemeClr val="tx1"/>
                </a:solidFill>
              </a:rPr>
              <a:t>, 64, 65, 67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611A09-41C9-442F-8C68-E65AD8C02160}"/>
              </a:ext>
            </a:extLst>
          </p:cNvPr>
          <p:cNvSpPr txBox="1"/>
          <p:nvPr/>
        </p:nvSpPr>
        <p:spPr>
          <a:xfrm>
            <a:off x="7490128" y="4827642"/>
            <a:ext cx="3297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94FD"/>
                </a:solidFill>
              </a:rPr>
              <a:t>Merge </a:t>
            </a:r>
            <a:r>
              <a:rPr lang="en-US" sz="2400" b="1" dirty="0">
                <a:solidFill>
                  <a:srgbClr val="FF94FD"/>
                </a:solidFill>
                <a:sym typeface="Wingdings"/>
              </a:rPr>
              <a:t></a:t>
            </a:r>
            <a:endParaRPr lang="en-US" sz="2400" b="1" dirty="0">
              <a:solidFill>
                <a:srgbClr val="FF94FD"/>
              </a:solidFill>
            </a:endParaRPr>
          </a:p>
        </p:txBody>
      </p:sp>
      <p:sp>
        <p:nvSpPr>
          <p:cNvPr id="27" name="Rounded Rectangle 15">
            <a:extLst>
              <a:ext uri="{FF2B5EF4-FFF2-40B4-BE49-F238E27FC236}">
                <a16:creationId xmlns:a16="http://schemas.microsoft.com/office/drawing/2014/main" id="{66C73416-FE5E-4EEA-9339-5F3CE0D172EF}"/>
              </a:ext>
            </a:extLst>
          </p:cNvPr>
          <p:cNvSpPr/>
          <p:nvPr/>
        </p:nvSpPr>
        <p:spPr>
          <a:xfrm>
            <a:off x="4739158" y="2700203"/>
            <a:ext cx="1658186" cy="506627"/>
          </a:xfrm>
          <a:prstGeom prst="roundRect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-5,  6, 57, 60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CEE6ED9-20C7-4C1A-B2F7-785B1362070E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3419502" y="3089189"/>
            <a:ext cx="1286032" cy="801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60478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/>
            <a:r>
              <a:rPr lang="en-US" dirty="0"/>
              <a:t>Example #6: Root underflow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C25A0BCA-5639-48E9-B22D-876C31DC00C7}"/>
              </a:ext>
            </a:extLst>
          </p:cNvPr>
          <p:cNvSpPr/>
          <p:nvPr/>
        </p:nvSpPr>
        <p:spPr>
          <a:xfrm>
            <a:off x="4809624" y="1631829"/>
            <a:ext cx="1606378" cy="506627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671428-0D8C-4A06-99E2-E55AAFA4DD93}"/>
              </a:ext>
            </a:extLst>
          </p:cNvPr>
          <p:cNvCxnSpPr>
            <a:cxnSpLocks/>
            <a:endCxn id="27" idx="0"/>
          </p:cNvCxnSpPr>
          <p:nvPr/>
        </p:nvCxnSpPr>
        <p:spPr>
          <a:xfrm flipH="1">
            <a:off x="5568251" y="2169442"/>
            <a:ext cx="12143" cy="5307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93EBA1-609C-4F11-AE2B-D80365F09776}"/>
              </a:ext>
            </a:extLst>
          </p:cNvPr>
          <p:cNvCxnSpPr/>
          <p:nvPr/>
        </p:nvCxnSpPr>
        <p:spPr>
          <a:xfrm>
            <a:off x="6363105" y="3089189"/>
            <a:ext cx="1359868" cy="6938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3BD3619-CFD9-4E63-B706-C5F438796BAA}"/>
              </a:ext>
            </a:extLst>
          </p:cNvPr>
          <p:cNvCxnSpPr/>
          <p:nvPr/>
        </p:nvCxnSpPr>
        <p:spPr>
          <a:xfrm>
            <a:off x="6082805" y="3221112"/>
            <a:ext cx="560600" cy="571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09">
            <a:extLst>
              <a:ext uri="{FF2B5EF4-FFF2-40B4-BE49-F238E27FC236}">
                <a16:creationId xmlns:a16="http://schemas.microsoft.com/office/drawing/2014/main" id="{B8C9D9BA-4ECE-4E4B-84C2-94A23EBDAB7D}"/>
              </a:ext>
            </a:extLst>
          </p:cNvPr>
          <p:cNvSpPr/>
          <p:nvPr/>
        </p:nvSpPr>
        <p:spPr>
          <a:xfrm>
            <a:off x="6397344" y="3792812"/>
            <a:ext cx="492120" cy="50152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EE6ED9-20C7-4C1A-B2F7-785B1362070E}"/>
              </a:ext>
            </a:extLst>
          </p:cNvPr>
          <p:cNvCxnSpPr>
            <a:cxnSpLocks/>
          </p:cNvCxnSpPr>
          <p:nvPr/>
        </p:nvCxnSpPr>
        <p:spPr>
          <a:xfrm flipH="1">
            <a:off x="4507902" y="3233646"/>
            <a:ext cx="696141" cy="636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C31CAE-8B4B-4651-80E4-840AA2B3BBE7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5500652" y="3216848"/>
            <a:ext cx="48746" cy="6184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134">
            <a:extLst>
              <a:ext uri="{FF2B5EF4-FFF2-40B4-BE49-F238E27FC236}">
                <a16:creationId xmlns:a16="http://schemas.microsoft.com/office/drawing/2014/main" id="{426F3749-02FD-427D-AEA2-9F0AF8C88067}"/>
              </a:ext>
            </a:extLst>
          </p:cNvPr>
          <p:cNvSpPr/>
          <p:nvPr/>
        </p:nvSpPr>
        <p:spPr>
          <a:xfrm>
            <a:off x="3139420" y="3890554"/>
            <a:ext cx="560164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-9, -6</a:t>
            </a:r>
          </a:p>
        </p:txBody>
      </p:sp>
      <p:sp>
        <p:nvSpPr>
          <p:cNvPr id="26" name="Rounded Rectangle 134">
            <a:extLst>
              <a:ext uri="{FF2B5EF4-FFF2-40B4-BE49-F238E27FC236}">
                <a16:creationId xmlns:a16="http://schemas.microsoft.com/office/drawing/2014/main" id="{426F3749-02FD-427D-AEA2-9F0AF8C88067}"/>
              </a:ext>
            </a:extLst>
          </p:cNvPr>
          <p:cNvSpPr/>
          <p:nvPr/>
        </p:nvSpPr>
        <p:spPr>
          <a:xfrm>
            <a:off x="4064525" y="3860884"/>
            <a:ext cx="806359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-3</a:t>
            </a:r>
            <a:r>
              <a:rPr lang="en-US" sz="1200">
                <a:solidFill>
                  <a:schemeClr val="tx1"/>
                </a:solidFill>
              </a:rPr>
              <a:t>, 0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Rounded Rectangle 134">
            <a:extLst>
              <a:ext uri="{FF2B5EF4-FFF2-40B4-BE49-F238E27FC236}">
                <a16:creationId xmlns:a16="http://schemas.microsoft.com/office/drawing/2014/main" id="{426F3749-02FD-427D-AEA2-9F0AF8C88067}"/>
              </a:ext>
            </a:extLst>
          </p:cNvPr>
          <p:cNvSpPr/>
          <p:nvPr/>
        </p:nvSpPr>
        <p:spPr>
          <a:xfrm>
            <a:off x="5146218" y="3835315"/>
            <a:ext cx="806359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10, 12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611A09-41C9-442F-8C68-E65AD8C02160}"/>
              </a:ext>
            </a:extLst>
          </p:cNvPr>
          <p:cNvSpPr txBox="1"/>
          <p:nvPr/>
        </p:nvSpPr>
        <p:spPr>
          <a:xfrm>
            <a:off x="461108" y="4482250"/>
            <a:ext cx="562169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Task: delete </a:t>
            </a:r>
            <a:r>
              <a:rPr lang="en-US" sz="2400" dirty="0">
                <a:solidFill>
                  <a:srgbClr val="E911F9"/>
                </a:solidFill>
              </a:rPr>
              <a:t>66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Underflow </a:t>
            </a:r>
            <a:r>
              <a:rPr lang="en-US" sz="2400" dirty="0">
                <a:solidFill>
                  <a:srgbClr val="FF0000"/>
                </a:solidFill>
                <a:sym typeface="Wingdings"/>
              </a:rPr>
              <a:t>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sym typeface="Wingdings"/>
              </a:rPr>
              <a:t>Siblings can’t help with key rotations </a:t>
            </a:r>
            <a:endParaRPr lang="en-US" sz="24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/>
                </a:solidFill>
                <a:sym typeface="Wingdings"/>
              </a:rPr>
              <a:t>Merge 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/>
                </a:solidFill>
                <a:sym typeface="Wingdings"/>
              </a:rPr>
              <a:t>Underflow 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sym typeface="Wingdings"/>
              </a:rPr>
              <a:t>Siblings can’t help with key rotations </a:t>
            </a:r>
            <a:endParaRPr lang="en-US" sz="2400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2" name="Rounded Rectangle 108">
            <a:extLst>
              <a:ext uri="{FF2B5EF4-FFF2-40B4-BE49-F238E27FC236}">
                <a16:creationId xmlns:a16="http://schemas.microsoft.com/office/drawing/2014/main" id="{7673224D-BE20-42B0-AACE-AE8990149FF4}"/>
              </a:ext>
            </a:extLst>
          </p:cNvPr>
          <p:cNvSpPr/>
          <p:nvPr/>
        </p:nvSpPr>
        <p:spPr>
          <a:xfrm>
            <a:off x="7203989" y="3816530"/>
            <a:ext cx="1261442" cy="50662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63</a:t>
            </a:r>
            <a:r>
              <a:rPr lang="en-US" sz="1400">
                <a:solidFill>
                  <a:schemeClr val="tx1"/>
                </a:solidFill>
              </a:rPr>
              <a:t>, 64, 65, 67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7" name="Rounded Rectangle 15">
            <a:extLst>
              <a:ext uri="{FF2B5EF4-FFF2-40B4-BE49-F238E27FC236}">
                <a16:creationId xmlns:a16="http://schemas.microsoft.com/office/drawing/2014/main" id="{66C73416-FE5E-4EEA-9339-5F3CE0D172EF}"/>
              </a:ext>
            </a:extLst>
          </p:cNvPr>
          <p:cNvSpPr/>
          <p:nvPr/>
        </p:nvSpPr>
        <p:spPr>
          <a:xfrm>
            <a:off x="4739158" y="2700203"/>
            <a:ext cx="1658186" cy="506627"/>
          </a:xfrm>
          <a:prstGeom prst="roundRect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-5,  6, 57, 60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CEE6ED9-20C7-4C1A-B2F7-785B1362070E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3419502" y="3089189"/>
            <a:ext cx="1286032" cy="801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1D5E61C-97A9-7145-AEF0-16FD167E3222}"/>
              </a:ext>
            </a:extLst>
          </p:cNvPr>
          <p:cNvSpPr txBox="1"/>
          <p:nvPr/>
        </p:nvSpPr>
        <p:spPr>
          <a:xfrm>
            <a:off x="7043039" y="4952246"/>
            <a:ext cx="3297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94FD"/>
                </a:solidFill>
              </a:rPr>
              <a:t>Merge </a:t>
            </a:r>
            <a:r>
              <a:rPr lang="en-US" sz="2400" b="1" dirty="0">
                <a:solidFill>
                  <a:srgbClr val="FF94FD"/>
                </a:solidFill>
                <a:sym typeface="Wingdings"/>
              </a:rPr>
              <a:t></a:t>
            </a:r>
            <a:endParaRPr lang="en-US" sz="2400" b="1" dirty="0">
              <a:solidFill>
                <a:srgbClr val="FF94FD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D59DEDC-7F5F-F148-99D3-E75249FB8965}"/>
              </a:ext>
            </a:extLst>
          </p:cNvPr>
          <p:cNvSpPr/>
          <p:nvPr/>
        </p:nvSpPr>
        <p:spPr>
          <a:xfrm>
            <a:off x="7043039" y="5413911"/>
            <a:ext cx="26357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sym typeface="Wingdings"/>
              </a:rPr>
              <a:t>Root underflows </a:t>
            </a:r>
            <a:endParaRPr lang="en-US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81809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/>
            <a:r>
              <a:rPr lang="en-US" dirty="0"/>
              <a:t>Example #6: Root underflow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93EBA1-609C-4F11-AE2B-D80365F09776}"/>
              </a:ext>
            </a:extLst>
          </p:cNvPr>
          <p:cNvCxnSpPr/>
          <p:nvPr/>
        </p:nvCxnSpPr>
        <p:spPr>
          <a:xfrm>
            <a:off x="6363105" y="3089189"/>
            <a:ext cx="1359868" cy="6938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3BD3619-CFD9-4E63-B706-C5F438796BAA}"/>
              </a:ext>
            </a:extLst>
          </p:cNvPr>
          <p:cNvCxnSpPr/>
          <p:nvPr/>
        </p:nvCxnSpPr>
        <p:spPr>
          <a:xfrm>
            <a:off x="6082805" y="3221112"/>
            <a:ext cx="560600" cy="571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09">
            <a:extLst>
              <a:ext uri="{FF2B5EF4-FFF2-40B4-BE49-F238E27FC236}">
                <a16:creationId xmlns:a16="http://schemas.microsoft.com/office/drawing/2014/main" id="{B8C9D9BA-4ECE-4E4B-84C2-94A23EBDAB7D}"/>
              </a:ext>
            </a:extLst>
          </p:cNvPr>
          <p:cNvSpPr/>
          <p:nvPr/>
        </p:nvSpPr>
        <p:spPr>
          <a:xfrm>
            <a:off x="6397344" y="3792812"/>
            <a:ext cx="492120" cy="50152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EE6ED9-20C7-4C1A-B2F7-785B1362070E}"/>
              </a:ext>
            </a:extLst>
          </p:cNvPr>
          <p:cNvCxnSpPr>
            <a:cxnSpLocks/>
          </p:cNvCxnSpPr>
          <p:nvPr/>
        </p:nvCxnSpPr>
        <p:spPr>
          <a:xfrm flipH="1">
            <a:off x="4507902" y="3233646"/>
            <a:ext cx="696141" cy="636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C31CAE-8B4B-4651-80E4-840AA2B3BBE7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5500652" y="3216848"/>
            <a:ext cx="48746" cy="6184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134">
            <a:extLst>
              <a:ext uri="{FF2B5EF4-FFF2-40B4-BE49-F238E27FC236}">
                <a16:creationId xmlns:a16="http://schemas.microsoft.com/office/drawing/2014/main" id="{426F3749-02FD-427D-AEA2-9F0AF8C88067}"/>
              </a:ext>
            </a:extLst>
          </p:cNvPr>
          <p:cNvSpPr/>
          <p:nvPr/>
        </p:nvSpPr>
        <p:spPr>
          <a:xfrm>
            <a:off x="3139420" y="3890554"/>
            <a:ext cx="560164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-9, -6</a:t>
            </a:r>
          </a:p>
        </p:txBody>
      </p:sp>
      <p:sp>
        <p:nvSpPr>
          <p:cNvPr id="26" name="Rounded Rectangle 134">
            <a:extLst>
              <a:ext uri="{FF2B5EF4-FFF2-40B4-BE49-F238E27FC236}">
                <a16:creationId xmlns:a16="http://schemas.microsoft.com/office/drawing/2014/main" id="{426F3749-02FD-427D-AEA2-9F0AF8C88067}"/>
              </a:ext>
            </a:extLst>
          </p:cNvPr>
          <p:cNvSpPr/>
          <p:nvPr/>
        </p:nvSpPr>
        <p:spPr>
          <a:xfrm>
            <a:off x="4064525" y="3860884"/>
            <a:ext cx="806359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-3</a:t>
            </a:r>
            <a:r>
              <a:rPr lang="en-US" sz="1200">
                <a:solidFill>
                  <a:schemeClr val="tx1"/>
                </a:solidFill>
              </a:rPr>
              <a:t>, 0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Rounded Rectangle 134">
            <a:extLst>
              <a:ext uri="{FF2B5EF4-FFF2-40B4-BE49-F238E27FC236}">
                <a16:creationId xmlns:a16="http://schemas.microsoft.com/office/drawing/2014/main" id="{426F3749-02FD-427D-AEA2-9F0AF8C88067}"/>
              </a:ext>
            </a:extLst>
          </p:cNvPr>
          <p:cNvSpPr/>
          <p:nvPr/>
        </p:nvSpPr>
        <p:spPr>
          <a:xfrm>
            <a:off x="5146218" y="3835315"/>
            <a:ext cx="806359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10, 12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611A09-41C9-442F-8C68-E65AD8C02160}"/>
              </a:ext>
            </a:extLst>
          </p:cNvPr>
          <p:cNvSpPr txBox="1"/>
          <p:nvPr/>
        </p:nvSpPr>
        <p:spPr>
          <a:xfrm>
            <a:off x="461108" y="4482250"/>
            <a:ext cx="32977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Task: delete </a:t>
            </a:r>
            <a:r>
              <a:rPr lang="en-US" sz="2400" dirty="0">
                <a:solidFill>
                  <a:srgbClr val="E911F9"/>
                </a:solidFill>
              </a:rPr>
              <a:t>66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Underflow </a:t>
            </a:r>
            <a:r>
              <a:rPr lang="en-US" sz="2400" dirty="0">
                <a:solidFill>
                  <a:srgbClr val="FF0000"/>
                </a:solidFill>
                <a:sym typeface="Wingdings"/>
              </a:rPr>
              <a:t>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sym typeface="Wingdings"/>
              </a:rPr>
              <a:t>Siblings can’t help 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/>
                </a:solidFill>
                <a:sym typeface="Wingdings"/>
              </a:rPr>
              <a:t>Merge 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/>
                </a:solidFill>
                <a:sym typeface="Wingdings"/>
              </a:rPr>
              <a:t>Underflow 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sym typeface="Wingdings"/>
              </a:rPr>
              <a:t>Siblings can’t help 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2" name="Rounded Rectangle 108">
            <a:extLst>
              <a:ext uri="{FF2B5EF4-FFF2-40B4-BE49-F238E27FC236}">
                <a16:creationId xmlns:a16="http://schemas.microsoft.com/office/drawing/2014/main" id="{7673224D-BE20-42B0-AACE-AE8990149FF4}"/>
              </a:ext>
            </a:extLst>
          </p:cNvPr>
          <p:cNvSpPr/>
          <p:nvPr/>
        </p:nvSpPr>
        <p:spPr>
          <a:xfrm>
            <a:off x="7203989" y="3816530"/>
            <a:ext cx="1261442" cy="50662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63</a:t>
            </a:r>
            <a:r>
              <a:rPr lang="en-US" sz="1400">
                <a:solidFill>
                  <a:schemeClr val="tx1"/>
                </a:solidFill>
              </a:rPr>
              <a:t>, 64, 65, 67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611A09-41C9-442F-8C68-E65AD8C02160}"/>
              </a:ext>
            </a:extLst>
          </p:cNvPr>
          <p:cNvSpPr txBox="1"/>
          <p:nvPr/>
        </p:nvSpPr>
        <p:spPr>
          <a:xfrm>
            <a:off x="3758879" y="4953687"/>
            <a:ext cx="34451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94FD"/>
                </a:solidFill>
              </a:rPr>
              <a:t>Merge </a:t>
            </a:r>
            <a:r>
              <a:rPr lang="en-US" sz="2400" dirty="0">
                <a:solidFill>
                  <a:srgbClr val="FF94FD"/>
                </a:solidFill>
                <a:sym typeface="Wingdings"/>
              </a:rPr>
              <a:t>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/>
                </a:solidFill>
                <a:sym typeface="Wingdings"/>
              </a:rPr>
              <a:t>Root underflows 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Delete it, and set new root to its only child! 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Rounded Rectangle 15">
            <a:extLst>
              <a:ext uri="{FF2B5EF4-FFF2-40B4-BE49-F238E27FC236}">
                <a16:creationId xmlns:a16="http://schemas.microsoft.com/office/drawing/2014/main" id="{66C73416-FE5E-4EEA-9339-5F3CE0D172EF}"/>
              </a:ext>
            </a:extLst>
          </p:cNvPr>
          <p:cNvSpPr/>
          <p:nvPr/>
        </p:nvSpPr>
        <p:spPr>
          <a:xfrm>
            <a:off x="4739158" y="2700203"/>
            <a:ext cx="1658186" cy="506627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75000"/>
                  <a:tint val="66000"/>
                  <a:satMod val="160000"/>
                </a:schemeClr>
              </a:gs>
              <a:gs pos="50000">
                <a:schemeClr val="accent3">
                  <a:lumMod val="75000"/>
                  <a:tint val="44500"/>
                  <a:satMod val="160000"/>
                </a:schemeClr>
              </a:gs>
              <a:gs pos="100000">
                <a:schemeClr val="accent3">
                  <a:lumMod val="7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-5,  6, 57, 60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CEE6ED9-20C7-4C1A-B2F7-785B1362070E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3419502" y="3089189"/>
            <a:ext cx="1286032" cy="801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D3887F-0D63-5048-AC31-D3036C01FB6F}"/>
              </a:ext>
            </a:extLst>
          </p:cNvPr>
          <p:cNvCxnSpPr>
            <a:cxnSpLocks/>
          </p:cNvCxnSpPr>
          <p:nvPr/>
        </p:nvCxnSpPr>
        <p:spPr>
          <a:xfrm flipH="1">
            <a:off x="5568251" y="2169442"/>
            <a:ext cx="12143" cy="53076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2C7443E-B590-CA41-838E-7215783FEAD1}"/>
              </a:ext>
            </a:extLst>
          </p:cNvPr>
          <p:cNvSpPr txBox="1"/>
          <p:nvPr/>
        </p:nvSpPr>
        <p:spPr>
          <a:xfrm>
            <a:off x="5204043" y="1768562"/>
            <a:ext cx="80636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root</a:t>
            </a:r>
          </a:p>
        </p:txBody>
      </p:sp>
    </p:spTree>
    <p:extLst>
      <p:ext uri="{BB962C8B-B14F-4D97-AF65-F5344CB8AC3E}">
        <p14:creationId xmlns:p14="http://schemas.microsoft.com/office/powerpoint/2010/main" val="12750521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D2F90-15E4-4F5F-A4AB-40A17243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Searching a B-Tree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9B4C5-1C91-4391-9F93-9658E0F93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Searching has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effectively been covered </a:t>
            </a:r>
            <a:r>
              <a:rPr lang="en-US" dirty="0"/>
              <a:t>by presenting insertion and deletion.</a:t>
            </a:r>
          </a:p>
          <a:p>
            <a:r>
              <a:rPr lang="en-US" dirty="0"/>
              <a:t>At every level, I will query the node </a:t>
            </a:r>
            <a:r>
              <a:rPr lang="en-US" dirty="0">
                <a:solidFill>
                  <a:srgbClr val="7030A0"/>
                </a:solidFill>
              </a:rPr>
              <a:t>via binary search</a:t>
            </a:r>
            <a:r>
              <a:rPr lang="en-US" dirty="0"/>
              <a:t>. Either: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I will find the key, so I’m done</a:t>
            </a:r>
            <a:r>
              <a:rPr lang="en-US" dirty="0"/>
              <a:t>, or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I will follow the relevant pointer to a subtree</a:t>
            </a:r>
            <a:r>
              <a:rPr lang="en-US" dirty="0"/>
              <a:t>, and </a:t>
            </a:r>
            <a:r>
              <a:rPr lang="en-US" dirty="0">
                <a:solidFill>
                  <a:srgbClr val="FF0000"/>
                </a:solidFill>
              </a:rPr>
              <a:t>repeat</a:t>
            </a:r>
            <a:r>
              <a:rPr lang="en-US" dirty="0"/>
              <a:t>.</a:t>
            </a:r>
          </a:p>
          <a:p>
            <a:r>
              <a:rPr lang="en-US" dirty="0"/>
              <a:t>Worse case: I have to go </a:t>
            </a:r>
            <a:r>
              <a:rPr lang="en-US" dirty="0">
                <a:solidFill>
                  <a:srgbClr val="E911F9"/>
                </a:solidFill>
              </a:rPr>
              <a:t>all the way to the leaves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449038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Quiz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 want to measure the </a:t>
                </a:r>
                <a:r>
                  <a:rPr lang="en-US" dirty="0">
                    <a:solidFill>
                      <a:srgbClr val="E911F9"/>
                    </a:solidFill>
                  </a:rPr>
                  <a:t>worst-case search cost </a:t>
                </a:r>
                <a:r>
                  <a:rPr lang="en-US" dirty="0"/>
                  <a:t>in a B-Tree with </a:t>
                </a:r>
                <a:r>
                  <a:rPr lang="en-US" dirty="0">
                    <a:solidFill>
                      <a:schemeClr val="accent1"/>
                    </a:solidFill>
                  </a:rPr>
                  <a:t>branching factor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b="1" dirty="0"/>
                  <a:t>Unit cost</a:t>
                </a:r>
                <a:r>
                  <a:rPr lang="en-US" dirty="0"/>
                  <a:t>: comparison of two keys via </a:t>
                </a:r>
                <a:r>
                  <a:rPr lang="en-US" dirty="0" err="1">
                    <a:solidFill>
                      <a:schemeClr val="accent6"/>
                    </a:solidFill>
                    <a:latin typeface="Consolas" charset="0"/>
                    <a:ea typeface="Consolas" charset="0"/>
                    <a:cs typeface="Consolas" charset="0"/>
                  </a:rPr>
                  <a:t>compareTo</a:t>
                </a:r>
                <a:r>
                  <a:rPr lang="en-US" dirty="0">
                    <a:solidFill>
                      <a:schemeClr val="accent6"/>
                    </a:solidFill>
                    <a:latin typeface="Consolas" charset="0"/>
                    <a:ea typeface="Consolas" charset="0"/>
                    <a:cs typeface="Consolas" charset="0"/>
                  </a:rPr>
                  <a:t>().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612850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Quiz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 want to measure the </a:t>
                </a:r>
                <a:r>
                  <a:rPr lang="en-US" dirty="0">
                    <a:solidFill>
                      <a:srgbClr val="E911F9"/>
                    </a:solidFill>
                  </a:rPr>
                  <a:t>worst-case search cost </a:t>
                </a:r>
                <a:r>
                  <a:rPr lang="en-US" dirty="0"/>
                  <a:t>in a B-Tree with </a:t>
                </a:r>
                <a:r>
                  <a:rPr lang="en-US" dirty="0">
                    <a:solidFill>
                      <a:schemeClr val="accent1"/>
                    </a:solidFill>
                  </a:rPr>
                  <a:t>branching factor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b="1" dirty="0"/>
                  <a:t>Unit cost</a:t>
                </a:r>
                <a:r>
                  <a:rPr lang="en-US" dirty="0"/>
                  <a:t>: comparison of two keys via </a:t>
                </a:r>
                <a:r>
                  <a:rPr lang="en-US" dirty="0" err="1">
                    <a:solidFill>
                      <a:schemeClr val="accent6"/>
                    </a:solidFill>
                    <a:latin typeface="Consolas" charset="0"/>
                    <a:ea typeface="Consolas" charset="0"/>
                    <a:cs typeface="Consolas" charset="0"/>
                  </a:rPr>
                  <a:t>compareTo</a:t>
                </a:r>
                <a:r>
                  <a:rPr lang="en-US" dirty="0">
                    <a:solidFill>
                      <a:schemeClr val="accent6"/>
                    </a:solidFill>
                    <a:latin typeface="Consolas" charset="0"/>
                    <a:ea typeface="Consolas" charset="0"/>
                    <a:cs typeface="Consolas" charset="0"/>
                  </a:rPr>
                  <a:t>().</a:t>
                </a:r>
              </a:p>
              <a:p>
                <a:r>
                  <a:rPr lang="en-US" dirty="0">
                    <a:ea typeface="Consolas" charset="0"/>
                    <a:cs typeface="Consolas" charset="0"/>
                  </a:rPr>
                  <a:t>Question: </a:t>
                </a:r>
                <a:r>
                  <a:rPr lang="en-US" b="1" dirty="0">
                    <a:solidFill>
                      <a:srgbClr val="FF3399"/>
                    </a:solidFill>
                    <a:ea typeface="Consolas" charset="0"/>
                    <a:cs typeface="Consolas" charset="0"/>
                  </a:rPr>
                  <a:t>in the worst case</a:t>
                </a:r>
                <a:r>
                  <a:rPr lang="en-US" dirty="0">
                    <a:ea typeface="Consolas" charset="0"/>
                    <a:cs typeface="Consolas" charset="0"/>
                  </a:rPr>
                  <a:t>, how many comparisons will I make </a:t>
                </a:r>
                <a:r>
                  <a:rPr lang="en-US" dirty="0">
                    <a:solidFill>
                      <a:schemeClr val="accent2"/>
                    </a:solidFill>
                    <a:ea typeface="Consolas" charset="0"/>
                    <a:cs typeface="Consolas" charset="0"/>
                  </a:rPr>
                  <a:t>for a key search</a:t>
                </a:r>
                <a:r>
                  <a:rPr lang="en-US" dirty="0">
                    <a:solidFill>
                      <a:schemeClr val="tx1"/>
                    </a:solidFill>
                    <a:ea typeface="Consolas" charset="0"/>
                    <a:cs typeface="Consolas" charset="0"/>
                  </a:rPr>
                  <a:t> in a B-Tree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onsolas" charset="0"/>
                        <a:cs typeface="Consolas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onsolas" charset="0"/>
                    <a:cs typeface="Consolas" charset="0"/>
                  </a:rPr>
                  <a:t> </a:t>
                </a:r>
                <a:r>
                  <a:rPr lang="en-US" b="1" i="1" u="sng" dirty="0">
                    <a:solidFill>
                      <a:schemeClr val="accent2"/>
                    </a:solidFill>
                    <a:ea typeface="Consolas" charset="0"/>
                    <a:cs typeface="Consolas" charset="0"/>
                  </a:rPr>
                  <a:t>keys</a:t>
                </a:r>
                <a:r>
                  <a:rPr lang="en-US" dirty="0">
                    <a:solidFill>
                      <a:schemeClr val="tx1"/>
                    </a:solidFill>
                    <a:ea typeface="Consolas" charset="0"/>
                    <a:cs typeface="Consolas" charset="0"/>
                  </a:rPr>
                  <a:t>?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501830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Quiz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 want to measure the </a:t>
                </a:r>
                <a:r>
                  <a:rPr lang="en-US" dirty="0">
                    <a:solidFill>
                      <a:srgbClr val="E911F9"/>
                    </a:solidFill>
                  </a:rPr>
                  <a:t>worst-case search cost </a:t>
                </a:r>
                <a:r>
                  <a:rPr lang="en-US" dirty="0"/>
                  <a:t>in a B-Tree with </a:t>
                </a:r>
                <a:r>
                  <a:rPr lang="en-US" dirty="0">
                    <a:solidFill>
                      <a:schemeClr val="accent1"/>
                    </a:solidFill>
                  </a:rPr>
                  <a:t>branching factor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b="1" dirty="0"/>
                  <a:t>Unit cost</a:t>
                </a:r>
                <a:r>
                  <a:rPr lang="en-US" dirty="0"/>
                  <a:t>: comparison of two keys via </a:t>
                </a:r>
                <a:r>
                  <a:rPr lang="en-US" dirty="0" err="1">
                    <a:solidFill>
                      <a:schemeClr val="accent6"/>
                    </a:solidFill>
                    <a:latin typeface="Consolas" charset="0"/>
                    <a:ea typeface="Consolas" charset="0"/>
                    <a:cs typeface="Consolas" charset="0"/>
                  </a:rPr>
                  <a:t>compareTo</a:t>
                </a:r>
                <a:r>
                  <a:rPr lang="en-US" dirty="0">
                    <a:solidFill>
                      <a:schemeClr val="accent6"/>
                    </a:solidFill>
                    <a:latin typeface="Consolas" charset="0"/>
                    <a:ea typeface="Consolas" charset="0"/>
                    <a:cs typeface="Consolas" charset="0"/>
                  </a:rPr>
                  <a:t>().</a:t>
                </a:r>
              </a:p>
              <a:p>
                <a:r>
                  <a:rPr lang="en-US" dirty="0">
                    <a:ea typeface="Consolas" charset="0"/>
                    <a:cs typeface="Consolas" charset="0"/>
                  </a:rPr>
                  <a:t>Question: </a:t>
                </a:r>
                <a:r>
                  <a:rPr lang="en-US" b="1" dirty="0">
                    <a:solidFill>
                      <a:srgbClr val="FF3399"/>
                    </a:solidFill>
                    <a:ea typeface="Consolas" charset="0"/>
                    <a:cs typeface="Consolas" charset="0"/>
                  </a:rPr>
                  <a:t>in the worst case</a:t>
                </a:r>
                <a:r>
                  <a:rPr lang="en-US" dirty="0">
                    <a:ea typeface="Consolas" charset="0"/>
                    <a:cs typeface="Consolas" charset="0"/>
                  </a:rPr>
                  <a:t>, how many comparisons will I make </a:t>
                </a:r>
                <a:r>
                  <a:rPr lang="en-US" dirty="0">
                    <a:solidFill>
                      <a:schemeClr val="accent2"/>
                    </a:solidFill>
                    <a:ea typeface="Consolas" charset="0"/>
                    <a:cs typeface="Consolas" charset="0"/>
                  </a:rPr>
                  <a:t>for a key search</a:t>
                </a:r>
                <a:r>
                  <a:rPr lang="en-US" dirty="0">
                    <a:solidFill>
                      <a:schemeClr val="tx1"/>
                    </a:solidFill>
                    <a:ea typeface="Consolas" charset="0"/>
                    <a:cs typeface="Consolas" charset="0"/>
                  </a:rPr>
                  <a:t> in a B-Tree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onsolas" charset="0"/>
                        <a:cs typeface="Consolas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onsolas" charset="0"/>
                    <a:cs typeface="Consolas" charset="0"/>
                  </a:rPr>
                  <a:t> </a:t>
                </a:r>
                <a:r>
                  <a:rPr lang="en-US" b="1" i="1" u="sng" dirty="0">
                    <a:solidFill>
                      <a:schemeClr val="accent2"/>
                    </a:solidFill>
                    <a:ea typeface="Consolas" charset="0"/>
                    <a:cs typeface="Consolas" charset="0"/>
                  </a:rPr>
                  <a:t>keys</a:t>
                </a:r>
                <a:r>
                  <a:rPr lang="en-US" dirty="0">
                    <a:solidFill>
                      <a:schemeClr val="tx1"/>
                    </a:solidFill>
                    <a:ea typeface="Consolas" charset="0"/>
                    <a:cs typeface="Consolas" charset="0"/>
                  </a:rPr>
                  <a:t>?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E4FE37F-98C9-41EC-A954-D4C89121FD75}"/>
                  </a:ext>
                </a:extLst>
              </p:cNvPr>
              <p:cNvSpPr/>
              <p:nvPr/>
            </p:nvSpPr>
            <p:spPr>
              <a:xfrm>
                <a:off x="1413485" y="4765224"/>
                <a:ext cx="1625600" cy="74022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𝑝</m:t>
                              </m:r>
                            </m:sub>
                          </m:sSub>
                        </m:fName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E4FE37F-98C9-41EC-A954-D4C89121F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485" y="4765224"/>
                <a:ext cx="1625600" cy="740228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EBE73CA2-1B64-4264-A031-0686598FFF33}"/>
                  </a:ext>
                </a:extLst>
              </p:cNvPr>
              <p:cNvSpPr/>
              <p:nvPr/>
            </p:nvSpPr>
            <p:spPr>
              <a:xfrm>
                <a:off x="3525313" y="4765224"/>
                <a:ext cx="1625600" cy="740228"/>
              </a:xfrm>
              <a:prstGeom prst="round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𝑝</m:t>
                      </m:r>
                      <m:func>
                        <m:func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sub>
                          </m:sSub>
                        </m:fName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2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BE73CA2-1B64-4264-A031-0686598FF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5313" y="4765224"/>
                <a:ext cx="1625600" cy="740228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BF140D06-A462-4D41-9EAF-0D3B52E39AD1}"/>
                  </a:ext>
                </a:extLst>
              </p:cNvPr>
              <p:cNvSpPr/>
              <p:nvPr/>
            </p:nvSpPr>
            <p:spPr>
              <a:xfrm>
                <a:off x="5338119" y="4765224"/>
                <a:ext cx="2187145" cy="715870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sub>
                          </m:sSub>
                        </m:fName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2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F140D06-A462-4D41-9EAF-0D3B52E39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8119" y="4765224"/>
                <a:ext cx="2187145" cy="715870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54680E1-DE78-4768-8D0B-0D0687D9BFB4}"/>
              </a:ext>
            </a:extLst>
          </p:cNvPr>
          <p:cNvSpPr/>
          <p:nvPr/>
        </p:nvSpPr>
        <p:spPr>
          <a:xfrm>
            <a:off x="7748969" y="4740866"/>
            <a:ext cx="1625600" cy="7402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Something else (what?)</a:t>
            </a:r>
          </a:p>
        </p:txBody>
      </p:sp>
    </p:spTree>
    <p:extLst>
      <p:ext uri="{BB962C8B-B14F-4D97-AF65-F5344CB8AC3E}">
        <p14:creationId xmlns:p14="http://schemas.microsoft.com/office/powerpoint/2010/main" val="256757780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Quiz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 want to measure the </a:t>
                </a:r>
                <a:r>
                  <a:rPr lang="en-US" dirty="0">
                    <a:solidFill>
                      <a:srgbClr val="E911F9"/>
                    </a:solidFill>
                  </a:rPr>
                  <a:t>worst-case search cost </a:t>
                </a:r>
                <a:r>
                  <a:rPr lang="en-US" dirty="0"/>
                  <a:t>in a B-Tree with </a:t>
                </a:r>
                <a:r>
                  <a:rPr lang="en-US" dirty="0">
                    <a:solidFill>
                      <a:schemeClr val="accent1"/>
                    </a:solidFill>
                  </a:rPr>
                  <a:t>branching factor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b="1" dirty="0"/>
                  <a:t>Unit cost</a:t>
                </a:r>
                <a:r>
                  <a:rPr lang="en-US" dirty="0"/>
                  <a:t>: comparison of two keys via </a:t>
                </a:r>
                <a:r>
                  <a:rPr lang="en-US" dirty="0" err="1">
                    <a:solidFill>
                      <a:schemeClr val="accent6"/>
                    </a:solidFill>
                    <a:latin typeface="Consolas" charset="0"/>
                    <a:ea typeface="Consolas" charset="0"/>
                    <a:cs typeface="Consolas" charset="0"/>
                  </a:rPr>
                  <a:t>compareTo</a:t>
                </a:r>
                <a:r>
                  <a:rPr lang="en-US" dirty="0">
                    <a:solidFill>
                      <a:schemeClr val="accent6"/>
                    </a:solidFill>
                    <a:latin typeface="Consolas" charset="0"/>
                    <a:ea typeface="Consolas" charset="0"/>
                    <a:cs typeface="Consolas" charset="0"/>
                  </a:rPr>
                  <a:t>().</a:t>
                </a:r>
              </a:p>
              <a:p>
                <a:r>
                  <a:rPr lang="en-US" dirty="0">
                    <a:ea typeface="Consolas" charset="0"/>
                    <a:cs typeface="Consolas" charset="0"/>
                  </a:rPr>
                  <a:t>Question: </a:t>
                </a:r>
                <a:r>
                  <a:rPr lang="en-US" b="1" dirty="0">
                    <a:solidFill>
                      <a:srgbClr val="FF3399"/>
                    </a:solidFill>
                    <a:ea typeface="Consolas" charset="0"/>
                    <a:cs typeface="Consolas" charset="0"/>
                  </a:rPr>
                  <a:t>in the worst case</a:t>
                </a:r>
                <a:r>
                  <a:rPr lang="en-US" dirty="0">
                    <a:ea typeface="Consolas" charset="0"/>
                    <a:cs typeface="Consolas" charset="0"/>
                  </a:rPr>
                  <a:t>, how many comparisons will I make </a:t>
                </a:r>
                <a:r>
                  <a:rPr lang="en-US" dirty="0">
                    <a:solidFill>
                      <a:schemeClr val="accent2"/>
                    </a:solidFill>
                    <a:ea typeface="Consolas" charset="0"/>
                    <a:cs typeface="Consolas" charset="0"/>
                  </a:rPr>
                  <a:t>for a key search</a:t>
                </a:r>
                <a:r>
                  <a:rPr lang="en-US" dirty="0">
                    <a:ea typeface="Consolas" charset="0"/>
                    <a:cs typeface="Consolas" charset="0"/>
                  </a:rPr>
                  <a:t> in a B-Tree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onsolas" charset="0"/>
                        <a:cs typeface="Consolas" charset="0"/>
                      </a:rPr>
                      <m:t>𝑛</m:t>
                    </m:r>
                  </m:oMath>
                </a14:m>
                <a:r>
                  <a:rPr lang="en-US" dirty="0">
                    <a:ea typeface="Consolas" charset="0"/>
                    <a:cs typeface="Consolas" charset="0"/>
                  </a:rPr>
                  <a:t> </a:t>
                </a:r>
                <a:r>
                  <a:rPr lang="en-US" b="1" i="1" u="sng" dirty="0">
                    <a:solidFill>
                      <a:schemeClr val="accent2"/>
                    </a:solidFill>
                    <a:ea typeface="Consolas" charset="0"/>
                    <a:cs typeface="Consolas" charset="0"/>
                  </a:rPr>
                  <a:t>keys</a:t>
                </a:r>
                <a:r>
                  <a:rPr lang="en-US" dirty="0">
                    <a:ea typeface="Consolas" charset="0"/>
                    <a:cs typeface="Consolas" charset="0"/>
                  </a:rPr>
                  <a:t>?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E4FE37F-98C9-41EC-A954-D4C89121FD75}"/>
                  </a:ext>
                </a:extLst>
              </p:cNvPr>
              <p:cNvSpPr/>
              <p:nvPr/>
            </p:nvSpPr>
            <p:spPr>
              <a:xfrm>
                <a:off x="1413485" y="4765224"/>
                <a:ext cx="1625600" cy="74022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𝑝</m:t>
                              </m:r>
                            </m:sub>
                          </m:sSub>
                        </m:fName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E4FE37F-98C9-41EC-A954-D4C89121F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485" y="4765224"/>
                <a:ext cx="1625600" cy="740228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EBE73CA2-1B64-4264-A031-0686598FFF33}"/>
                  </a:ext>
                </a:extLst>
              </p:cNvPr>
              <p:cNvSpPr/>
              <p:nvPr/>
            </p:nvSpPr>
            <p:spPr>
              <a:xfrm>
                <a:off x="3525313" y="4765224"/>
                <a:ext cx="1625600" cy="740228"/>
              </a:xfrm>
              <a:prstGeom prst="round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𝑝</m:t>
                      </m:r>
                      <m:func>
                        <m:func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sub>
                          </m:sSub>
                        </m:fName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2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BE73CA2-1B64-4264-A031-0686598FF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5313" y="4765224"/>
                <a:ext cx="1625600" cy="740228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BF140D06-A462-4D41-9EAF-0D3B52E39AD1}"/>
                  </a:ext>
                </a:extLst>
              </p:cNvPr>
              <p:cNvSpPr/>
              <p:nvPr/>
            </p:nvSpPr>
            <p:spPr>
              <a:xfrm>
                <a:off x="5338119" y="4765224"/>
                <a:ext cx="2187145" cy="715870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sub>
                          </m:sSub>
                        </m:fName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2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F140D06-A462-4D41-9EAF-0D3B52E39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8119" y="4765224"/>
                <a:ext cx="2187145" cy="715870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4680E1-DE78-4768-8D0B-0D0687D9BFB4}"/>
              </a:ext>
            </a:extLst>
          </p:cNvPr>
          <p:cNvSpPr/>
          <p:nvPr/>
        </p:nvSpPr>
        <p:spPr>
          <a:xfrm>
            <a:off x="7748969" y="4740866"/>
            <a:ext cx="1625600" cy="7402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Something else (what?)</a:t>
            </a:r>
          </a:p>
        </p:txBody>
      </p:sp>
      <p:sp>
        <p:nvSpPr>
          <p:cNvPr id="8" name="Oval 7"/>
          <p:cNvSpPr/>
          <p:nvPr/>
        </p:nvSpPr>
        <p:spPr>
          <a:xfrm>
            <a:off x="7525264" y="4584357"/>
            <a:ext cx="2113006" cy="102561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25313" y="5782962"/>
            <a:ext cx="76575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With the keys 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sorted by construction</a:t>
            </a:r>
            <a:r>
              <a:rPr lang="en-US" sz="2800" dirty="0"/>
              <a:t>, it really is dumb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to not do binary search </a:t>
            </a:r>
            <a:r>
              <a:rPr lang="en-US" sz="2800" dirty="0"/>
              <a:t>in every node! ;)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723498" y="4153342"/>
                <a:ext cx="4289123" cy="4310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600" b="0" i="0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2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sz="2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2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600" b="0" i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func>
                        </m:e>
                      </m:func>
                      <m:r>
                        <a:rPr lang="en-US" sz="2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unc>
                        <m:funcPr>
                          <m:ctrlPr>
                            <a:rPr lang="en-US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6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sz="2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498" y="4153342"/>
                <a:ext cx="4289123" cy="431015"/>
              </a:xfrm>
              <a:prstGeom prst="rect">
                <a:avLst/>
              </a:prstGeom>
              <a:blipFill>
                <a:blip r:embed="rId6"/>
                <a:stretch>
                  <a:fillRect l="-885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AAF510F1-016B-684E-AF1E-8D7D7D9F95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2283" y="4692093"/>
            <a:ext cx="1484870" cy="148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57947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FC93E-5498-41EB-B3CB-75ED03B0C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So, why even care?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180C55-AAFD-49D0-8AAE-60A57B0977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Why even care </a:t>
                </a:r>
                <a:r>
                  <a:rPr lang="en-US" dirty="0"/>
                  <a:t>about B-Trees if their search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E911F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E911F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E911F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E911F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E911F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E911F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b="0" i="1" smtClean="0">
                                <a:solidFill>
                                  <a:srgbClr val="E911F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180C55-AAFD-49D0-8AAE-60A57B0977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48FC55B-3A62-4D00-864A-D82F6619A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480" y="2855676"/>
            <a:ext cx="28575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5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#0: No overflows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</a:t>
            </a:r>
            <a:r>
              <a:rPr lang="en-US" dirty="0">
                <a:solidFill>
                  <a:srgbClr val="E911F9"/>
                </a:solidFill>
              </a:rPr>
              <a:t>90</a:t>
            </a:r>
            <a:r>
              <a:rPr lang="en-US" dirty="0">
                <a:solidFill>
                  <a:schemeClr val="tx1"/>
                </a:solidFill>
              </a:rPr>
              <a:t>,   162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85352" y="365125"/>
                <a:ext cx="287912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rgbClr val="FF0000"/>
                    </a:solidFill>
                  </a:rPr>
                  <a:t>In all examples,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𝑝</m:t>
                    </m:r>
                    <m:r>
                      <a:rPr lang="en-US" sz="22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=5</m:t>
                    </m:r>
                  </m:oMath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52" y="365125"/>
                <a:ext cx="2879124" cy="430887"/>
              </a:xfrm>
              <a:prstGeom prst="rect">
                <a:avLst/>
              </a:prstGeom>
              <a:blipFill rotWithShape="0">
                <a:blip r:embed="rId2"/>
                <a:stretch>
                  <a:fillRect l="-2748"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endCxn id="16" idx="0"/>
          </p:cNvCxnSpPr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37" idx="0"/>
          </p:cNvCxnSpPr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-5, 6, 10, 34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0285205" y="3739612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23" name="Straight Arrow Connector 22"/>
          <p:cNvCxnSpPr>
            <a:endCxn id="45" idx="0"/>
          </p:cNvCxnSpPr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44" idx="0"/>
          </p:cNvCxnSpPr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22" idx="0"/>
          </p:cNvCxnSpPr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9477120" y="3739611"/>
            <a:ext cx="72286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185, 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196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</a:t>
            </a:r>
            <a:r>
              <a:rPr lang="en-US" sz="1200">
                <a:solidFill>
                  <a:schemeClr val="tx1"/>
                </a:solidFill>
              </a:rPr>
              <a:t>, </a:t>
            </a:r>
            <a:br>
              <a:rPr lang="en-US" sz="1200">
                <a:solidFill>
                  <a:schemeClr val="tx1"/>
                </a:solidFill>
              </a:rPr>
            </a:br>
            <a:r>
              <a:rPr lang="en-US" sz="1200">
                <a:solidFill>
                  <a:schemeClr val="tx1"/>
                </a:solidFill>
              </a:rPr>
              <a:t>170</a:t>
            </a:r>
            <a:r>
              <a:rPr lang="en-US" sz="1200" dirty="0">
                <a:solidFill>
                  <a:schemeClr val="tx1"/>
                </a:solidFill>
              </a:rPr>
              <a:t>, 176</a:t>
            </a:r>
          </a:p>
        </p:txBody>
      </p:sp>
      <p:cxnSp>
        <p:nvCxnSpPr>
          <p:cNvPr id="68" name="Straight Arrow Connector 67"/>
          <p:cNvCxnSpPr>
            <a:endCxn id="89" idx="0"/>
          </p:cNvCxnSpPr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98" name="Straight Arrow Connector 97"/>
          <p:cNvCxnSpPr>
            <a:endCxn id="110" idx="0"/>
          </p:cNvCxnSpPr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endCxn id="107" idx="0"/>
          </p:cNvCxnSpPr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/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109" name="Rounded Rectangle 108"/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62, 63, 64</a:t>
            </a:r>
          </a:p>
        </p:txBody>
      </p:sp>
      <p:sp>
        <p:nvSpPr>
          <p:cNvPr id="110" name="Rounded Rectangle 109"/>
          <p:cNvSpPr/>
          <p:nvPr/>
        </p:nvSpPr>
        <p:spPr>
          <a:xfrm>
            <a:off x="2906971" y="3659373"/>
            <a:ext cx="492120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128" name="Straight Arrow Connector 127"/>
          <p:cNvCxnSpPr/>
          <p:nvPr/>
        </p:nvCxnSpPr>
        <p:spPr>
          <a:xfrm flipH="1">
            <a:off x="383335" y="2972311"/>
            <a:ext cx="506075" cy="54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2086694" y="3051989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ounded Rectangle 131"/>
          <p:cNvSpPr/>
          <p:nvPr/>
        </p:nvSpPr>
        <p:spPr>
          <a:xfrm>
            <a:off x="1180707" y="366901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133" name="Rounded Rectangle 132"/>
          <p:cNvSpPr/>
          <p:nvPr/>
        </p:nvSpPr>
        <p:spPr>
          <a:xfrm>
            <a:off x="2269748" y="3631105"/>
            <a:ext cx="5852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39, 40</a:t>
            </a:r>
          </a:p>
        </p:txBody>
      </p:sp>
      <p:sp>
        <p:nvSpPr>
          <p:cNvPr id="134" name="Rounded Rectangle 133"/>
          <p:cNvSpPr/>
          <p:nvPr/>
        </p:nvSpPr>
        <p:spPr>
          <a:xfrm>
            <a:off x="603017" y="3663562"/>
            <a:ext cx="544516" cy="4158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</a:t>
            </a:r>
            <a:r>
              <a:rPr lang="en-US" sz="1400">
                <a:solidFill>
                  <a:schemeClr val="tx1"/>
                </a:solidFill>
              </a:rPr>
              <a:t>, 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5" name="Rounded Rectangle 134"/>
          <p:cNvSpPr/>
          <p:nvPr/>
        </p:nvSpPr>
        <p:spPr>
          <a:xfrm>
            <a:off x="1" y="3643483"/>
            <a:ext cx="560164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/>
          <p:nvPr/>
        </p:nvCxnSpPr>
        <p:spPr>
          <a:xfrm flipH="1">
            <a:off x="2879740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389227" y="4275758"/>
            <a:ext cx="1163389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600" dirty="0"/>
          </a:p>
          <a:p>
            <a:pPr marL="285750" indent="-285750">
              <a:buFont typeface="Arial" charset="0"/>
              <a:buChar char="•"/>
            </a:pPr>
            <a:r>
              <a:rPr lang="en-US" sz="2600" dirty="0"/>
              <a:t>Task: Insert </a:t>
            </a:r>
            <a:r>
              <a:rPr lang="en-US" sz="2600" dirty="0">
                <a:solidFill>
                  <a:srgbClr val="E911F9"/>
                </a:solidFill>
              </a:rPr>
              <a:t>119</a:t>
            </a:r>
            <a:endParaRPr lang="en-US" sz="2600" dirty="0"/>
          </a:p>
        </p:txBody>
      </p:sp>
      <p:cxnSp>
        <p:nvCxnSpPr>
          <p:cNvPr id="149" name="Straight Arrow Connector 148"/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/>
          <p:cNvSpPr/>
          <p:nvPr/>
        </p:nvSpPr>
        <p:spPr>
          <a:xfrm>
            <a:off x="1727222" y="3687037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11295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FC93E-5498-41EB-B3CB-75ED03B0C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So, why even care?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180C55-AAFD-49D0-8AAE-60A57B0977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Why even care </a:t>
                </a:r>
                <a:r>
                  <a:rPr lang="en-US" dirty="0"/>
                  <a:t>about B-Trees if their search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E911F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E911F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E911F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E911F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E911F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E911F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b="0" i="1" smtClean="0">
                                <a:solidFill>
                                  <a:srgbClr val="E911F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?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Because of the </a:t>
                </a:r>
                <a:r>
                  <a:rPr lang="en-US" b="1" dirty="0"/>
                  <a:t>hugely successful </a:t>
                </a:r>
                <a:r>
                  <a:rPr lang="en-US" b="1" i="1" u="sng" dirty="0">
                    <a:solidFill>
                      <a:schemeClr val="accent6"/>
                    </a:solidFill>
                  </a:rPr>
                  <a:t>B+ (“B-plus”) trees</a:t>
                </a:r>
                <a:r>
                  <a:rPr lang="en-US" dirty="0"/>
                  <a:t>, of which they are the main component!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180C55-AAFD-49D0-8AAE-60A57B0977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993F9BE-25A5-4458-9173-1E23D14A2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584" y="3890963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47366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FC93E-5498-41EB-B3CB-75ED03B0C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components of a B+-tree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3D009C-CB65-46CE-A9E0-971CAD0F1791}"/>
              </a:ext>
            </a:extLst>
          </p:cNvPr>
          <p:cNvSpPr txBox="1"/>
          <p:nvPr/>
        </p:nvSpPr>
        <p:spPr>
          <a:xfrm>
            <a:off x="101157" y="3276307"/>
            <a:ext cx="3848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sz="1600" b="1" i="1" dirty="0">
                <a:solidFill>
                  <a:schemeClr val="accent2"/>
                </a:solidFill>
              </a:rPr>
              <a:t>A</a:t>
            </a:r>
            <a:r>
              <a:rPr lang="en-US" sz="1600" b="1" i="1" u="sng" dirty="0">
                <a:solidFill>
                  <a:schemeClr val="accent2"/>
                </a:solidFill>
              </a:rPr>
              <a:t> (</a:t>
            </a:r>
            <a:r>
              <a:rPr lang="en-US" sz="1600" b="1" i="1" dirty="0">
                <a:solidFill>
                  <a:schemeClr val="accent2"/>
                </a:solidFill>
              </a:rPr>
              <a:t>memory-resident) B-Tree</a:t>
            </a:r>
            <a:r>
              <a:rPr lang="en-US" sz="1600" b="1" i="1" dirty="0">
                <a:solidFill>
                  <a:schemeClr val="accent6"/>
                </a:solidFill>
              </a:rPr>
              <a:t> </a:t>
            </a:r>
          </a:p>
          <a:p>
            <a:pPr marL="342900" indent="-342900">
              <a:buAutoNum type="arabicParenBoth"/>
            </a:pPr>
            <a:endParaRPr lang="en-US" sz="1600" b="1" i="1" dirty="0">
              <a:solidFill>
                <a:schemeClr val="accent6"/>
              </a:solidFill>
            </a:endParaRPr>
          </a:p>
        </p:txBody>
      </p:sp>
      <p:sp>
        <p:nvSpPr>
          <p:cNvPr id="36" name="Rounded Rectangle 4">
            <a:extLst>
              <a:ext uri="{FF2B5EF4-FFF2-40B4-BE49-F238E27FC236}">
                <a16:creationId xmlns:a16="http://schemas.microsoft.com/office/drawing/2014/main" id="{AA297EB9-EB08-4ED3-946A-A9847DF9C4F8}"/>
              </a:ext>
            </a:extLst>
          </p:cNvPr>
          <p:cNvSpPr/>
          <p:nvPr/>
        </p:nvSpPr>
        <p:spPr>
          <a:xfrm>
            <a:off x="1366895" y="4907519"/>
            <a:ext cx="3142372" cy="73624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7" name="Rounded Rectangle 4">
            <a:extLst>
              <a:ext uri="{FF2B5EF4-FFF2-40B4-BE49-F238E27FC236}">
                <a16:creationId xmlns:a16="http://schemas.microsoft.com/office/drawing/2014/main" id="{611BDAA1-8B73-40BD-9766-7CAE1C0E4564}"/>
              </a:ext>
            </a:extLst>
          </p:cNvPr>
          <p:cNvSpPr/>
          <p:nvPr/>
        </p:nvSpPr>
        <p:spPr>
          <a:xfrm>
            <a:off x="6983143" y="4850761"/>
            <a:ext cx="3198927" cy="756514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8" name="Rounded Rectangle 4">
            <a:extLst>
              <a:ext uri="{FF2B5EF4-FFF2-40B4-BE49-F238E27FC236}">
                <a16:creationId xmlns:a16="http://schemas.microsoft.com/office/drawing/2014/main" id="{FF7ACEC2-D64A-470C-93F0-2F22A120433B}"/>
              </a:ext>
            </a:extLst>
          </p:cNvPr>
          <p:cNvSpPr/>
          <p:nvPr/>
        </p:nvSpPr>
        <p:spPr>
          <a:xfrm>
            <a:off x="4979645" y="3567531"/>
            <a:ext cx="1463926" cy="62753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810D3B41-6FE1-4B55-B101-BA149E2AC229}"/>
              </a:ext>
            </a:extLst>
          </p:cNvPr>
          <p:cNvGraphicFramePr>
            <a:graphicFrameLocks noGrp="1"/>
          </p:cNvGraphicFramePr>
          <p:nvPr/>
        </p:nvGraphicFramePr>
        <p:xfrm>
          <a:off x="1833515" y="4974672"/>
          <a:ext cx="220913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377">
                  <a:extLst>
                    <a:ext uri="{9D8B030D-6E8A-4147-A177-3AD203B41FA5}">
                      <a16:colId xmlns:a16="http://schemas.microsoft.com/office/drawing/2014/main" val="3874111649"/>
                    </a:ext>
                  </a:extLst>
                </a:gridCol>
                <a:gridCol w="736377">
                  <a:extLst>
                    <a:ext uri="{9D8B030D-6E8A-4147-A177-3AD203B41FA5}">
                      <a16:colId xmlns:a16="http://schemas.microsoft.com/office/drawing/2014/main" val="2027670813"/>
                    </a:ext>
                  </a:extLst>
                </a:gridCol>
                <a:gridCol w="736377">
                  <a:extLst>
                    <a:ext uri="{9D8B030D-6E8A-4147-A177-3AD203B41FA5}">
                      <a16:colId xmlns:a16="http://schemas.microsoft.com/office/drawing/2014/main" val="1480842347"/>
                    </a:ext>
                  </a:extLst>
                </a:gridCol>
              </a:tblGrid>
              <a:tr h="22950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126.5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250.5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375.5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6566394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D4CCC24B-C49C-4EFF-9825-F16C3FBA2783}"/>
              </a:ext>
            </a:extLst>
          </p:cNvPr>
          <p:cNvGraphicFramePr>
            <a:graphicFrameLocks noGrp="1"/>
          </p:cNvGraphicFramePr>
          <p:nvPr/>
        </p:nvGraphicFramePr>
        <p:xfrm>
          <a:off x="7458128" y="4935860"/>
          <a:ext cx="239530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946">
                  <a:extLst>
                    <a:ext uri="{9D8B030D-6E8A-4147-A177-3AD203B41FA5}">
                      <a16:colId xmlns:a16="http://schemas.microsoft.com/office/drawing/2014/main" val="3874111649"/>
                    </a:ext>
                  </a:extLst>
                </a:gridCol>
                <a:gridCol w="830385">
                  <a:extLst>
                    <a:ext uri="{9D8B030D-6E8A-4147-A177-3AD203B41FA5}">
                      <a16:colId xmlns:a16="http://schemas.microsoft.com/office/drawing/2014/main" val="2027670813"/>
                    </a:ext>
                  </a:extLst>
                </a:gridCol>
                <a:gridCol w="939970">
                  <a:extLst>
                    <a:ext uri="{9D8B030D-6E8A-4147-A177-3AD203B41FA5}">
                      <a16:colId xmlns:a16="http://schemas.microsoft.com/office/drawing/2014/main" val="245076416"/>
                    </a:ext>
                  </a:extLst>
                </a:gridCol>
              </a:tblGrid>
              <a:tr h="2619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625.5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750.5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875.5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6566394"/>
                  </a:ext>
                </a:extLst>
              </a:tr>
            </a:tbl>
          </a:graphicData>
        </a:graphic>
      </p:graphicFrame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27BCFFE-6D9B-4DDF-9D84-4963D49AE504}"/>
              </a:ext>
            </a:extLst>
          </p:cNvPr>
          <p:cNvCxnSpPr>
            <a:cxnSpLocks/>
          </p:cNvCxnSpPr>
          <p:nvPr/>
        </p:nvCxnSpPr>
        <p:spPr>
          <a:xfrm flipH="1">
            <a:off x="3212425" y="4025922"/>
            <a:ext cx="2162098" cy="821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AFB176D-267F-48E0-8E08-E25B15D9F2CF}"/>
              </a:ext>
            </a:extLst>
          </p:cNvPr>
          <p:cNvCxnSpPr>
            <a:cxnSpLocks/>
          </p:cNvCxnSpPr>
          <p:nvPr/>
        </p:nvCxnSpPr>
        <p:spPr>
          <a:xfrm>
            <a:off x="6055348" y="4025922"/>
            <a:ext cx="2447398" cy="778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3818CAB1-CCDD-4191-B5F8-9C254E456FFE}"/>
              </a:ext>
            </a:extLst>
          </p:cNvPr>
          <p:cNvGraphicFramePr>
            <a:graphicFrameLocks noGrp="1"/>
          </p:cNvGraphicFramePr>
          <p:nvPr/>
        </p:nvGraphicFramePr>
        <p:xfrm>
          <a:off x="1480956" y="5336181"/>
          <a:ext cx="280194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0487">
                  <a:extLst>
                    <a:ext uri="{9D8B030D-6E8A-4147-A177-3AD203B41FA5}">
                      <a16:colId xmlns:a16="http://schemas.microsoft.com/office/drawing/2014/main" val="3874111649"/>
                    </a:ext>
                  </a:extLst>
                </a:gridCol>
                <a:gridCol w="700487">
                  <a:extLst>
                    <a:ext uri="{9D8B030D-6E8A-4147-A177-3AD203B41FA5}">
                      <a16:colId xmlns:a16="http://schemas.microsoft.com/office/drawing/2014/main" val="2027670813"/>
                    </a:ext>
                  </a:extLst>
                </a:gridCol>
                <a:gridCol w="700487">
                  <a:extLst>
                    <a:ext uri="{9D8B030D-6E8A-4147-A177-3AD203B41FA5}">
                      <a16:colId xmlns:a16="http://schemas.microsoft.com/office/drawing/2014/main" val="2307181372"/>
                    </a:ext>
                  </a:extLst>
                </a:gridCol>
                <a:gridCol w="700487">
                  <a:extLst>
                    <a:ext uri="{9D8B030D-6E8A-4147-A177-3AD203B41FA5}">
                      <a16:colId xmlns:a16="http://schemas.microsoft.com/office/drawing/2014/main" val="1480842347"/>
                    </a:ext>
                  </a:extLst>
                </a:gridCol>
              </a:tblGrid>
              <a:tr h="22950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6566394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EDC19E71-7B5D-41C9-856A-F735835D0D06}"/>
              </a:ext>
            </a:extLst>
          </p:cNvPr>
          <p:cNvGraphicFramePr>
            <a:graphicFrameLocks noGrp="1"/>
          </p:cNvGraphicFramePr>
          <p:nvPr/>
        </p:nvGraphicFramePr>
        <p:xfrm>
          <a:off x="7094142" y="5252588"/>
          <a:ext cx="2817208" cy="288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302">
                  <a:extLst>
                    <a:ext uri="{9D8B030D-6E8A-4147-A177-3AD203B41FA5}">
                      <a16:colId xmlns:a16="http://schemas.microsoft.com/office/drawing/2014/main" val="3874111649"/>
                    </a:ext>
                  </a:extLst>
                </a:gridCol>
                <a:gridCol w="704302">
                  <a:extLst>
                    <a:ext uri="{9D8B030D-6E8A-4147-A177-3AD203B41FA5}">
                      <a16:colId xmlns:a16="http://schemas.microsoft.com/office/drawing/2014/main" val="2027670813"/>
                    </a:ext>
                  </a:extLst>
                </a:gridCol>
                <a:gridCol w="704302">
                  <a:extLst>
                    <a:ext uri="{9D8B030D-6E8A-4147-A177-3AD203B41FA5}">
                      <a16:colId xmlns:a16="http://schemas.microsoft.com/office/drawing/2014/main" val="2307181372"/>
                    </a:ext>
                  </a:extLst>
                </a:gridCol>
                <a:gridCol w="704302">
                  <a:extLst>
                    <a:ext uri="{9D8B030D-6E8A-4147-A177-3AD203B41FA5}">
                      <a16:colId xmlns:a16="http://schemas.microsoft.com/office/drawing/2014/main" val="1480842347"/>
                    </a:ext>
                  </a:extLst>
                </a:gridCol>
              </a:tblGrid>
              <a:tr h="2881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6566394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6C36E27B-D6FE-43B3-88A4-39BC78909D06}"/>
              </a:ext>
            </a:extLst>
          </p:cNvPr>
          <p:cNvGraphicFramePr>
            <a:graphicFrameLocks noGrp="1"/>
          </p:cNvGraphicFramePr>
          <p:nvPr/>
        </p:nvGraphicFramePr>
        <p:xfrm>
          <a:off x="5105303" y="3880074"/>
          <a:ext cx="1212610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6305">
                  <a:extLst>
                    <a:ext uri="{9D8B030D-6E8A-4147-A177-3AD203B41FA5}">
                      <a16:colId xmlns:a16="http://schemas.microsoft.com/office/drawing/2014/main" val="3874111649"/>
                    </a:ext>
                  </a:extLst>
                </a:gridCol>
                <a:gridCol w="606305">
                  <a:extLst>
                    <a:ext uri="{9D8B030D-6E8A-4147-A177-3AD203B41FA5}">
                      <a16:colId xmlns:a16="http://schemas.microsoft.com/office/drawing/2014/main" val="2027670813"/>
                    </a:ext>
                  </a:extLst>
                </a:gridCol>
              </a:tblGrid>
              <a:tr h="21176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6566394"/>
                  </a:ext>
                </a:extLst>
              </a:tr>
            </a:tbl>
          </a:graphicData>
        </a:graphic>
      </p:graphicFrame>
      <p:sp>
        <p:nvSpPr>
          <p:cNvPr id="66" name="Rectangle 65">
            <a:extLst>
              <a:ext uri="{FF2B5EF4-FFF2-40B4-BE49-F238E27FC236}">
                <a16:creationId xmlns:a16="http://schemas.microsoft.com/office/drawing/2014/main" id="{2133E509-8FD8-4226-9474-E8E9F7934EEC}"/>
              </a:ext>
            </a:extLst>
          </p:cNvPr>
          <p:cNvSpPr/>
          <p:nvPr/>
        </p:nvSpPr>
        <p:spPr>
          <a:xfrm>
            <a:off x="5426537" y="3582797"/>
            <a:ext cx="6094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500.5</a:t>
            </a:r>
          </a:p>
        </p:txBody>
      </p:sp>
    </p:spTree>
    <p:extLst>
      <p:ext uri="{BB962C8B-B14F-4D97-AF65-F5344CB8AC3E}">
        <p14:creationId xmlns:p14="http://schemas.microsoft.com/office/powerpoint/2010/main" val="202144797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BADDD738-4193-4B55-9619-60D6D08E6ED9}"/>
              </a:ext>
            </a:extLst>
          </p:cNvPr>
          <p:cNvSpPr/>
          <p:nvPr/>
        </p:nvSpPr>
        <p:spPr>
          <a:xfrm>
            <a:off x="4564545" y="6047058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9" name="Rounded Rectangle 43">
            <a:extLst>
              <a:ext uri="{FF2B5EF4-FFF2-40B4-BE49-F238E27FC236}">
                <a16:creationId xmlns:a16="http://schemas.microsoft.com/office/drawing/2014/main" id="{76BE6CE7-11B5-4A01-B2D9-2D11C3F1D571}"/>
              </a:ext>
            </a:extLst>
          </p:cNvPr>
          <p:cNvSpPr/>
          <p:nvPr/>
        </p:nvSpPr>
        <p:spPr>
          <a:xfrm>
            <a:off x="475576" y="6020571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0FC93E-5498-41EB-B3CB-75ED03B0C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components of a B+-tree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3D009C-CB65-46CE-A9E0-971CAD0F1791}"/>
              </a:ext>
            </a:extLst>
          </p:cNvPr>
          <p:cNvSpPr txBox="1"/>
          <p:nvPr/>
        </p:nvSpPr>
        <p:spPr>
          <a:xfrm>
            <a:off x="101157" y="3276307"/>
            <a:ext cx="3848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sz="1600" b="1" i="1" dirty="0">
                <a:solidFill>
                  <a:schemeClr val="accent2"/>
                </a:solidFill>
              </a:rPr>
              <a:t>A</a:t>
            </a:r>
            <a:r>
              <a:rPr lang="en-US" sz="1600" b="1" i="1" u="sng" dirty="0">
                <a:solidFill>
                  <a:schemeClr val="accent2"/>
                </a:solidFill>
              </a:rPr>
              <a:t> (</a:t>
            </a:r>
            <a:r>
              <a:rPr lang="en-US" sz="1600" b="1" i="1" dirty="0">
                <a:solidFill>
                  <a:schemeClr val="accent2"/>
                </a:solidFill>
              </a:rPr>
              <a:t>memory-resident) B-Tree</a:t>
            </a:r>
            <a:r>
              <a:rPr lang="en-US" sz="1600" b="1" i="1" dirty="0">
                <a:solidFill>
                  <a:schemeClr val="accent6"/>
                </a:solidFill>
              </a:rPr>
              <a:t> </a:t>
            </a:r>
          </a:p>
          <a:p>
            <a:pPr marL="342900" indent="-342900">
              <a:buAutoNum type="arabicParenBoth"/>
            </a:pPr>
            <a:r>
              <a:rPr lang="en-US" sz="1600" b="1" i="1" u="sng" dirty="0">
                <a:solidFill>
                  <a:schemeClr val="accent1"/>
                </a:solidFill>
              </a:rPr>
              <a:t>Data on disk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692EC0-9C78-4783-8982-945DFCF10DFE}"/>
              </a:ext>
            </a:extLst>
          </p:cNvPr>
          <p:cNvSpPr txBox="1"/>
          <p:nvPr/>
        </p:nvSpPr>
        <p:spPr>
          <a:xfrm>
            <a:off x="553343" y="6163624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2977841-8760-491F-879F-823B0029ADDF}"/>
              </a:ext>
            </a:extLst>
          </p:cNvPr>
          <p:cNvSpPr>
            <a:spLocks noChangeAspect="1"/>
          </p:cNvSpPr>
          <p:nvPr/>
        </p:nvSpPr>
        <p:spPr>
          <a:xfrm>
            <a:off x="878684" y="6262986"/>
            <a:ext cx="8225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E8036B8-61A0-4549-91C9-FE8CDA34325E}"/>
              </a:ext>
            </a:extLst>
          </p:cNvPr>
          <p:cNvSpPr>
            <a:spLocks noChangeAspect="1"/>
          </p:cNvSpPr>
          <p:nvPr/>
        </p:nvSpPr>
        <p:spPr>
          <a:xfrm>
            <a:off x="1031457" y="6263105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B81BB76-CBA3-4B0F-B0EE-796F50875F5D}"/>
              </a:ext>
            </a:extLst>
          </p:cNvPr>
          <p:cNvSpPr>
            <a:spLocks noChangeAspect="1"/>
          </p:cNvSpPr>
          <p:nvPr/>
        </p:nvSpPr>
        <p:spPr>
          <a:xfrm>
            <a:off x="1227293" y="6253366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C02556-679C-4E2F-9ED0-F79899D92C26}"/>
              </a:ext>
            </a:extLst>
          </p:cNvPr>
          <p:cNvSpPr txBox="1"/>
          <p:nvPr/>
        </p:nvSpPr>
        <p:spPr>
          <a:xfrm>
            <a:off x="1424905" y="6147136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126</a:t>
            </a:r>
          </a:p>
        </p:txBody>
      </p:sp>
      <p:sp>
        <p:nvSpPr>
          <p:cNvPr id="14" name="Rounded Rectangle 11">
            <a:extLst>
              <a:ext uri="{FF2B5EF4-FFF2-40B4-BE49-F238E27FC236}">
                <a16:creationId xmlns:a16="http://schemas.microsoft.com/office/drawing/2014/main" id="{12D8975A-C42D-45FC-AB4E-919D52CCF048}"/>
              </a:ext>
            </a:extLst>
          </p:cNvPr>
          <p:cNvSpPr/>
          <p:nvPr/>
        </p:nvSpPr>
        <p:spPr>
          <a:xfrm>
            <a:off x="1854673" y="6019351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D56917-F384-4EFB-8DC3-C43BCF241950}"/>
              </a:ext>
            </a:extLst>
          </p:cNvPr>
          <p:cNvSpPr txBox="1"/>
          <p:nvPr/>
        </p:nvSpPr>
        <p:spPr>
          <a:xfrm>
            <a:off x="1814235" y="6147136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127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606BC18-466C-4FC3-AC24-3F934288960D}"/>
              </a:ext>
            </a:extLst>
          </p:cNvPr>
          <p:cNvSpPr>
            <a:spLocks noChangeAspect="1"/>
          </p:cNvSpPr>
          <p:nvPr/>
        </p:nvSpPr>
        <p:spPr>
          <a:xfrm>
            <a:off x="2250288" y="6276840"/>
            <a:ext cx="8225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7D0CFE-CF7D-4377-961E-AAD4DBA57D9D}"/>
              </a:ext>
            </a:extLst>
          </p:cNvPr>
          <p:cNvSpPr>
            <a:spLocks noChangeAspect="1"/>
          </p:cNvSpPr>
          <p:nvPr/>
        </p:nvSpPr>
        <p:spPr>
          <a:xfrm>
            <a:off x="2403061" y="6276959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FDCEBB8-6B1C-45EC-A579-5C53BC951CDF}"/>
              </a:ext>
            </a:extLst>
          </p:cNvPr>
          <p:cNvSpPr>
            <a:spLocks noChangeAspect="1"/>
          </p:cNvSpPr>
          <p:nvPr/>
        </p:nvSpPr>
        <p:spPr>
          <a:xfrm>
            <a:off x="2598897" y="6267220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8C48A2-9F10-4A50-9C0A-AD3417214156}"/>
              </a:ext>
            </a:extLst>
          </p:cNvPr>
          <p:cNvSpPr txBox="1"/>
          <p:nvPr/>
        </p:nvSpPr>
        <p:spPr>
          <a:xfrm>
            <a:off x="2796509" y="6160990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250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975C0B-05F1-475A-98C8-C10808845D47}"/>
              </a:ext>
            </a:extLst>
          </p:cNvPr>
          <p:cNvSpPr/>
          <p:nvPr/>
        </p:nvSpPr>
        <p:spPr>
          <a:xfrm>
            <a:off x="3212425" y="6033204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0C11BB-3D5C-40CE-876B-B573DE90BD55}"/>
              </a:ext>
            </a:extLst>
          </p:cNvPr>
          <p:cNvSpPr txBox="1"/>
          <p:nvPr/>
        </p:nvSpPr>
        <p:spPr>
          <a:xfrm>
            <a:off x="3172149" y="6160990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251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CFE53E5-26C8-485B-BEDC-B1CF909E19FF}"/>
              </a:ext>
            </a:extLst>
          </p:cNvPr>
          <p:cNvSpPr>
            <a:spLocks noChangeAspect="1"/>
          </p:cNvSpPr>
          <p:nvPr/>
        </p:nvSpPr>
        <p:spPr>
          <a:xfrm>
            <a:off x="3608040" y="6290693"/>
            <a:ext cx="8225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73A1CE9-21EA-4DD9-B31E-9C2EC7C2A401}"/>
              </a:ext>
            </a:extLst>
          </p:cNvPr>
          <p:cNvSpPr>
            <a:spLocks noChangeAspect="1"/>
          </p:cNvSpPr>
          <p:nvPr/>
        </p:nvSpPr>
        <p:spPr>
          <a:xfrm>
            <a:off x="3760813" y="6290812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093E3FA-698F-4BB8-87D9-B55E0FB64147}"/>
              </a:ext>
            </a:extLst>
          </p:cNvPr>
          <p:cNvSpPr>
            <a:spLocks noChangeAspect="1"/>
          </p:cNvSpPr>
          <p:nvPr/>
        </p:nvSpPr>
        <p:spPr>
          <a:xfrm>
            <a:off x="3956649" y="6281073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70BF7F-F239-4243-AD90-E3F598BA0455}"/>
              </a:ext>
            </a:extLst>
          </p:cNvPr>
          <p:cNvSpPr txBox="1"/>
          <p:nvPr/>
        </p:nvSpPr>
        <p:spPr>
          <a:xfrm>
            <a:off x="4154261" y="6174843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375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2BF636-B49A-4B64-8C67-784D60DCFCE2}"/>
              </a:ext>
            </a:extLst>
          </p:cNvPr>
          <p:cNvSpPr txBox="1"/>
          <p:nvPr/>
        </p:nvSpPr>
        <p:spPr>
          <a:xfrm>
            <a:off x="4543591" y="6174843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376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B213587-FF09-445D-9C5C-35AA6B222AF8}"/>
              </a:ext>
            </a:extLst>
          </p:cNvPr>
          <p:cNvSpPr>
            <a:spLocks noChangeAspect="1"/>
          </p:cNvSpPr>
          <p:nvPr/>
        </p:nvSpPr>
        <p:spPr>
          <a:xfrm>
            <a:off x="4979644" y="6304547"/>
            <a:ext cx="8225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5C17944-9DD7-4E93-9A6E-4BC07C826871}"/>
              </a:ext>
            </a:extLst>
          </p:cNvPr>
          <p:cNvSpPr>
            <a:spLocks noChangeAspect="1"/>
          </p:cNvSpPr>
          <p:nvPr/>
        </p:nvSpPr>
        <p:spPr>
          <a:xfrm>
            <a:off x="5132417" y="6304666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CF1764-1B3E-4767-8BB9-42F670A9637A}"/>
              </a:ext>
            </a:extLst>
          </p:cNvPr>
          <p:cNvSpPr txBox="1"/>
          <p:nvPr/>
        </p:nvSpPr>
        <p:spPr>
          <a:xfrm>
            <a:off x="5525865" y="6188697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500</a:t>
            </a:r>
          </a:p>
        </p:txBody>
      </p:sp>
      <p:sp>
        <p:nvSpPr>
          <p:cNvPr id="33" name="Rounded Rectangle 43">
            <a:extLst>
              <a:ext uri="{FF2B5EF4-FFF2-40B4-BE49-F238E27FC236}">
                <a16:creationId xmlns:a16="http://schemas.microsoft.com/office/drawing/2014/main" id="{EA2E2D8C-D980-434E-9FCA-72D1FC7E5CD2}"/>
              </a:ext>
            </a:extLst>
          </p:cNvPr>
          <p:cNvSpPr/>
          <p:nvPr/>
        </p:nvSpPr>
        <p:spPr>
          <a:xfrm>
            <a:off x="7424194" y="6033206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D636580-E8AE-4758-9316-E4B8B73ADBB0}"/>
              </a:ext>
            </a:extLst>
          </p:cNvPr>
          <p:cNvCxnSpPr>
            <a:cxnSpLocks/>
          </p:cNvCxnSpPr>
          <p:nvPr/>
        </p:nvCxnSpPr>
        <p:spPr>
          <a:xfrm>
            <a:off x="9656589" y="6027056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59">
            <a:extLst>
              <a:ext uri="{FF2B5EF4-FFF2-40B4-BE49-F238E27FC236}">
                <a16:creationId xmlns:a16="http://schemas.microsoft.com/office/drawing/2014/main" id="{68CF997A-4FAE-489B-947C-88CCA335BD01}"/>
              </a:ext>
            </a:extLst>
          </p:cNvPr>
          <p:cNvSpPr/>
          <p:nvPr/>
        </p:nvSpPr>
        <p:spPr>
          <a:xfrm>
            <a:off x="10143122" y="5982651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6" name="Rounded Rectangle 4">
            <a:extLst>
              <a:ext uri="{FF2B5EF4-FFF2-40B4-BE49-F238E27FC236}">
                <a16:creationId xmlns:a16="http://schemas.microsoft.com/office/drawing/2014/main" id="{AA297EB9-EB08-4ED3-946A-A9847DF9C4F8}"/>
              </a:ext>
            </a:extLst>
          </p:cNvPr>
          <p:cNvSpPr/>
          <p:nvPr/>
        </p:nvSpPr>
        <p:spPr>
          <a:xfrm>
            <a:off x="1366895" y="4907519"/>
            <a:ext cx="3142372" cy="73624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7" name="Rounded Rectangle 4">
            <a:extLst>
              <a:ext uri="{FF2B5EF4-FFF2-40B4-BE49-F238E27FC236}">
                <a16:creationId xmlns:a16="http://schemas.microsoft.com/office/drawing/2014/main" id="{611BDAA1-8B73-40BD-9766-7CAE1C0E4564}"/>
              </a:ext>
            </a:extLst>
          </p:cNvPr>
          <p:cNvSpPr/>
          <p:nvPr/>
        </p:nvSpPr>
        <p:spPr>
          <a:xfrm>
            <a:off x="6983143" y="4850761"/>
            <a:ext cx="3198927" cy="756514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8" name="Rounded Rectangle 4">
            <a:extLst>
              <a:ext uri="{FF2B5EF4-FFF2-40B4-BE49-F238E27FC236}">
                <a16:creationId xmlns:a16="http://schemas.microsoft.com/office/drawing/2014/main" id="{FF7ACEC2-D64A-470C-93F0-2F22A120433B}"/>
              </a:ext>
            </a:extLst>
          </p:cNvPr>
          <p:cNvSpPr/>
          <p:nvPr/>
        </p:nvSpPr>
        <p:spPr>
          <a:xfrm>
            <a:off x="4979645" y="3567531"/>
            <a:ext cx="1463926" cy="62753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810D3B41-6FE1-4B55-B101-BA149E2AC229}"/>
              </a:ext>
            </a:extLst>
          </p:cNvPr>
          <p:cNvGraphicFramePr>
            <a:graphicFrameLocks noGrp="1"/>
          </p:cNvGraphicFramePr>
          <p:nvPr/>
        </p:nvGraphicFramePr>
        <p:xfrm>
          <a:off x="1833515" y="4974672"/>
          <a:ext cx="220913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377">
                  <a:extLst>
                    <a:ext uri="{9D8B030D-6E8A-4147-A177-3AD203B41FA5}">
                      <a16:colId xmlns:a16="http://schemas.microsoft.com/office/drawing/2014/main" val="3874111649"/>
                    </a:ext>
                  </a:extLst>
                </a:gridCol>
                <a:gridCol w="736377">
                  <a:extLst>
                    <a:ext uri="{9D8B030D-6E8A-4147-A177-3AD203B41FA5}">
                      <a16:colId xmlns:a16="http://schemas.microsoft.com/office/drawing/2014/main" val="2027670813"/>
                    </a:ext>
                  </a:extLst>
                </a:gridCol>
                <a:gridCol w="736377">
                  <a:extLst>
                    <a:ext uri="{9D8B030D-6E8A-4147-A177-3AD203B41FA5}">
                      <a16:colId xmlns:a16="http://schemas.microsoft.com/office/drawing/2014/main" val="1480842347"/>
                    </a:ext>
                  </a:extLst>
                </a:gridCol>
              </a:tblGrid>
              <a:tr h="22950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126.5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250.5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375.5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6566394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D4CCC24B-C49C-4EFF-9825-F16C3FBA2783}"/>
              </a:ext>
            </a:extLst>
          </p:cNvPr>
          <p:cNvGraphicFramePr>
            <a:graphicFrameLocks noGrp="1"/>
          </p:cNvGraphicFramePr>
          <p:nvPr/>
        </p:nvGraphicFramePr>
        <p:xfrm>
          <a:off x="7458128" y="4935860"/>
          <a:ext cx="239530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946">
                  <a:extLst>
                    <a:ext uri="{9D8B030D-6E8A-4147-A177-3AD203B41FA5}">
                      <a16:colId xmlns:a16="http://schemas.microsoft.com/office/drawing/2014/main" val="3874111649"/>
                    </a:ext>
                  </a:extLst>
                </a:gridCol>
                <a:gridCol w="830385">
                  <a:extLst>
                    <a:ext uri="{9D8B030D-6E8A-4147-A177-3AD203B41FA5}">
                      <a16:colId xmlns:a16="http://schemas.microsoft.com/office/drawing/2014/main" val="2027670813"/>
                    </a:ext>
                  </a:extLst>
                </a:gridCol>
                <a:gridCol w="939970">
                  <a:extLst>
                    <a:ext uri="{9D8B030D-6E8A-4147-A177-3AD203B41FA5}">
                      <a16:colId xmlns:a16="http://schemas.microsoft.com/office/drawing/2014/main" val="245076416"/>
                    </a:ext>
                  </a:extLst>
                </a:gridCol>
              </a:tblGrid>
              <a:tr h="2619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625.5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750.5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875.5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6566394"/>
                  </a:ext>
                </a:extLst>
              </a:tr>
            </a:tbl>
          </a:graphicData>
        </a:graphic>
      </p:graphicFrame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27BCFFE-6D9B-4DDF-9D84-4963D49AE504}"/>
              </a:ext>
            </a:extLst>
          </p:cNvPr>
          <p:cNvCxnSpPr>
            <a:cxnSpLocks/>
          </p:cNvCxnSpPr>
          <p:nvPr/>
        </p:nvCxnSpPr>
        <p:spPr>
          <a:xfrm flipH="1">
            <a:off x="3212425" y="4025922"/>
            <a:ext cx="2162098" cy="821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AFB176D-267F-48E0-8E08-E25B15D9F2CF}"/>
              </a:ext>
            </a:extLst>
          </p:cNvPr>
          <p:cNvCxnSpPr>
            <a:cxnSpLocks/>
          </p:cNvCxnSpPr>
          <p:nvPr/>
        </p:nvCxnSpPr>
        <p:spPr>
          <a:xfrm>
            <a:off x="6055348" y="4025922"/>
            <a:ext cx="2447398" cy="778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3818CAB1-CCDD-4191-B5F8-9C254E456FFE}"/>
              </a:ext>
            </a:extLst>
          </p:cNvPr>
          <p:cNvGraphicFramePr>
            <a:graphicFrameLocks noGrp="1"/>
          </p:cNvGraphicFramePr>
          <p:nvPr/>
        </p:nvGraphicFramePr>
        <p:xfrm>
          <a:off x="1480956" y="5336181"/>
          <a:ext cx="280194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0487">
                  <a:extLst>
                    <a:ext uri="{9D8B030D-6E8A-4147-A177-3AD203B41FA5}">
                      <a16:colId xmlns:a16="http://schemas.microsoft.com/office/drawing/2014/main" val="3874111649"/>
                    </a:ext>
                  </a:extLst>
                </a:gridCol>
                <a:gridCol w="700487">
                  <a:extLst>
                    <a:ext uri="{9D8B030D-6E8A-4147-A177-3AD203B41FA5}">
                      <a16:colId xmlns:a16="http://schemas.microsoft.com/office/drawing/2014/main" val="2027670813"/>
                    </a:ext>
                  </a:extLst>
                </a:gridCol>
                <a:gridCol w="700487">
                  <a:extLst>
                    <a:ext uri="{9D8B030D-6E8A-4147-A177-3AD203B41FA5}">
                      <a16:colId xmlns:a16="http://schemas.microsoft.com/office/drawing/2014/main" val="2307181372"/>
                    </a:ext>
                  </a:extLst>
                </a:gridCol>
                <a:gridCol w="700487">
                  <a:extLst>
                    <a:ext uri="{9D8B030D-6E8A-4147-A177-3AD203B41FA5}">
                      <a16:colId xmlns:a16="http://schemas.microsoft.com/office/drawing/2014/main" val="1480842347"/>
                    </a:ext>
                  </a:extLst>
                </a:gridCol>
              </a:tblGrid>
              <a:tr h="22950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6566394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EDC19E71-7B5D-41C9-856A-F735835D0D06}"/>
              </a:ext>
            </a:extLst>
          </p:cNvPr>
          <p:cNvGraphicFramePr>
            <a:graphicFrameLocks noGrp="1"/>
          </p:cNvGraphicFramePr>
          <p:nvPr/>
        </p:nvGraphicFramePr>
        <p:xfrm>
          <a:off x="7094142" y="5252588"/>
          <a:ext cx="2817208" cy="288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302">
                  <a:extLst>
                    <a:ext uri="{9D8B030D-6E8A-4147-A177-3AD203B41FA5}">
                      <a16:colId xmlns:a16="http://schemas.microsoft.com/office/drawing/2014/main" val="3874111649"/>
                    </a:ext>
                  </a:extLst>
                </a:gridCol>
                <a:gridCol w="704302">
                  <a:extLst>
                    <a:ext uri="{9D8B030D-6E8A-4147-A177-3AD203B41FA5}">
                      <a16:colId xmlns:a16="http://schemas.microsoft.com/office/drawing/2014/main" val="2027670813"/>
                    </a:ext>
                  </a:extLst>
                </a:gridCol>
                <a:gridCol w="704302">
                  <a:extLst>
                    <a:ext uri="{9D8B030D-6E8A-4147-A177-3AD203B41FA5}">
                      <a16:colId xmlns:a16="http://schemas.microsoft.com/office/drawing/2014/main" val="2307181372"/>
                    </a:ext>
                  </a:extLst>
                </a:gridCol>
                <a:gridCol w="704302">
                  <a:extLst>
                    <a:ext uri="{9D8B030D-6E8A-4147-A177-3AD203B41FA5}">
                      <a16:colId xmlns:a16="http://schemas.microsoft.com/office/drawing/2014/main" val="1480842347"/>
                    </a:ext>
                  </a:extLst>
                </a:gridCol>
              </a:tblGrid>
              <a:tr h="2881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6566394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6C36E27B-D6FE-43B3-88A4-39BC78909D06}"/>
              </a:ext>
            </a:extLst>
          </p:cNvPr>
          <p:cNvGraphicFramePr>
            <a:graphicFrameLocks noGrp="1"/>
          </p:cNvGraphicFramePr>
          <p:nvPr/>
        </p:nvGraphicFramePr>
        <p:xfrm>
          <a:off x="5105303" y="3880074"/>
          <a:ext cx="1212610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6305">
                  <a:extLst>
                    <a:ext uri="{9D8B030D-6E8A-4147-A177-3AD203B41FA5}">
                      <a16:colId xmlns:a16="http://schemas.microsoft.com/office/drawing/2014/main" val="3874111649"/>
                    </a:ext>
                  </a:extLst>
                </a:gridCol>
                <a:gridCol w="606305">
                  <a:extLst>
                    <a:ext uri="{9D8B030D-6E8A-4147-A177-3AD203B41FA5}">
                      <a16:colId xmlns:a16="http://schemas.microsoft.com/office/drawing/2014/main" val="2027670813"/>
                    </a:ext>
                  </a:extLst>
                </a:gridCol>
              </a:tblGrid>
              <a:tr h="21176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6566394"/>
                  </a:ext>
                </a:extLst>
              </a:tr>
            </a:tbl>
          </a:graphicData>
        </a:graphic>
      </p:graphicFrame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76BBF73-84EC-4BAF-9622-D773B6960DB6}"/>
              </a:ext>
            </a:extLst>
          </p:cNvPr>
          <p:cNvCxnSpPr>
            <a:cxnSpLocks/>
          </p:cNvCxnSpPr>
          <p:nvPr/>
        </p:nvCxnSpPr>
        <p:spPr>
          <a:xfrm flipH="1">
            <a:off x="1227293" y="5540763"/>
            <a:ext cx="586942" cy="3197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1275F01-8953-41D8-9FB6-AD8A171F5E2C}"/>
              </a:ext>
            </a:extLst>
          </p:cNvPr>
          <p:cNvCxnSpPr>
            <a:cxnSpLocks/>
          </p:cNvCxnSpPr>
          <p:nvPr/>
        </p:nvCxnSpPr>
        <p:spPr>
          <a:xfrm>
            <a:off x="2503094" y="5540763"/>
            <a:ext cx="0" cy="373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2A4410C-77FF-477A-8385-D36321B2B168}"/>
              </a:ext>
            </a:extLst>
          </p:cNvPr>
          <p:cNvCxnSpPr>
            <a:cxnSpLocks/>
          </p:cNvCxnSpPr>
          <p:nvPr/>
        </p:nvCxnSpPr>
        <p:spPr>
          <a:xfrm>
            <a:off x="3261650" y="5527795"/>
            <a:ext cx="311173" cy="332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DAE31F9-4E95-485C-B8EA-107A83622183}"/>
              </a:ext>
            </a:extLst>
          </p:cNvPr>
          <p:cNvCxnSpPr>
            <a:cxnSpLocks/>
          </p:cNvCxnSpPr>
          <p:nvPr/>
        </p:nvCxnSpPr>
        <p:spPr>
          <a:xfrm>
            <a:off x="4123987" y="5500567"/>
            <a:ext cx="751616" cy="3564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548916A-1EAA-4DDE-9D8E-D1CB6167A311}"/>
              </a:ext>
            </a:extLst>
          </p:cNvPr>
          <p:cNvCxnSpPr>
            <a:cxnSpLocks/>
          </p:cNvCxnSpPr>
          <p:nvPr/>
        </p:nvCxnSpPr>
        <p:spPr>
          <a:xfrm>
            <a:off x="9693508" y="5419398"/>
            <a:ext cx="751616" cy="3564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2FAAA56-D123-4CD8-983D-74FDFB92F655}"/>
              </a:ext>
            </a:extLst>
          </p:cNvPr>
          <p:cNvCxnSpPr>
            <a:cxnSpLocks/>
          </p:cNvCxnSpPr>
          <p:nvPr/>
        </p:nvCxnSpPr>
        <p:spPr>
          <a:xfrm>
            <a:off x="8997420" y="5472375"/>
            <a:ext cx="180141" cy="3846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43">
            <a:extLst>
              <a:ext uri="{FF2B5EF4-FFF2-40B4-BE49-F238E27FC236}">
                <a16:creationId xmlns:a16="http://schemas.microsoft.com/office/drawing/2014/main" id="{11833F9D-8C7F-47E1-A097-F68DFB0BBBED}"/>
              </a:ext>
            </a:extLst>
          </p:cNvPr>
          <p:cNvSpPr/>
          <p:nvPr/>
        </p:nvSpPr>
        <p:spPr>
          <a:xfrm>
            <a:off x="5995781" y="6041631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3375122-603E-419E-B3DA-496EF0AD3339}"/>
              </a:ext>
            </a:extLst>
          </p:cNvPr>
          <p:cNvCxnSpPr>
            <a:cxnSpLocks/>
          </p:cNvCxnSpPr>
          <p:nvPr/>
        </p:nvCxnSpPr>
        <p:spPr>
          <a:xfrm>
            <a:off x="8155741" y="5457635"/>
            <a:ext cx="0" cy="373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9F6C7DA-9D9D-4EAC-B0EF-8D14DC7098BC}"/>
              </a:ext>
            </a:extLst>
          </p:cNvPr>
          <p:cNvCxnSpPr>
            <a:cxnSpLocks/>
          </p:cNvCxnSpPr>
          <p:nvPr/>
        </p:nvCxnSpPr>
        <p:spPr>
          <a:xfrm flipH="1">
            <a:off x="6994428" y="5472375"/>
            <a:ext cx="389329" cy="4054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2133E509-8FD8-4226-9474-E8E9F7934EEC}"/>
              </a:ext>
            </a:extLst>
          </p:cNvPr>
          <p:cNvSpPr/>
          <p:nvPr/>
        </p:nvSpPr>
        <p:spPr>
          <a:xfrm>
            <a:off x="5426537" y="3582797"/>
            <a:ext cx="6094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500.5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D4BB259-B857-45C1-8B40-D2425F4DD8B0}"/>
              </a:ext>
            </a:extLst>
          </p:cNvPr>
          <p:cNvSpPr txBox="1"/>
          <p:nvPr/>
        </p:nvSpPr>
        <p:spPr>
          <a:xfrm>
            <a:off x="6011776" y="6145419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501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CAF489B-9A14-4708-B980-93D05BB264A8}"/>
              </a:ext>
            </a:extLst>
          </p:cNvPr>
          <p:cNvSpPr txBox="1"/>
          <p:nvPr/>
        </p:nvSpPr>
        <p:spPr>
          <a:xfrm>
            <a:off x="6965905" y="6131567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625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538D8A6-B573-44A0-8F2B-CF5F1744C91A}"/>
              </a:ext>
            </a:extLst>
          </p:cNvPr>
          <p:cNvSpPr txBox="1"/>
          <p:nvPr/>
        </p:nvSpPr>
        <p:spPr>
          <a:xfrm>
            <a:off x="7355235" y="6131567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626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2F307F9-F83C-4689-807F-E6E136FFB43C}"/>
              </a:ext>
            </a:extLst>
          </p:cNvPr>
          <p:cNvSpPr txBox="1"/>
          <p:nvPr/>
        </p:nvSpPr>
        <p:spPr>
          <a:xfrm>
            <a:off x="8337509" y="6145421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750</a:t>
            </a:r>
          </a:p>
        </p:txBody>
      </p:sp>
      <p:sp>
        <p:nvSpPr>
          <p:cNvPr id="73" name="Rounded Rectangle 51">
            <a:extLst>
              <a:ext uri="{FF2B5EF4-FFF2-40B4-BE49-F238E27FC236}">
                <a16:creationId xmlns:a16="http://schemas.microsoft.com/office/drawing/2014/main" id="{92756853-7888-42F7-A403-D85CC574C058}"/>
              </a:ext>
            </a:extLst>
          </p:cNvPr>
          <p:cNvSpPr/>
          <p:nvPr/>
        </p:nvSpPr>
        <p:spPr>
          <a:xfrm>
            <a:off x="8753425" y="6017635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4D7536E-28DA-493F-9128-0487B68371AC}"/>
              </a:ext>
            </a:extLst>
          </p:cNvPr>
          <p:cNvSpPr txBox="1"/>
          <p:nvPr/>
        </p:nvSpPr>
        <p:spPr>
          <a:xfrm>
            <a:off x="8740889" y="6131566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751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03F5887-49F7-4605-A707-E8327989914A}"/>
              </a:ext>
            </a:extLst>
          </p:cNvPr>
          <p:cNvSpPr txBox="1"/>
          <p:nvPr/>
        </p:nvSpPr>
        <p:spPr>
          <a:xfrm>
            <a:off x="9612108" y="6145419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875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68F2362-3F1C-4B32-83A9-D03981EFC413}"/>
              </a:ext>
            </a:extLst>
          </p:cNvPr>
          <p:cNvSpPr txBox="1"/>
          <p:nvPr/>
        </p:nvSpPr>
        <p:spPr>
          <a:xfrm>
            <a:off x="10085948" y="6159273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876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C0F6795-3C1E-48F1-92D0-3192247EB5C3}"/>
              </a:ext>
            </a:extLst>
          </p:cNvPr>
          <p:cNvSpPr txBox="1"/>
          <p:nvPr/>
        </p:nvSpPr>
        <p:spPr>
          <a:xfrm>
            <a:off x="11013710" y="6174930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75000"/>
                  </a:schemeClr>
                </a:solidFill>
              </a:rPr>
              <a:t>1000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F5214F8-04BE-4B21-9618-0270640E0728}"/>
              </a:ext>
            </a:extLst>
          </p:cNvPr>
          <p:cNvSpPr>
            <a:spLocks noChangeAspect="1"/>
          </p:cNvSpPr>
          <p:nvPr/>
        </p:nvSpPr>
        <p:spPr>
          <a:xfrm>
            <a:off x="5303435" y="6301025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2170A460-D4A0-4C9C-A9E5-069D816910C1}"/>
              </a:ext>
            </a:extLst>
          </p:cNvPr>
          <p:cNvSpPr>
            <a:spLocks noChangeAspect="1"/>
          </p:cNvSpPr>
          <p:nvPr/>
        </p:nvSpPr>
        <p:spPr>
          <a:xfrm>
            <a:off x="6435697" y="6253366"/>
            <a:ext cx="8225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4A9A739-0087-43B6-9D79-6004EBF32595}"/>
              </a:ext>
            </a:extLst>
          </p:cNvPr>
          <p:cNvSpPr>
            <a:spLocks noChangeAspect="1"/>
          </p:cNvSpPr>
          <p:nvPr/>
        </p:nvSpPr>
        <p:spPr>
          <a:xfrm>
            <a:off x="6588470" y="6253485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E30EAEEA-8C6A-46F0-96A9-382411030CDA}"/>
              </a:ext>
            </a:extLst>
          </p:cNvPr>
          <p:cNvSpPr>
            <a:spLocks noChangeAspect="1"/>
          </p:cNvSpPr>
          <p:nvPr/>
        </p:nvSpPr>
        <p:spPr>
          <a:xfrm>
            <a:off x="6759488" y="6249844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A92434-5577-4DAA-94E2-B1E34A0D5911}"/>
              </a:ext>
            </a:extLst>
          </p:cNvPr>
          <p:cNvSpPr>
            <a:spLocks noChangeAspect="1"/>
          </p:cNvSpPr>
          <p:nvPr/>
        </p:nvSpPr>
        <p:spPr>
          <a:xfrm>
            <a:off x="7852198" y="6240245"/>
            <a:ext cx="8225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11DC4A82-6CD2-40EE-9AA4-EBEB98A41EA5}"/>
              </a:ext>
            </a:extLst>
          </p:cNvPr>
          <p:cNvSpPr>
            <a:spLocks noChangeAspect="1"/>
          </p:cNvSpPr>
          <p:nvPr/>
        </p:nvSpPr>
        <p:spPr>
          <a:xfrm>
            <a:off x="8004971" y="6240364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64B4D89-7994-46B3-A9BC-633AC2D9A7AB}"/>
              </a:ext>
            </a:extLst>
          </p:cNvPr>
          <p:cNvSpPr>
            <a:spLocks noChangeAspect="1"/>
          </p:cNvSpPr>
          <p:nvPr/>
        </p:nvSpPr>
        <p:spPr>
          <a:xfrm>
            <a:off x="8175989" y="6236723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6B4439E9-5EDC-4266-9D78-80B54E4E8B0A}"/>
              </a:ext>
            </a:extLst>
          </p:cNvPr>
          <p:cNvSpPr>
            <a:spLocks noChangeAspect="1"/>
          </p:cNvSpPr>
          <p:nvPr/>
        </p:nvSpPr>
        <p:spPr>
          <a:xfrm>
            <a:off x="9152799" y="6236723"/>
            <a:ext cx="8225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4A9B388E-C52C-4CA7-BC87-43F1259E6BA1}"/>
              </a:ext>
            </a:extLst>
          </p:cNvPr>
          <p:cNvSpPr>
            <a:spLocks noChangeAspect="1"/>
          </p:cNvSpPr>
          <p:nvPr/>
        </p:nvSpPr>
        <p:spPr>
          <a:xfrm>
            <a:off x="9305572" y="6236842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C82A7C8C-5E7D-4683-948A-08A49BFD9105}"/>
              </a:ext>
            </a:extLst>
          </p:cNvPr>
          <p:cNvSpPr>
            <a:spLocks noChangeAspect="1"/>
          </p:cNvSpPr>
          <p:nvPr/>
        </p:nvSpPr>
        <p:spPr>
          <a:xfrm>
            <a:off x="9476590" y="6233201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ACEB99A5-616F-484E-B0E7-7D495521B3FF}"/>
              </a:ext>
            </a:extLst>
          </p:cNvPr>
          <p:cNvSpPr>
            <a:spLocks noChangeAspect="1"/>
          </p:cNvSpPr>
          <p:nvPr/>
        </p:nvSpPr>
        <p:spPr>
          <a:xfrm>
            <a:off x="10531645" y="6271940"/>
            <a:ext cx="8225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7B4532F-4B0F-49DB-8D50-163ED6E66662}"/>
              </a:ext>
            </a:extLst>
          </p:cNvPr>
          <p:cNvSpPr>
            <a:spLocks noChangeAspect="1"/>
          </p:cNvSpPr>
          <p:nvPr/>
        </p:nvSpPr>
        <p:spPr>
          <a:xfrm>
            <a:off x="10684418" y="6272059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02345A1-B39B-4CB7-BC1A-693C111F8366}"/>
              </a:ext>
            </a:extLst>
          </p:cNvPr>
          <p:cNvSpPr>
            <a:spLocks noChangeAspect="1"/>
          </p:cNvSpPr>
          <p:nvPr/>
        </p:nvSpPr>
        <p:spPr>
          <a:xfrm>
            <a:off x="10855436" y="6268418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49291646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BADDD738-4193-4B55-9619-60D6D08E6ED9}"/>
              </a:ext>
            </a:extLst>
          </p:cNvPr>
          <p:cNvSpPr/>
          <p:nvPr/>
        </p:nvSpPr>
        <p:spPr>
          <a:xfrm>
            <a:off x="4564545" y="6047058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9" name="Rounded Rectangle 43">
            <a:extLst>
              <a:ext uri="{FF2B5EF4-FFF2-40B4-BE49-F238E27FC236}">
                <a16:creationId xmlns:a16="http://schemas.microsoft.com/office/drawing/2014/main" id="{76BE6CE7-11B5-4A01-B2D9-2D11C3F1D571}"/>
              </a:ext>
            </a:extLst>
          </p:cNvPr>
          <p:cNvSpPr/>
          <p:nvPr/>
        </p:nvSpPr>
        <p:spPr>
          <a:xfrm>
            <a:off x="475576" y="6020571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0FC93E-5498-41EB-B3CB-75ED03B0C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components of a B+-tree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3D009C-CB65-46CE-A9E0-971CAD0F1791}"/>
              </a:ext>
            </a:extLst>
          </p:cNvPr>
          <p:cNvSpPr txBox="1"/>
          <p:nvPr/>
        </p:nvSpPr>
        <p:spPr>
          <a:xfrm>
            <a:off x="101157" y="3276307"/>
            <a:ext cx="3848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sz="1600" b="1" i="1" dirty="0">
                <a:solidFill>
                  <a:schemeClr val="accent2"/>
                </a:solidFill>
              </a:rPr>
              <a:t>A</a:t>
            </a:r>
            <a:r>
              <a:rPr lang="en-US" sz="1600" b="1" i="1" u="sng" dirty="0">
                <a:solidFill>
                  <a:schemeClr val="accent2"/>
                </a:solidFill>
              </a:rPr>
              <a:t> (</a:t>
            </a:r>
            <a:r>
              <a:rPr lang="en-US" sz="1600" b="1" i="1" dirty="0">
                <a:solidFill>
                  <a:schemeClr val="accent2"/>
                </a:solidFill>
              </a:rPr>
              <a:t>memory-resident) B-Tree</a:t>
            </a:r>
            <a:r>
              <a:rPr lang="en-US" sz="1600" b="1" i="1" dirty="0">
                <a:solidFill>
                  <a:schemeClr val="accent6"/>
                </a:solidFill>
              </a:rPr>
              <a:t> </a:t>
            </a:r>
          </a:p>
          <a:p>
            <a:pPr marL="342900" indent="-342900">
              <a:buAutoNum type="arabicParenBoth"/>
            </a:pPr>
            <a:r>
              <a:rPr lang="en-US" sz="1600" b="1" i="1" u="sng" dirty="0">
                <a:solidFill>
                  <a:schemeClr val="accent1"/>
                </a:solidFill>
              </a:rPr>
              <a:t>Data on disk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</a:p>
          <a:p>
            <a:pPr marL="342900" indent="-342900">
              <a:buAutoNum type="arabicParenBoth"/>
            </a:pPr>
            <a:r>
              <a:rPr lang="en-US" sz="1600" b="1" i="1" dirty="0">
                <a:solidFill>
                  <a:srgbClr val="7030A0"/>
                </a:solidFill>
              </a:rPr>
              <a:t>These weird-looking pointers</a:t>
            </a:r>
            <a:r>
              <a:rPr lang="en-US" sz="1600" b="1" i="1" dirty="0">
                <a:solidFill>
                  <a:schemeClr val="accent6"/>
                </a:solidFill>
              </a:rPr>
              <a:t> </a:t>
            </a:r>
            <a:r>
              <a:rPr lang="en-US" sz="1600" b="1" i="1" dirty="0">
                <a:solidFill>
                  <a:srgbClr val="900BC5"/>
                </a:solidFill>
              </a:rPr>
              <a:t>on disk</a:t>
            </a:r>
            <a:endParaRPr lang="en-US" sz="1600" b="1" i="1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692EC0-9C78-4783-8982-945DFCF10DFE}"/>
              </a:ext>
            </a:extLst>
          </p:cNvPr>
          <p:cNvSpPr txBox="1"/>
          <p:nvPr/>
        </p:nvSpPr>
        <p:spPr>
          <a:xfrm>
            <a:off x="553343" y="6163624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2977841-8760-491F-879F-823B0029ADDF}"/>
              </a:ext>
            </a:extLst>
          </p:cNvPr>
          <p:cNvSpPr>
            <a:spLocks noChangeAspect="1"/>
          </p:cNvSpPr>
          <p:nvPr/>
        </p:nvSpPr>
        <p:spPr>
          <a:xfrm>
            <a:off x="878684" y="6262986"/>
            <a:ext cx="8225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E8036B8-61A0-4549-91C9-FE8CDA34325E}"/>
              </a:ext>
            </a:extLst>
          </p:cNvPr>
          <p:cNvSpPr>
            <a:spLocks noChangeAspect="1"/>
          </p:cNvSpPr>
          <p:nvPr/>
        </p:nvSpPr>
        <p:spPr>
          <a:xfrm>
            <a:off x="1031457" y="6263105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B81BB76-CBA3-4B0F-B0EE-796F50875F5D}"/>
              </a:ext>
            </a:extLst>
          </p:cNvPr>
          <p:cNvSpPr>
            <a:spLocks noChangeAspect="1"/>
          </p:cNvSpPr>
          <p:nvPr/>
        </p:nvSpPr>
        <p:spPr>
          <a:xfrm>
            <a:off x="1227293" y="6253366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C02556-679C-4E2F-9ED0-F79899D92C26}"/>
              </a:ext>
            </a:extLst>
          </p:cNvPr>
          <p:cNvSpPr txBox="1"/>
          <p:nvPr/>
        </p:nvSpPr>
        <p:spPr>
          <a:xfrm>
            <a:off x="1424905" y="6147136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126</a:t>
            </a:r>
          </a:p>
        </p:txBody>
      </p:sp>
      <p:sp>
        <p:nvSpPr>
          <p:cNvPr id="14" name="Rounded Rectangle 11">
            <a:extLst>
              <a:ext uri="{FF2B5EF4-FFF2-40B4-BE49-F238E27FC236}">
                <a16:creationId xmlns:a16="http://schemas.microsoft.com/office/drawing/2014/main" id="{12D8975A-C42D-45FC-AB4E-919D52CCF048}"/>
              </a:ext>
            </a:extLst>
          </p:cNvPr>
          <p:cNvSpPr/>
          <p:nvPr/>
        </p:nvSpPr>
        <p:spPr>
          <a:xfrm>
            <a:off x="1854673" y="6019351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D56917-F384-4EFB-8DC3-C43BCF241950}"/>
              </a:ext>
            </a:extLst>
          </p:cNvPr>
          <p:cNvSpPr txBox="1"/>
          <p:nvPr/>
        </p:nvSpPr>
        <p:spPr>
          <a:xfrm>
            <a:off x="1814235" y="6147136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127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606BC18-466C-4FC3-AC24-3F934288960D}"/>
              </a:ext>
            </a:extLst>
          </p:cNvPr>
          <p:cNvSpPr>
            <a:spLocks noChangeAspect="1"/>
          </p:cNvSpPr>
          <p:nvPr/>
        </p:nvSpPr>
        <p:spPr>
          <a:xfrm>
            <a:off x="2250288" y="6276840"/>
            <a:ext cx="8225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7D0CFE-CF7D-4377-961E-AAD4DBA57D9D}"/>
              </a:ext>
            </a:extLst>
          </p:cNvPr>
          <p:cNvSpPr>
            <a:spLocks noChangeAspect="1"/>
          </p:cNvSpPr>
          <p:nvPr/>
        </p:nvSpPr>
        <p:spPr>
          <a:xfrm>
            <a:off x="2403061" y="6276959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FDCEBB8-6B1C-45EC-A579-5C53BC951CDF}"/>
              </a:ext>
            </a:extLst>
          </p:cNvPr>
          <p:cNvSpPr>
            <a:spLocks noChangeAspect="1"/>
          </p:cNvSpPr>
          <p:nvPr/>
        </p:nvSpPr>
        <p:spPr>
          <a:xfrm>
            <a:off x="2598897" y="6267220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8C48A2-9F10-4A50-9C0A-AD3417214156}"/>
              </a:ext>
            </a:extLst>
          </p:cNvPr>
          <p:cNvSpPr txBox="1"/>
          <p:nvPr/>
        </p:nvSpPr>
        <p:spPr>
          <a:xfrm>
            <a:off x="2796509" y="6160990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250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975C0B-05F1-475A-98C8-C10808845D47}"/>
              </a:ext>
            </a:extLst>
          </p:cNvPr>
          <p:cNvSpPr/>
          <p:nvPr/>
        </p:nvSpPr>
        <p:spPr>
          <a:xfrm>
            <a:off x="3212425" y="6033204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0C11BB-3D5C-40CE-876B-B573DE90BD55}"/>
              </a:ext>
            </a:extLst>
          </p:cNvPr>
          <p:cNvSpPr txBox="1"/>
          <p:nvPr/>
        </p:nvSpPr>
        <p:spPr>
          <a:xfrm>
            <a:off x="3172149" y="6160990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251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CFE53E5-26C8-485B-BEDC-B1CF909E19FF}"/>
              </a:ext>
            </a:extLst>
          </p:cNvPr>
          <p:cNvSpPr>
            <a:spLocks noChangeAspect="1"/>
          </p:cNvSpPr>
          <p:nvPr/>
        </p:nvSpPr>
        <p:spPr>
          <a:xfrm>
            <a:off x="3608040" y="6290693"/>
            <a:ext cx="8225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73A1CE9-21EA-4DD9-B31E-9C2EC7C2A401}"/>
              </a:ext>
            </a:extLst>
          </p:cNvPr>
          <p:cNvSpPr>
            <a:spLocks noChangeAspect="1"/>
          </p:cNvSpPr>
          <p:nvPr/>
        </p:nvSpPr>
        <p:spPr>
          <a:xfrm>
            <a:off x="3760813" y="6290812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093E3FA-698F-4BB8-87D9-B55E0FB64147}"/>
              </a:ext>
            </a:extLst>
          </p:cNvPr>
          <p:cNvSpPr>
            <a:spLocks noChangeAspect="1"/>
          </p:cNvSpPr>
          <p:nvPr/>
        </p:nvSpPr>
        <p:spPr>
          <a:xfrm>
            <a:off x="3956649" y="6281073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70BF7F-F239-4243-AD90-E3F598BA0455}"/>
              </a:ext>
            </a:extLst>
          </p:cNvPr>
          <p:cNvSpPr txBox="1"/>
          <p:nvPr/>
        </p:nvSpPr>
        <p:spPr>
          <a:xfrm>
            <a:off x="4154261" y="6174843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375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2BF636-B49A-4B64-8C67-784D60DCFCE2}"/>
              </a:ext>
            </a:extLst>
          </p:cNvPr>
          <p:cNvSpPr txBox="1"/>
          <p:nvPr/>
        </p:nvSpPr>
        <p:spPr>
          <a:xfrm>
            <a:off x="4543591" y="6174843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376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B213587-FF09-445D-9C5C-35AA6B222AF8}"/>
              </a:ext>
            </a:extLst>
          </p:cNvPr>
          <p:cNvSpPr>
            <a:spLocks noChangeAspect="1"/>
          </p:cNvSpPr>
          <p:nvPr/>
        </p:nvSpPr>
        <p:spPr>
          <a:xfrm>
            <a:off x="4979644" y="6304547"/>
            <a:ext cx="8225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5C17944-9DD7-4E93-9A6E-4BC07C826871}"/>
              </a:ext>
            </a:extLst>
          </p:cNvPr>
          <p:cNvSpPr>
            <a:spLocks noChangeAspect="1"/>
          </p:cNvSpPr>
          <p:nvPr/>
        </p:nvSpPr>
        <p:spPr>
          <a:xfrm>
            <a:off x="5132417" y="6304666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CF1764-1B3E-4767-8BB9-42F670A9637A}"/>
              </a:ext>
            </a:extLst>
          </p:cNvPr>
          <p:cNvSpPr txBox="1"/>
          <p:nvPr/>
        </p:nvSpPr>
        <p:spPr>
          <a:xfrm>
            <a:off x="5525865" y="6188697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500</a:t>
            </a:r>
          </a:p>
        </p:txBody>
      </p:sp>
      <p:sp>
        <p:nvSpPr>
          <p:cNvPr id="33" name="Rounded Rectangle 43">
            <a:extLst>
              <a:ext uri="{FF2B5EF4-FFF2-40B4-BE49-F238E27FC236}">
                <a16:creationId xmlns:a16="http://schemas.microsoft.com/office/drawing/2014/main" id="{EA2E2D8C-D980-434E-9FCA-72D1FC7E5CD2}"/>
              </a:ext>
            </a:extLst>
          </p:cNvPr>
          <p:cNvSpPr/>
          <p:nvPr/>
        </p:nvSpPr>
        <p:spPr>
          <a:xfrm>
            <a:off x="7424194" y="6033206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D636580-E8AE-4758-9316-E4B8B73ADBB0}"/>
              </a:ext>
            </a:extLst>
          </p:cNvPr>
          <p:cNvCxnSpPr>
            <a:cxnSpLocks/>
          </p:cNvCxnSpPr>
          <p:nvPr/>
        </p:nvCxnSpPr>
        <p:spPr>
          <a:xfrm>
            <a:off x="9656589" y="6027056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59">
            <a:extLst>
              <a:ext uri="{FF2B5EF4-FFF2-40B4-BE49-F238E27FC236}">
                <a16:creationId xmlns:a16="http://schemas.microsoft.com/office/drawing/2014/main" id="{68CF997A-4FAE-489B-947C-88CCA335BD01}"/>
              </a:ext>
            </a:extLst>
          </p:cNvPr>
          <p:cNvSpPr/>
          <p:nvPr/>
        </p:nvSpPr>
        <p:spPr>
          <a:xfrm>
            <a:off x="10143122" y="5982651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6" name="Rounded Rectangle 4">
            <a:extLst>
              <a:ext uri="{FF2B5EF4-FFF2-40B4-BE49-F238E27FC236}">
                <a16:creationId xmlns:a16="http://schemas.microsoft.com/office/drawing/2014/main" id="{AA297EB9-EB08-4ED3-946A-A9847DF9C4F8}"/>
              </a:ext>
            </a:extLst>
          </p:cNvPr>
          <p:cNvSpPr/>
          <p:nvPr/>
        </p:nvSpPr>
        <p:spPr>
          <a:xfrm>
            <a:off x="1366895" y="4907519"/>
            <a:ext cx="3142372" cy="73624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7" name="Rounded Rectangle 4">
            <a:extLst>
              <a:ext uri="{FF2B5EF4-FFF2-40B4-BE49-F238E27FC236}">
                <a16:creationId xmlns:a16="http://schemas.microsoft.com/office/drawing/2014/main" id="{611BDAA1-8B73-40BD-9766-7CAE1C0E4564}"/>
              </a:ext>
            </a:extLst>
          </p:cNvPr>
          <p:cNvSpPr/>
          <p:nvPr/>
        </p:nvSpPr>
        <p:spPr>
          <a:xfrm>
            <a:off x="6983143" y="4850761"/>
            <a:ext cx="3198927" cy="756514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8" name="Rounded Rectangle 4">
            <a:extLst>
              <a:ext uri="{FF2B5EF4-FFF2-40B4-BE49-F238E27FC236}">
                <a16:creationId xmlns:a16="http://schemas.microsoft.com/office/drawing/2014/main" id="{FF7ACEC2-D64A-470C-93F0-2F22A120433B}"/>
              </a:ext>
            </a:extLst>
          </p:cNvPr>
          <p:cNvSpPr/>
          <p:nvPr/>
        </p:nvSpPr>
        <p:spPr>
          <a:xfrm>
            <a:off x="4979645" y="3567531"/>
            <a:ext cx="1463926" cy="62753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810D3B41-6FE1-4B55-B101-BA149E2AC229}"/>
              </a:ext>
            </a:extLst>
          </p:cNvPr>
          <p:cNvGraphicFramePr>
            <a:graphicFrameLocks noGrp="1"/>
          </p:cNvGraphicFramePr>
          <p:nvPr/>
        </p:nvGraphicFramePr>
        <p:xfrm>
          <a:off x="1833515" y="4974672"/>
          <a:ext cx="220913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377">
                  <a:extLst>
                    <a:ext uri="{9D8B030D-6E8A-4147-A177-3AD203B41FA5}">
                      <a16:colId xmlns:a16="http://schemas.microsoft.com/office/drawing/2014/main" val="3874111649"/>
                    </a:ext>
                  </a:extLst>
                </a:gridCol>
                <a:gridCol w="736377">
                  <a:extLst>
                    <a:ext uri="{9D8B030D-6E8A-4147-A177-3AD203B41FA5}">
                      <a16:colId xmlns:a16="http://schemas.microsoft.com/office/drawing/2014/main" val="2027670813"/>
                    </a:ext>
                  </a:extLst>
                </a:gridCol>
                <a:gridCol w="736377">
                  <a:extLst>
                    <a:ext uri="{9D8B030D-6E8A-4147-A177-3AD203B41FA5}">
                      <a16:colId xmlns:a16="http://schemas.microsoft.com/office/drawing/2014/main" val="1480842347"/>
                    </a:ext>
                  </a:extLst>
                </a:gridCol>
              </a:tblGrid>
              <a:tr h="22950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126.5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250.5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375.5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6566394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D4CCC24B-C49C-4EFF-9825-F16C3FBA2783}"/>
              </a:ext>
            </a:extLst>
          </p:cNvPr>
          <p:cNvGraphicFramePr>
            <a:graphicFrameLocks noGrp="1"/>
          </p:cNvGraphicFramePr>
          <p:nvPr/>
        </p:nvGraphicFramePr>
        <p:xfrm>
          <a:off x="7458128" y="4935860"/>
          <a:ext cx="239530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946">
                  <a:extLst>
                    <a:ext uri="{9D8B030D-6E8A-4147-A177-3AD203B41FA5}">
                      <a16:colId xmlns:a16="http://schemas.microsoft.com/office/drawing/2014/main" val="3874111649"/>
                    </a:ext>
                  </a:extLst>
                </a:gridCol>
                <a:gridCol w="830385">
                  <a:extLst>
                    <a:ext uri="{9D8B030D-6E8A-4147-A177-3AD203B41FA5}">
                      <a16:colId xmlns:a16="http://schemas.microsoft.com/office/drawing/2014/main" val="2027670813"/>
                    </a:ext>
                  </a:extLst>
                </a:gridCol>
                <a:gridCol w="939970">
                  <a:extLst>
                    <a:ext uri="{9D8B030D-6E8A-4147-A177-3AD203B41FA5}">
                      <a16:colId xmlns:a16="http://schemas.microsoft.com/office/drawing/2014/main" val="245076416"/>
                    </a:ext>
                  </a:extLst>
                </a:gridCol>
              </a:tblGrid>
              <a:tr h="2619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625.5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750.5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875.5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6566394"/>
                  </a:ext>
                </a:extLst>
              </a:tr>
            </a:tbl>
          </a:graphicData>
        </a:graphic>
      </p:graphicFrame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27BCFFE-6D9B-4DDF-9D84-4963D49AE504}"/>
              </a:ext>
            </a:extLst>
          </p:cNvPr>
          <p:cNvCxnSpPr>
            <a:cxnSpLocks/>
          </p:cNvCxnSpPr>
          <p:nvPr/>
        </p:nvCxnSpPr>
        <p:spPr>
          <a:xfrm flipH="1">
            <a:off x="3212425" y="4025922"/>
            <a:ext cx="2162098" cy="821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AFB176D-267F-48E0-8E08-E25B15D9F2CF}"/>
              </a:ext>
            </a:extLst>
          </p:cNvPr>
          <p:cNvCxnSpPr>
            <a:cxnSpLocks/>
          </p:cNvCxnSpPr>
          <p:nvPr/>
        </p:nvCxnSpPr>
        <p:spPr>
          <a:xfrm>
            <a:off x="6055348" y="4025922"/>
            <a:ext cx="2447398" cy="778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3818CAB1-CCDD-4191-B5F8-9C254E456FFE}"/>
              </a:ext>
            </a:extLst>
          </p:cNvPr>
          <p:cNvGraphicFramePr>
            <a:graphicFrameLocks noGrp="1"/>
          </p:cNvGraphicFramePr>
          <p:nvPr/>
        </p:nvGraphicFramePr>
        <p:xfrm>
          <a:off x="1480956" y="5336181"/>
          <a:ext cx="280194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0487">
                  <a:extLst>
                    <a:ext uri="{9D8B030D-6E8A-4147-A177-3AD203B41FA5}">
                      <a16:colId xmlns:a16="http://schemas.microsoft.com/office/drawing/2014/main" val="3874111649"/>
                    </a:ext>
                  </a:extLst>
                </a:gridCol>
                <a:gridCol w="700487">
                  <a:extLst>
                    <a:ext uri="{9D8B030D-6E8A-4147-A177-3AD203B41FA5}">
                      <a16:colId xmlns:a16="http://schemas.microsoft.com/office/drawing/2014/main" val="2027670813"/>
                    </a:ext>
                  </a:extLst>
                </a:gridCol>
                <a:gridCol w="700487">
                  <a:extLst>
                    <a:ext uri="{9D8B030D-6E8A-4147-A177-3AD203B41FA5}">
                      <a16:colId xmlns:a16="http://schemas.microsoft.com/office/drawing/2014/main" val="2307181372"/>
                    </a:ext>
                  </a:extLst>
                </a:gridCol>
                <a:gridCol w="700487">
                  <a:extLst>
                    <a:ext uri="{9D8B030D-6E8A-4147-A177-3AD203B41FA5}">
                      <a16:colId xmlns:a16="http://schemas.microsoft.com/office/drawing/2014/main" val="1480842347"/>
                    </a:ext>
                  </a:extLst>
                </a:gridCol>
              </a:tblGrid>
              <a:tr h="22950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6566394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EDC19E71-7B5D-41C9-856A-F735835D0D06}"/>
              </a:ext>
            </a:extLst>
          </p:cNvPr>
          <p:cNvGraphicFramePr>
            <a:graphicFrameLocks noGrp="1"/>
          </p:cNvGraphicFramePr>
          <p:nvPr/>
        </p:nvGraphicFramePr>
        <p:xfrm>
          <a:off x="7094142" y="5252588"/>
          <a:ext cx="2817208" cy="288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302">
                  <a:extLst>
                    <a:ext uri="{9D8B030D-6E8A-4147-A177-3AD203B41FA5}">
                      <a16:colId xmlns:a16="http://schemas.microsoft.com/office/drawing/2014/main" val="3874111649"/>
                    </a:ext>
                  </a:extLst>
                </a:gridCol>
                <a:gridCol w="704302">
                  <a:extLst>
                    <a:ext uri="{9D8B030D-6E8A-4147-A177-3AD203B41FA5}">
                      <a16:colId xmlns:a16="http://schemas.microsoft.com/office/drawing/2014/main" val="2027670813"/>
                    </a:ext>
                  </a:extLst>
                </a:gridCol>
                <a:gridCol w="704302">
                  <a:extLst>
                    <a:ext uri="{9D8B030D-6E8A-4147-A177-3AD203B41FA5}">
                      <a16:colId xmlns:a16="http://schemas.microsoft.com/office/drawing/2014/main" val="2307181372"/>
                    </a:ext>
                  </a:extLst>
                </a:gridCol>
                <a:gridCol w="704302">
                  <a:extLst>
                    <a:ext uri="{9D8B030D-6E8A-4147-A177-3AD203B41FA5}">
                      <a16:colId xmlns:a16="http://schemas.microsoft.com/office/drawing/2014/main" val="1480842347"/>
                    </a:ext>
                  </a:extLst>
                </a:gridCol>
              </a:tblGrid>
              <a:tr h="2881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6566394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6C36E27B-D6FE-43B3-88A4-39BC78909D06}"/>
              </a:ext>
            </a:extLst>
          </p:cNvPr>
          <p:cNvGraphicFramePr>
            <a:graphicFrameLocks noGrp="1"/>
          </p:cNvGraphicFramePr>
          <p:nvPr/>
        </p:nvGraphicFramePr>
        <p:xfrm>
          <a:off x="5105303" y="3880074"/>
          <a:ext cx="1212610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6305">
                  <a:extLst>
                    <a:ext uri="{9D8B030D-6E8A-4147-A177-3AD203B41FA5}">
                      <a16:colId xmlns:a16="http://schemas.microsoft.com/office/drawing/2014/main" val="3874111649"/>
                    </a:ext>
                  </a:extLst>
                </a:gridCol>
                <a:gridCol w="606305">
                  <a:extLst>
                    <a:ext uri="{9D8B030D-6E8A-4147-A177-3AD203B41FA5}">
                      <a16:colId xmlns:a16="http://schemas.microsoft.com/office/drawing/2014/main" val="2027670813"/>
                    </a:ext>
                  </a:extLst>
                </a:gridCol>
              </a:tblGrid>
              <a:tr h="21176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6566394"/>
                  </a:ext>
                </a:extLst>
              </a:tr>
            </a:tbl>
          </a:graphicData>
        </a:graphic>
      </p:graphicFrame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76BBF73-84EC-4BAF-9622-D773B6960DB6}"/>
              </a:ext>
            </a:extLst>
          </p:cNvPr>
          <p:cNvCxnSpPr>
            <a:cxnSpLocks/>
          </p:cNvCxnSpPr>
          <p:nvPr/>
        </p:nvCxnSpPr>
        <p:spPr>
          <a:xfrm flipH="1">
            <a:off x="1227293" y="5540763"/>
            <a:ext cx="586942" cy="3197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1275F01-8953-41D8-9FB6-AD8A171F5E2C}"/>
              </a:ext>
            </a:extLst>
          </p:cNvPr>
          <p:cNvCxnSpPr>
            <a:cxnSpLocks/>
          </p:cNvCxnSpPr>
          <p:nvPr/>
        </p:nvCxnSpPr>
        <p:spPr>
          <a:xfrm>
            <a:off x="2503094" y="5540763"/>
            <a:ext cx="0" cy="373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2A4410C-77FF-477A-8385-D36321B2B168}"/>
              </a:ext>
            </a:extLst>
          </p:cNvPr>
          <p:cNvCxnSpPr>
            <a:cxnSpLocks/>
          </p:cNvCxnSpPr>
          <p:nvPr/>
        </p:nvCxnSpPr>
        <p:spPr>
          <a:xfrm>
            <a:off x="3261650" y="5527795"/>
            <a:ext cx="311173" cy="332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DAE31F9-4E95-485C-B8EA-107A83622183}"/>
              </a:ext>
            </a:extLst>
          </p:cNvPr>
          <p:cNvCxnSpPr>
            <a:cxnSpLocks/>
          </p:cNvCxnSpPr>
          <p:nvPr/>
        </p:nvCxnSpPr>
        <p:spPr>
          <a:xfrm>
            <a:off x="4123987" y="5500567"/>
            <a:ext cx="751616" cy="3564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548916A-1EAA-4DDE-9D8E-D1CB6167A311}"/>
              </a:ext>
            </a:extLst>
          </p:cNvPr>
          <p:cNvCxnSpPr>
            <a:cxnSpLocks/>
          </p:cNvCxnSpPr>
          <p:nvPr/>
        </p:nvCxnSpPr>
        <p:spPr>
          <a:xfrm>
            <a:off x="9693508" y="5419398"/>
            <a:ext cx="751616" cy="3564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2FAAA56-D123-4CD8-983D-74FDFB92F655}"/>
              </a:ext>
            </a:extLst>
          </p:cNvPr>
          <p:cNvCxnSpPr>
            <a:cxnSpLocks/>
          </p:cNvCxnSpPr>
          <p:nvPr/>
        </p:nvCxnSpPr>
        <p:spPr>
          <a:xfrm>
            <a:off x="8997420" y="5472375"/>
            <a:ext cx="180141" cy="3846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43">
            <a:extLst>
              <a:ext uri="{FF2B5EF4-FFF2-40B4-BE49-F238E27FC236}">
                <a16:creationId xmlns:a16="http://schemas.microsoft.com/office/drawing/2014/main" id="{11833F9D-8C7F-47E1-A097-F68DFB0BBBED}"/>
              </a:ext>
            </a:extLst>
          </p:cNvPr>
          <p:cNvSpPr/>
          <p:nvPr/>
        </p:nvSpPr>
        <p:spPr>
          <a:xfrm>
            <a:off x="5995781" y="6041631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3375122-603E-419E-B3DA-496EF0AD3339}"/>
              </a:ext>
            </a:extLst>
          </p:cNvPr>
          <p:cNvCxnSpPr>
            <a:cxnSpLocks/>
          </p:cNvCxnSpPr>
          <p:nvPr/>
        </p:nvCxnSpPr>
        <p:spPr>
          <a:xfrm>
            <a:off x="8155741" y="5457635"/>
            <a:ext cx="0" cy="373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9F6C7DA-9D9D-4EAC-B0EF-8D14DC7098BC}"/>
              </a:ext>
            </a:extLst>
          </p:cNvPr>
          <p:cNvCxnSpPr>
            <a:cxnSpLocks/>
          </p:cNvCxnSpPr>
          <p:nvPr/>
        </p:nvCxnSpPr>
        <p:spPr>
          <a:xfrm flipH="1">
            <a:off x="6994428" y="5472375"/>
            <a:ext cx="389329" cy="4054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2133E509-8FD8-4226-9474-E8E9F7934EEC}"/>
              </a:ext>
            </a:extLst>
          </p:cNvPr>
          <p:cNvSpPr/>
          <p:nvPr/>
        </p:nvSpPr>
        <p:spPr>
          <a:xfrm>
            <a:off x="5426537" y="3582797"/>
            <a:ext cx="6094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500.5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D4BB259-B857-45C1-8B40-D2425F4DD8B0}"/>
              </a:ext>
            </a:extLst>
          </p:cNvPr>
          <p:cNvSpPr txBox="1"/>
          <p:nvPr/>
        </p:nvSpPr>
        <p:spPr>
          <a:xfrm>
            <a:off x="6011776" y="6145419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501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CAF489B-9A14-4708-B980-93D05BB264A8}"/>
              </a:ext>
            </a:extLst>
          </p:cNvPr>
          <p:cNvSpPr txBox="1"/>
          <p:nvPr/>
        </p:nvSpPr>
        <p:spPr>
          <a:xfrm>
            <a:off x="6965905" y="6131567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625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538D8A6-B573-44A0-8F2B-CF5F1744C91A}"/>
              </a:ext>
            </a:extLst>
          </p:cNvPr>
          <p:cNvSpPr txBox="1"/>
          <p:nvPr/>
        </p:nvSpPr>
        <p:spPr>
          <a:xfrm>
            <a:off x="7355235" y="6131567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626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2F307F9-F83C-4689-807F-E6E136FFB43C}"/>
              </a:ext>
            </a:extLst>
          </p:cNvPr>
          <p:cNvSpPr txBox="1"/>
          <p:nvPr/>
        </p:nvSpPr>
        <p:spPr>
          <a:xfrm>
            <a:off x="8337509" y="6145421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750</a:t>
            </a:r>
          </a:p>
        </p:txBody>
      </p:sp>
      <p:sp>
        <p:nvSpPr>
          <p:cNvPr id="73" name="Rounded Rectangle 51">
            <a:extLst>
              <a:ext uri="{FF2B5EF4-FFF2-40B4-BE49-F238E27FC236}">
                <a16:creationId xmlns:a16="http://schemas.microsoft.com/office/drawing/2014/main" id="{92756853-7888-42F7-A403-D85CC574C058}"/>
              </a:ext>
            </a:extLst>
          </p:cNvPr>
          <p:cNvSpPr/>
          <p:nvPr/>
        </p:nvSpPr>
        <p:spPr>
          <a:xfrm>
            <a:off x="8753425" y="6017635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4D7536E-28DA-493F-9128-0487B68371AC}"/>
              </a:ext>
            </a:extLst>
          </p:cNvPr>
          <p:cNvSpPr txBox="1"/>
          <p:nvPr/>
        </p:nvSpPr>
        <p:spPr>
          <a:xfrm>
            <a:off x="8740889" y="6131566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751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03F5887-49F7-4605-A707-E8327989914A}"/>
              </a:ext>
            </a:extLst>
          </p:cNvPr>
          <p:cNvSpPr txBox="1"/>
          <p:nvPr/>
        </p:nvSpPr>
        <p:spPr>
          <a:xfrm>
            <a:off x="9612108" y="6145419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875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68F2362-3F1C-4B32-83A9-D03981EFC413}"/>
              </a:ext>
            </a:extLst>
          </p:cNvPr>
          <p:cNvSpPr txBox="1"/>
          <p:nvPr/>
        </p:nvSpPr>
        <p:spPr>
          <a:xfrm>
            <a:off x="10085948" y="6159273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876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C0F6795-3C1E-48F1-92D0-3192247EB5C3}"/>
              </a:ext>
            </a:extLst>
          </p:cNvPr>
          <p:cNvSpPr txBox="1"/>
          <p:nvPr/>
        </p:nvSpPr>
        <p:spPr>
          <a:xfrm>
            <a:off x="11013710" y="6174930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75000"/>
                  </a:schemeClr>
                </a:solidFill>
              </a:rPr>
              <a:t>1000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F5214F8-04BE-4B21-9618-0270640E0728}"/>
              </a:ext>
            </a:extLst>
          </p:cNvPr>
          <p:cNvSpPr>
            <a:spLocks noChangeAspect="1"/>
          </p:cNvSpPr>
          <p:nvPr/>
        </p:nvSpPr>
        <p:spPr>
          <a:xfrm>
            <a:off x="5303435" y="6301025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2170A460-D4A0-4C9C-A9E5-069D816910C1}"/>
              </a:ext>
            </a:extLst>
          </p:cNvPr>
          <p:cNvSpPr>
            <a:spLocks noChangeAspect="1"/>
          </p:cNvSpPr>
          <p:nvPr/>
        </p:nvSpPr>
        <p:spPr>
          <a:xfrm>
            <a:off x="6435697" y="6253366"/>
            <a:ext cx="8225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4A9A739-0087-43B6-9D79-6004EBF32595}"/>
              </a:ext>
            </a:extLst>
          </p:cNvPr>
          <p:cNvSpPr>
            <a:spLocks noChangeAspect="1"/>
          </p:cNvSpPr>
          <p:nvPr/>
        </p:nvSpPr>
        <p:spPr>
          <a:xfrm>
            <a:off x="6588470" y="6253485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E30EAEEA-8C6A-46F0-96A9-382411030CDA}"/>
              </a:ext>
            </a:extLst>
          </p:cNvPr>
          <p:cNvSpPr>
            <a:spLocks noChangeAspect="1"/>
          </p:cNvSpPr>
          <p:nvPr/>
        </p:nvSpPr>
        <p:spPr>
          <a:xfrm>
            <a:off x="6759488" y="6249844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A92434-5577-4DAA-94E2-B1E34A0D5911}"/>
              </a:ext>
            </a:extLst>
          </p:cNvPr>
          <p:cNvSpPr>
            <a:spLocks noChangeAspect="1"/>
          </p:cNvSpPr>
          <p:nvPr/>
        </p:nvSpPr>
        <p:spPr>
          <a:xfrm>
            <a:off x="7852198" y="6240245"/>
            <a:ext cx="8225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11DC4A82-6CD2-40EE-9AA4-EBEB98A41EA5}"/>
              </a:ext>
            </a:extLst>
          </p:cNvPr>
          <p:cNvSpPr>
            <a:spLocks noChangeAspect="1"/>
          </p:cNvSpPr>
          <p:nvPr/>
        </p:nvSpPr>
        <p:spPr>
          <a:xfrm>
            <a:off x="8004971" y="6240364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64B4D89-7994-46B3-A9BC-633AC2D9A7AB}"/>
              </a:ext>
            </a:extLst>
          </p:cNvPr>
          <p:cNvSpPr>
            <a:spLocks noChangeAspect="1"/>
          </p:cNvSpPr>
          <p:nvPr/>
        </p:nvSpPr>
        <p:spPr>
          <a:xfrm>
            <a:off x="8175989" y="6236723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6B4439E9-5EDC-4266-9D78-80B54E4E8B0A}"/>
              </a:ext>
            </a:extLst>
          </p:cNvPr>
          <p:cNvSpPr>
            <a:spLocks noChangeAspect="1"/>
          </p:cNvSpPr>
          <p:nvPr/>
        </p:nvSpPr>
        <p:spPr>
          <a:xfrm>
            <a:off x="9152799" y="6236723"/>
            <a:ext cx="8225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4A9B388E-C52C-4CA7-BC87-43F1259E6BA1}"/>
              </a:ext>
            </a:extLst>
          </p:cNvPr>
          <p:cNvSpPr>
            <a:spLocks noChangeAspect="1"/>
          </p:cNvSpPr>
          <p:nvPr/>
        </p:nvSpPr>
        <p:spPr>
          <a:xfrm>
            <a:off x="9305572" y="6236842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C82A7C8C-5E7D-4683-948A-08A49BFD9105}"/>
              </a:ext>
            </a:extLst>
          </p:cNvPr>
          <p:cNvSpPr>
            <a:spLocks noChangeAspect="1"/>
          </p:cNvSpPr>
          <p:nvPr/>
        </p:nvSpPr>
        <p:spPr>
          <a:xfrm>
            <a:off x="9476590" y="6233201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ACEB99A5-616F-484E-B0E7-7D495521B3FF}"/>
              </a:ext>
            </a:extLst>
          </p:cNvPr>
          <p:cNvSpPr>
            <a:spLocks noChangeAspect="1"/>
          </p:cNvSpPr>
          <p:nvPr/>
        </p:nvSpPr>
        <p:spPr>
          <a:xfrm>
            <a:off x="10531645" y="6271940"/>
            <a:ext cx="8225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7B4532F-4B0F-49DB-8D50-163ED6E66662}"/>
              </a:ext>
            </a:extLst>
          </p:cNvPr>
          <p:cNvSpPr>
            <a:spLocks noChangeAspect="1"/>
          </p:cNvSpPr>
          <p:nvPr/>
        </p:nvSpPr>
        <p:spPr>
          <a:xfrm>
            <a:off x="10684418" y="6272059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02345A1-B39B-4CB7-BC1A-693C111F8366}"/>
              </a:ext>
            </a:extLst>
          </p:cNvPr>
          <p:cNvSpPr>
            <a:spLocks noChangeAspect="1"/>
          </p:cNvSpPr>
          <p:nvPr/>
        </p:nvSpPr>
        <p:spPr>
          <a:xfrm>
            <a:off x="10855436" y="6268418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97" name="7-Point Star 6">
            <a:extLst>
              <a:ext uri="{FF2B5EF4-FFF2-40B4-BE49-F238E27FC236}">
                <a16:creationId xmlns:a16="http://schemas.microsoft.com/office/drawing/2014/main" id="{8C346F4B-4EA7-4B7C-A7B7-3203146D9BEA}"/>
              </a:ext>
            </a:extLst>
          </p:cNvPr>
          <p:cNvSpPr/>
          <p:nvPr/>
        </p:nvSpPr>
        <p:spPr>
          <a:xfrm>
            <a:off x="2895600" y="6395155"/>
            <a:ext cx="169122" cy="168612"/>
          </a:xfrm>
          <a:prstGeom prst="star7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Curved Down Arrow 23">
            <a:extLst>
              <a:ext uri="{FF2B5EF4-FFF2-40B4-BE49-F238E27FC236}">
                <a16:creationId xmlns:a16="http://schemas.microsoft.com/office/drawing/2014/main" id="{6FFDD9C2-E901-4477-9390-A50A943FD55B}"/>
              </a:ext>
            </a:extLst>
          </p:cNvPr>
          <p:cNvSpPr/>
          <p:nvPr/>
        </p:nvSpPr>
        <p:spPr>
          <a:xfrm rot="10800000" flipH="1">
            <a:off x="2991379" y="6587927"/>
            <a:ext cx="316826" cy="168924"/>
          </a:xfrm>
          <a:prstGeom prst="curved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9" name="7-Point Star 114">
            <a:extLst>
              <a:ext uri="{FF2B5EF4-FFF2-40B4-BE49-F238E27FC236}">
                <a16:creationId xmlns:a16="http://schemas.microsoft.com/office/drawing/2014/main" id="{FE987B03-5147-4137-91EF-CFDF15DBE696}"/>
              </a:ext>
            </a:extLst>
          </p:cNvPr>
          <p:cNvSpPr/>
          <p:nvPr/>
        </p:nvSpPr>
        <p:spPr>
          <a:xfrm>
            <a:off x="4322616" y="6409009"/>
            <a:ext cx="169122" cy="168612"/>
          </a:xfrm>
          <a:prstGeom prst="star7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rved Down Arrow 118">
            <a:extLst>
              <a:ext uri="{FF2B5EF4-FFF2-40B4-BE49-F238E27FC236}">
                <a16:creationId xmlns:a16="http://schemas.microsoft.com/office/drawing/2014/main" id="{94CCAD6C-3501-427B-9037-0306BA4B540F}"/>
              </a:ext>
            </a:extLst>
          </p:cNvPr>
          <p:cNvSpPr/>
          <p:nvPr/>
        </p:nvSpPr>
        <p:spPr>
          <a:xfrm rot="10800000" flipH="1">
            <a:off x="4418395" y="6601781"/>
            <a:ext cx="316826" cy="168924"/>
          </a:xfrm>
          <a:prstGeom prst="curved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1" name="7-Point Star 119">
            <a:extLst>
              <a:ext uri="{FF2B5EF4-FFF2-40B4-BE49-F238E27FC236}">
                <a16:creationId xmlns:a16="http://schemas.microsoft.com/office/drawing/2014/main" id="{4DE48AD3-4BC6-49E0-9470-057C60D0014E}"/>
              </a:ext>
            </a:extLst>
          </p:cNvPr>
          <p:cNvSpPr/>
          <p:nvPr/>
        </p:nvSpPr>
        <p:spPr>
          <a:xfrm>
            <a:off x="5625422" y="6452512"/>
            <a:ext cx="169122" cy="168612"/>
          </a:xfrm>
          <a:prstGeom prst="star7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rved Down Arrow 125">
            <a:extLst>
              <a:ext uri="{FF2B5EF4-FFF2-40B4-BE49-F238E27FC236}">
                <a16:creationId xmlns:a16="http://schemas.microsoft.com/office/drawing/2014/main" id="{8F36583D-4228-46CE-A13A-228F03CA3669}"/>
              </a:ext>
            </a:extLst>
          </p:cNvPr>
          <p:cNvSpPr/>
          <p:nvPr/>
        </p:nvSpPr>
        <p:spPr>
          <a:xfrm rot="10800000" flipH="1">
            <a:off x="5721201" y="6645284"/>
            <a:ext cx="316826" cy="168924"/>
          </a:xfrm>
          <a:prstGeom prst="curved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" name="7-Point Star 126">
            <a:extLst>
              <a:ext uri="{FF2B5EF4-FFF2-40B4-BE49-F238E27FC236}">
                <a16:creationId xmlns:a16="http://schemas.microsoft.com/office/drawing/2014/main" id="{C8DA4366-AC14-4284-B6FE-1072E4D2A242}"/>
              </a:ext>
            </a:extLst>
          </p:cNvPr>
          <p:cNvSpPr/>
          <p:nvPr/>
        </p:nvSpPr>
        <p:spPr>
          <a:xfrm>
            <a:off x="8479905" y="6452512"/>
            <a:ext cx="169122" cy="168612"/>
          </a:xfrm>
          <a:prstGeom prst="star7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rved Down Arrow 127">
            <a:extLst>
              <a:ext uri="{FF2B5EF4-FFF2-40B4-BE49-F238E27FC236}">
                <a16:creationId xmlns:a16="http://schemas.microsoft.com/office/drawing/2014/main" id="{0C245949-A5C1-4F76-85C1-74EAD578853F}"/>
              </a:ext>
            </a:extLst>
          </p:cNvPr>
          <p:cNvSpPr/>
          <p:nvPr/>
        </p:nvSpPr>
        <p:spPr>
          <a:xfrm rot="10800000" flipH="1">
            <a:off x="8575684" y="6645284"/>
            <a:ext cx="316826" cy="168924"/>
          </a:xfrm>
          <a:prstGeom prst="curved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5" name="7-Point Star 128">
            <a:extLst>
              <a:ext uri="{FF2B5EF4-FFF2-40B4-BE49-F238E27FC236}">
                <a16:creationId xmlns:a16="http://schemas.microsoft.com/office/drawing/2014/main" id="{31DE3F42-C658-4F35-A263-7220A84D5304}"/>
              </a:ext>
            </a:extLst>
          </p:cNvPr>
          <p:cNvSpPr/>
          <p:nvPr/>
        </p:nvSpPr>
        <p:spPr>
          <a:xfrm>
            <a:off x="9823339" y="6436720"/>
            <a:ext cx="169122" cy="168612"/>
          </a:xfrm>
          <a:prstGeom prst="star7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rved Down Arrow 129">
            <a:extLst>
              <a:ext uri="{FF2B5EF4-FFF2-40B4-BE49-F238E27FC236}">
                <a16:creationId xmlns:a16="http://schemas.microsoft.com/office/drawing/2014/main" id="{0289E902-746D-4135-AAEB-A0D9334A96D1}"/>
              </a:ext>
            </a:extLst>
          </p:cNvPr>
          <p:cNvSpPr/>
          <p:nvPr/>
        </p:nvSpPr>
        <p:spPr>
          <a:xfrm rot="10800000" flipH="1">
            <a:off x="9919118" y="6629492"/>
            <a:ext cx="316826" cy="168924"/>
          </a:xfrm>
          <a:prstGeom prst="curved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7" name="7-Point Star 130">
            <a:extLst>
              <a:ext uri="{FF2B5EF4-FFF2-40B4-BE49-F238E27FC236}">
                <a16:creationId xmlns:a16="http://schemas.microsoft.com/office/drawing/2014/main" id="{2B586F5D-683C-4DE3-8271-28A7D194678A}"/>
              </a:ext>
            </a:extLst>
          </p:cNvPr>
          <p:cNvSpPr/>
          <p:nvPr/>
        </p:nvSpPr>
        <p:spPr>
          <a:xfrm>
            <a:off x="7093983" y="6395155"/>
            <a:ext cx="169122" cy="168612"/>
          </a:xfrm>
          <a:prstGeom prst="star7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rved Down Arrow 131">
            <a:extLst>
              <a:ext uri="{FF2B5EF4-FFF2-40B4-BE49-F238E27FC236}">
                <a16:creationId xmlns:a16="http://schemas.microsoft.com/office/drawing/2014/main" id="{2B1A0CB2-A318-4516-86A9-C6054F50016C}"/>
              </a:ext>
            </a:extLst>
          </p:cNvPr>
          <p:cNvSpPr/>
          <p:nvPr/>
        </p:nvSpPr>
        <p:spPr>
          <a:xfrm rot="10800000" flipH="1">
            <a:off x="7189762" y="6587927"/>
            <a:ext cx="316826" cy="168924"/>
          </a:xfrm>
          <a:prstGeom prst="curved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9" name="7-Point Star 132">
            <a:extLst>
              <a:ext uri="{FF2B5EF4-FFF2-40B4-BE49-F238E27FC236}">
                <a16:creationId xmlns:a16="http://schemas.microsoft.com/office/drawing/2014/main" id="{667704FB-443D-48F1-A23C-3C1017B1E7D1}"/>
              </a:ext>
            </a:extLst>
          </p:cNvPr>
          <p:cNvSpPr/>
          <p:nvPr/>
        </p:nvSpPr>
        <p:spPr>
          <a:xfrm>
            <a:off x="1524022" y="6436720"/>
            <a:ext cx="169122" cy="168612"/>
          </a:xfrm>
          <a:prstGeom prst="star7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rved Down Arrow 140">
            <a:extLst>
              <a:ext uri="{FF2B5EF4-FFF2-40B4-BE49-F238E27FC236}">
                <a16:creationId xmlns:a16="http://schemas.microsoft.com/office/drawing/2014/main" id="{C0D033A3-4A26-4FDA-9E0F-E070868DE398}"/>
              </a:ext>
            </a:extLst>
          </p:cNvPr>
          <p:cNvSpPr/>
          <p:nvPr/>
        </p:nvSpPr>
        <p:spPr>
          <a:xfrm rot="10800000" flipH="1">
            <a:off x="1619801" y="6629492"/>
            <a:ext cx="316826" cy="168924"/>
          </a:xfrm>
          <a:prstGeom prst="curved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7297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BADDD738-4193-4B55-9619-60D6D08E6ED9}"/>
              </a:ext>
            </a:extLst>
          </p:cNvPr>
          <p:cNvSpPr/>
          <p:nvPr/>
        </p:nvSpPr>
        <p:spPr>
          <a:xfrm>
            <a:off x="4564545" y="6047058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9" name="Rounded Rectangle 43">
            <a:extLst>
              <a:ext uri="{FF2B5EF4-FFF2-40B4-BE49-F238E27FC236}">
                <a16:creationId xmlns:a16="http://schemas.microsoft.com/office/drawing/2014/main" id="{76BE6CE7-11B5-4A01-B2D9-2D11C3F1D571}"/>
              </a:ext>
            </a:extLst>
          </p:cNvPr>
          <p:cNvSpPr/>
          <p:nvPr/>
        </p:nvSpPr>
        <p:spPr>
          <a:xfrm>
            <a:off x="475576" y="6020571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0FC93E-5498-41EB-B3CB-75ED03B0C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components of a B+-tree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3D009C-CB65-46CE-A9E0-971CAD0F1791}"/>
              </a:ext>
            </a:extLst>
          </p:cNvPr>
          <p:cNvSpPr txBox="1"/>
          <p:nvPr/>
        </p:nvSpPr>
        <p:spPr>
          <a:xfrm>
            <a:off x="101157" y="3276307"/>
            <a:ext cx="3848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sz="1600" b="1" i="1" dirty="0">
                <a:solidFill>
                  <a:schemeClr val="accent2"/>
                </a:solidFill>
              </a:rPr>
              <a:t>A</a:t>
            </a:r>
            <a:r>
              <a:rPr lang="en-US" sz="1600" b="1" i="1" u="sng" dirty="0">
                <a:solidFill>
                  <a:schemeClr val="accent2"/>
                </a:solidFill>
              </a:rPr>
              <a:t> (</a:t>
            </a:r>
            <a:r>
              <a:rPr lang="en-US" sz="1600" b="1" i="1" dirty="0">
                <a:solidFill>
                  <a:schemeClr val="accent2"/>
                </a:solidFill>
              </a:rPr>
              <a:t>memory-resident) B-Tree</a:t>
            </a:r>
            <a:r>
              <a:rPr lang="en-US" sz="1600" b="1" i="1" dirty="0">
                <a:solidFill>
                  <a:schemeClr val="accent6"/>
                </a:solidFill>
              </a:rPr>
              <a:t> </a:t>
            </a:r>
          </a:p>
          <a:p>
            <a:pPr marL="342900" indent="-342900">
              <a:buAutoNum type="arabicParenBoth"/>
            </a:pPr>
            <a:r>
              <a:rPr lang="en-US" sz="1600" b="1" i="1" u="sng" dirty="0">
                <a:solidFill>
                  <a:schemeClr val="accent1"/>
                </a:solidFill>
              </a:rPr>
              <a:t>Data on disk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</a:p>
          <a:p>
            <a:pPr marL="342900" indent="-342900">
              <a:buAutoNum type="arabicParenBoth"/>
            </a:pPr>
            <a:r>
              <a:rPr lang="en-US" sz="1600" b="1" i="1" dirty="0">
                <a:solidFill>
                  <a:srgbClr val="7030A0"/>
                </a:solidFill>
              </a:rPr>
              <a:t>These weird-looking pointers</a:t>
            </a:r>
            <a:r>
              <a:rPr lang="en-US" sz="1600" b="1" i="1" dirty="0">
                <a:solidFill>
                  <a:schemeClr val="accent6"/>
                </a:solidFill>
              </a:rPr>
              <a:t> </a:t>
            </a:r>
            <a:r>
              <a:rPr lang="en-US" sz="1600" b="1" i="1" dirty="0">
                <a:solidFill>
                  <a:srgbClr val="900BC5"/>
                </a:solidFill>
              </a:rPr>
              <a:t>on disk</a:t>
            </a:r>
            <a:endParaRPr lang="en-US" sz="1600" b="1" i="1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692EC0-9C78-4783-8982-945DFCF10DFE}"/>
              </a:ext>
            </a:extLst>
          </p:cNvPr>
          <p:cNvSpPr txBox="1"/>
          <p:nvPr/>
        </p:nvSpPr>
        <p:spPr>
          <a:xfrm>
            <a:off x="553343" y="6163624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2977841-8760-491F-879F-823B0029ADDF}"/>
              </a:ext>
            </a:extLst>
          </p:cNvPr>
          <p:cNvSpPr>
            <a:spLocks noChangeAspect="1"/>
          </p:cNvSpPr>
          <p:nvPr/>
        </p:nvSpPr>
        <p:spPr>
          <a:xfrm>
            <a:off x="878684" y="6262986"/>
            <a:ext cx="8225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E8036B8-61A0-4549-91C9-FE8CDA34325E}"/>
              </a:ext>
            </a:extLst>
          </p:cNvPr>
          <p:cNvSpPr>
            <a:spLocks noChangeAspect="1"/>
          </p:cNvSpPr>
          <p:nvPr/>
        </p:nvSpPr>
        <p:spPr>
          <a:xfrm>
            <a:off x="1031457" y="6263105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B81BB76-CBA3-4B0F-B0EE-796F50875F5D}"/>
              </a:ext>
            </a:extLst>
          </p:cNvPr>
          <p:cNvSpPr>
            <a:spLocks noChangeAspect="1"/>
          </p:cNvSpPr>
          <p:nvPr/>
        </p:nvSpPr>
        <p:spPr>
          <a:xfrm>
            <a:off x="1227293" y="6253366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C02556-679C-4E2F-9ED0-F79899D92C26}"/>
              </a:ext>
            </a:extLst>
          </p:cNvPr>
          <p:cNvSpPr txBox="1"/>
          <p:nvPr/>
        </p:nvSpPr>
        <p:spPr>
          <a:xfrm>
            <a:off x="1424905" y="6147136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126</a:t>
            </a:r>
          </a:p>
        </p:txBody>
      </p:sp>
      <p:sp>
        <p:nvSpPr>
          <p:cNvPr id="14" name="Rounded Rectangle 11">
            <a:extLst>
              <a:ext uri="{FF2B5EF4-FFF2-40B4-BE49-F238E27FC236}">
                <a16:creationId xmlns:a16="http://schemas.microsoft.com/office/drawing/2014/main" id="{12D8975A-C42D-45FC-AB4E-919D52CCF048}"/>
              </a:ext>
            </a:extLst>
          </p:cNvPr>
          <p:cNvSpPr/>
          <p:nvPr/>
        </p:nvSpPr>
        <p:spPr>
          <a:xfrm>
            <a:off x="1854673" y="6019351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D56917-F384-4EFB-8DC3-C43BCF241950}"/>
              </a:ext>
            </a:extLst>
          </p:cNvPr>
          <p:cNvSpPr txBox="1"/>
          <p:nvPr/>
        </p:nvSpPr>
        <p:spPr>
          <a:xfrm>
            <a:off x="1814235" y="6147136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127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606BC18-466C-4FC3-AC24-3F934288960D}"/>
              </a:ext>
            </a:extLst>
          </p:cNvPr>
          <p:cNvSpPr>
            <a:spLocks noChangeAspect="1"/>
          </p:cNvSpPr>
          <p:nvPr/>
        </p:nvSpPr>
        <p:spPr>
          <a:xfrm>
            <a:off x="2250288" y="6276840"/>
            <a:ext cx="8225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7D0CFE-CF7D-4377-961E-AAD4DBA57D9D}"/>
              </a:ext>
            </a:extLst>
          </p:cNvPr>
          <p:cNvSpPr>
            <a:spLocks noChangeAspect="1"/>
          </p:cNvSpPr>
          <p:nvPr/>
        </p:nvSpPr>
        <p:spPr>
          <a:xfrm>
            <a:off x="2403061" y="6276959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FDCEBB8-6B1C-45EC-A579-5C53BC951CDF}"/>
              </a:ext>
            </a:extLst>
          </p:cNvPr>
          <p:cNvSpPr>
            <a:spLocks noChangeAspect="1"/>
          </p:cNvSpPr>
          <p:nvPr/>
        </p:nvSpPr>
        <p:spPr>
          <a:xfrm>
            <a:off x="2598897" y="6267220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8C48A2-9F10-4A50-9C0A-AD3417214156}"/>
              </a:ext>
            </a:extLst>
          </p:cNvPr>
          <p:cNvSpPr txBox="1"/>
          <p:nvPr/>
        </p:nvSpPr>
        <p:spPr>
          <a:xfrm>
            <a:off x="2796509" y="6160990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250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975C0B-05F1-475A-98C8-C10808845D47}"/>
              </a:ext>
            </a:extLst>
          </p:cNvPr>
          <p:cNvSpPr/>
          <p:nvPr/>
        </p:nvSpPr>
        <p:spPr>
          <a:xfrm>
            <a:off x="3212425" y="6033204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0C11BB-3D5C-40CE-876B-B573DE90BD55}"/>
              </a:ext>
            </a:extLst>
          </p:cNvPr>
          <p:cNvSpPr txBox="1"/>
          <p:nvPr/>
        </p:nvSpPr>
        <p:spPr>
          <a:xfrm>
            <a:off x="3172149" y="6160990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251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CFE53E5-26C8-485B-BEDC-B1CF909E19FF}"/>
              </a:ext>
            </a:extLst>
          </p:cNvPr>
          <p:cNvSpPr>
            <a:spLocks noChangeAspect="1"/>
          </p:cNvSpPr>
          <p:nvPr/>
        </p:nvSpPr>
        <p:spPr>
          <a:xfrm>
            <a:off x="3608040" y="6290693"/>
            <a:ext cx="8225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73A1CE9-21EA-4DD9-B31E-9C2EC7C2A401}"/>
              </a:ext>
            </a:extLst>
          </p:cNvPr>
          <p:cNvSpPr>
            <a:spLocks noChangeAspect="1"/>
          </p:cNvSpPr>
          <p:nvPr/>
        </p:nvSpPr>
        <p:spPr>
          <a:xfrm>
            <a:off x="3760813" y="6290812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093E3FA-698F-4BB8-87D9-B55E0FB64147}"/>
              </a:ext>
            </a:extLst>
          </p:cNvPr>
          <p:cNvSpPr>
            <a:spLocks noChangeAspect="1"/>
          </p:cNvSpPr>
          <p:nvPr/>
        </p:nvSpPr>
        <p:spPr>
          <a:xfrm>
            <a:off x="3956649" y="6281073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70BF7F-F239-4243-AD90-E3F598BA0455}"/>
              </a:ext>
            </a:extLst>
          </p:cNvPr>
          <p:cNvSpPr txBox="1"/>
          <p:nvPr/>
        </p:nvSpPr>
        <p:spPr>
          <a:xfrm>
            <a:off x="4154261" y="6174843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375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2BF636-B49A-4B64-8C67-784D60DCFCE2}"/>
              </a:ext>
            </a:extLst>
          </p:cNvPr>
          <p:cNvSpPr txBox="1"/>
          <p:nvPr/>
        </p:nvSpPr>
        <p:spPr>
          <a:xfrm>
            <a:off x="4543591" y="6174843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376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B213587-FF09-445D-9C5C-35AA6B222AF8}"/>
              </a:ext>
            </a:extLst>
          </p:cNvPr>
          <p:cNvSpPr>
            <a:spLocks noChangeAspect="1"/>
          </p:cNvSpPr>
          <p:nvPr/>
        </p:nvSpPr>
        <p:spPr>
          <a:xfrm>
            <a:off x="4979644" y="6304547"/>
            <a:ext cx="8225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5C17944-9DD7-4E93-9A6E-4BC07C826871}"/>
              </a:ext>
            </a:extLst>
          </p:cNvPr>
          <p:cNvSpPr>
            <a:spLocks noChangeAspect="1"/>
          </p:cNvSpPr>
          <p:nvPr/>
        </p:nvSpPr>
        <p:spPr>
          <a:xfrm>
            <a:off x="5132417" y="6304666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CF1764-1B3E-4767-8BB9-42F670A9637A}"/>
              </a:ext>
            </a:extLst>
          </p:cNvPr>
          <p:cNvSpPr txBox="1"/>
          <p:nvPr/>
        </p:nvSpPr>
        <p:spPr>
          <a:xfrm>
            <a:off x="5525865" y="6188697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500</a:t>
            </a:r>
          </a:p>
        </p:txBody>
      </p:sp>
      <p:sp>
        <p:nvSpPr>
          <p:cNvPr id="33" name="Rounded Rectangle 43">
            <a:extLst>
              <a:ext uri="{FF2B5EF4-FFF2-40B4-BE49-F238E27FC236}">
                <a16:creationId xmlns:a16="http://schemas.microsoft.com/office/drawing/2014/main" id="{EA2E2D8C-D980-434E-9FCA-72D1FC7E5CD2}"/>
              </a:ext>
            </a:extLst>
          </p:cNvPr>
          <p:cNvSpPr/>
          <p:nvPr/>
        </p:nvSpPr>
        <p:spPr>
          <a:xfrm>
            <a:off x="7424194" y="6033206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D636580-E8AE-4758-9316-E4B8B73ADBB0}"/>
              </a:ext>
            </a:extLst>
          </p:cNvPr>
          <p:cNvCxnSpPr>
            <a:cxnSpLocks/>
          </p:cNvCxnSpPr>
          <p:nvPr/>
        </p:nvCxnSpPr>
        <p:spPr>
          <a:xfrm>
            <a:off x="9656589" y="6027056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59">
            <a:extLst>
              <a:ext uri="{FF2B5EF4-FFF2-40B4-BE49-F238E27FC236}">
                <a16:creationId xmlns:a16="http://schemas.microsoft.com/office/drawing/2014/main" id="{68CF997A-4FAE-489B-947C-88CCA335BD01}"/>
              </a:ext>
            </a:extLst>
          </p:cNvPr>
          <p:cNvSpPr/>
          <p:nvPr/>
        </p:nvSpPr>
        <p:spPr>
          <a:xfrm>
            <a:off x="10143122" y="5982651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6" name="Rounded Rectangle 4">
            <a:extLst>
              <a:ext uri="{FF2B5EF4-FFF2-40B4-BE49-F238E27FC236}">
                <a16:creationId xmlns:a16="http://schemas.microsoft.com/office/drawing/2014/main" id="{AA297EB9-EB08-4ED3-946A-A9847DF9C4F8}"/>
              </a:ext>
            </a:extLst>
          </p:cNvPr>
          <p:cNvSpPr/>
          <p:nvPr/>
        </p:nvSpPr>
        <p:spPr>
          <a:xfrm>
            <a:off x="1366895" y="4907519"/>
            <a:ext cx="3142372" cy="73624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7" name="Rounded Rectangle 4">
            <a:extLst>
              <a:ext uri="{FF2B5EF4-FFF2-40B4-BE49-F238E27FC236}">
                <a16:creationId xmlns:a16="http://schemas.microsoft.com/office/drawing/2014/main" id="{611BDAA1-8B73-40BD-9766-7CAE1C0E4564}"/>
              </a:ext>
            </a:extLst>
          </p:cNvPr>
          <p:cNvSpPr/>
          <p:nvPr/>
        </p:nvSpPr>
        <p:spPr>
          <a:xfrm>
            <a:off x="6983143" y="4850761"/>
            <a:ext cx="3198927" cy="756514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8" name="Rounded Rectangle 4">
            <a:extLst>
              <a:ext uri="{FF2B5EF4-FFF2-40B4-BE49-F238E27FC236}">
                <a16:creationId xmlns:a16="http://schemas.microsoft.com/office/drawing/2014/main" id="{FF7ACEC2-D64A-470C-93F0-2F22A120433B}"/>
              </a:ext>
            </a:extLst>
          </p:cNvPr>
          <p:cNvSpPr/>
          <p:nvPr/>
        </p:nvSpPr>
        <p:spPr>
          <a:xfrm>
            <a:off x="4979645" y="3567531"/>
            <a:ext cx="1463926" cy="62753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810D3B41-6FE1-4B55-B101-BA149E2AC229}"/>
              </a:ext>
            </a:extLst>
          </p:cNvPr>
          <p:cNvGraphicFramePr>
            <a:graphicFrameLocks noGrp="1"/>
          </p:cNvGraphicFramePr>
          <p:nvPr/>
        </p:nvGraphicFramePr>
        <p:xfrm>
          <a:off x="1833515" y="4974672"/>
          <a:ext cx="220913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377">
                  <a:extLst>
                    <a:ext uri="{9D8B030D-6E8A-4147-A177-3AD203B41FA5}">
                      <a16:colId xmlns:a16="http://schemas.microsoft.com/office/drawing/2014/main" val="3874111649"/>
                    </a:ext>
                  </a:extLst>
                </a:gridCol>
                <a:gridCol w="736377">
                  <a:extLst>
                    <a:ext uri="{9D8B030D-6E8A-4147-A177-3AD203B41FA5}">
                      <a16:colId xmlns:a16="http://schemas.microsoft.com/office/drawing/2014/main" val="2027670813"/>
                    </a:ext>
                  </a:extLst>
                </a:gridCol>
                <a:gridCol w="736377">
                  <a:extLst>
                    <a:ext uri="{9D8B030D-6E8A-4147-A177-3AD203B41FA5}">
                      <a16:colId xmlns:a16="http://schemas.microsoft.com/office/drawing/2014/main" val="1480842347"/>
                    </a:ext>
                  </a:extLst>
                </a:gridCol>
              </a:tblGrid>
              <a:tr h="22950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126.5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250.5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375.5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6566394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D4CCC24B-C49C-4EFF-9825-F16C3FBA2783}"/>
              </a:ext>
            </a:extLst>
          </p:cNvPr>
          <p:cNvGraphicFramePr>
            <a:graphicFrameLocks noGrp="1"/>
          </p:cNvGraphicFramePr>
          <p:nvPr/>
        </p:nvGraphicFramePr>
        <p:xfrm>
          <a:off x="7458128" y="4935860"/>
          <a:ext cx="239530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946">
                  <a:extLst>
                    <a:ext uri="{9D8B030D-6E8A-4147-A177-3AD203B41FA5}">
                      <a16:colId xmlns:a16="http://schemas.microsoft.com/office/drawing/2014/main" val="3874111649"/>
                    </a:ext>
                  </a:extLst>
                </a:gridCol>
                <a:gridCol w="830385">
                  <a:extLst>
                    <a:ext uri="{9D8B030D-6E8A-4147-A177-3AD203B41FA5}">
                      <a16:colId xmlns:a16="http://schemas.microsoft.com/office/drawing/2014/main" val="2027670813"/>
                    </a:ext>
                  </a:extLst>
                </a:gridCol>
                <a:gridCol w="939970">
                  <a:extLst>
                    <a:ext uri="{9D8B030D-6E8A-4147-A177-3AD203B41FA5}">
                      <a16:colId xmlns:a16="http://schemas.microsoft.com/office/drawing/2014/main" val="245076416"/>
                    </a:ext>
                  </a:extLst>
                </a:gridCol>
              </a:tblGrid>
              <a:tr h="2619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625.5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750.5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875.5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6566394"/>
                  </a:ext>
                </a:extLst>
              </a:tr>
            </a:tbl>
          </a:graphicData>
        </a:graphic>
      </p:graphicFrame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27BCFFE-6D9B-4DDF-9D84-4963D49AE504}"/>
              </a:ext>
            </a:extLst>
          </p:cNvPr>
          <p:cNvCxnSpPr>
            <a:cxnSpLocks/>
          </p:cNvCxnSpPr>
          <p:nvPr/>
        </p:nvCxnSpPr>
        <p:spPr>
          <a:xfrm flipH="1">
            <a:off x="3212425" y="4025922"/>
            <a:ext cx="2162098" cy="821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AFB176D-267F-48E0-8E08-E25B15D9F2CF}"/>
              </a:ext>
            </a:extLst>
          </p:cNvPr>
          <p:cNvCxnSpPr>
            <a:cxnSpLocks/>
          </p:cNvCxnSpPr>
          <p:nvPr/>
        </p:nvCxnSpPr>
        <p:spPr>
          <a:xfrm>
            <a:off x="6055348" y="4025922"/>
            <a:ext cx="2447398" cy="778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3818CAB1-CCDD-4191-B5F8-9C254E456FFE}"/>
              </a:ext>
            </a:extLst>
          </p:cNvPr>
          <p:cNvGraphicFramePr>
            <a:graphicFrameLocks noGrp="1"/>
          </p:cNvGraphicFramePr>
          <p:nvPr/>
        </p:nvGraphicFramePr>
        <p:xfrm>
          <a:off x="1480956" y="5336181"/>
          <a:ext cx="280194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0487">
                  <a:extLst>
                    <a:ext uri="{9D8B030D-6E8A-4147-A177-3AD203B41FA5}">
                      <a16:colId xmlns:a16="http://schemas.microsoft.com/office/drawing/2014/main" val="3874111649"/>
                    </a:ext>
                  </a:extLst>
                </a:gridCol>
                <a:gridCol w="700487">
                  <a:extLst>
                    <a:ext uri="{9D8B030D-6E8A-4147-A177-3AD203B41FA5}">
                      <a16:colId xmlns:a16="http://schemas.microsoft.com/office/drawing/2014/main" val="2027670813"/>
                    </a:ext>
                  </a:extLst>
                </a:gridCol>
                <a:gridCol w="700487">
                  <a:extLst>
                    <a:ext uri="{9D8B030D-6E8A-4147-A177-3AD203B41FA5}">
                      <a16:colId xmlns:a16="http://schemas.microsoft.com/office/drawing/2014/main" val="2307181372"/>
                    </a:ext>
                  </a:extLst>
                </a:gridCol>
                <a:gridCol w="700487">
                  <a:extLst>
                    <a:ext uri="{9D8B030D-6E8A-4147-A177-3AD203B41FA5}">
                      <a16:colId xmlns:a16="http://schemas.microsoft.com/office/drawing/2014/main" val="1480842347"/>
                    </a:ext>
                  </a:extLst>
                </a:gridCol>
              </a:tblGrid>
              <a:tr h="22950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6566394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EDC19E71-7B5D-41C9-856A-F735835D0D06}"/>
              </a:ext>
            </a:extLst>
          </p:cNvPr>
          <p:cNvGraphicFramePr>
            <a:graphicFrameLocks noGrp="1"/>
          </p:cNvGraphicFramePr>
          <p:nvPr/>
        </p:nvGraphicFramePr>
        <p:xfrm>
          <a:off x="7094142" y="5252588"/>
          <a:ext cx="2817208" cy="288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302">
                  <a:extLst>
                    <a:ext uri="{9D8B030D-6E8A-4147-A177-3AD203B41FA5}">
                      <a16:colId xmlns:a16="http://schemas.microsoft.com/office/drawing/2014/main" val="3874111649"/>
                    </a:ext>
                  </a:extLst>
                </a:gridCol>
                <a:gridCol w="704302">
                  <a:extLst>
                    <a:ext uri="{9D8B030D-6E8A-4147-A177-3AD203B41FA5}">
                      <a16:colId xmlns:a16="http://schemas.microsoft.com/office/drawing/2014/main" val="2027670813"/>
                    </a:ext>
                  </a:extLst>
                </a:gridCol>
                <a:gridCol w="704302">
                  <a:extLst>
                    <a:ext uri="{9D8B030D-6E8A-4147-A177-3AD203B41FA5}">
                      <a16:colId xmlns:a16="http://schemas.microsoft.com/office/drawing/2014/main" val="2307181372"/>
                    </a:ext>
                  </a:extLst>
                </a:gridCol>
                <a:gridCol w="704302">
                  <a:extLst>
                    <a:ext uri="{9D8B030D-6E8A-4147-A177-3AD203B41FA5}">
                      <a16:colId xmlns:a16="http://schemas.microsoft.com/office/drawing/2014/main" val="1480842347"/>
                    </a:ext>
                  </a:extLst>
                </a:gridCol>
              </a:tblGrid>
              <a:tr h="2881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6566394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6C36E27B-D6FE-43B3-88A4-39BC78909D06}"/>
              </a:ext>
            </a:extLst>
          </p:cNvPr>
          <p:cNvGraphicFramePr>
            <a:graphicFrameLocks noGrp="1"/>
          </p:cNvGraphicFramePr>
          <p:nvPr/>
        </p:nvGraphicFramePr>
        <p:xfrm>
          <a:off x="5105303" y="3880074"/>
          <a:ext cx="1212610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6305">
                  <a:extLst>
                    <a:ext uri="{9D8B030D-6E8A-4147-A177-3AD203B41FA5}">
                      <a16:colId xmlns:a16="http://schemas.microsoft.com/office/drawing/2014/main" val="3874111649"/>
                    </a:ext>
                  </a:extLst>
                </a:gridCol>
                <a:gridCol w="606305">
                  <a:extLst>
                    <a:ext uri="{9D8B030D-6E8A-4147-A177-3AD203B41FA5}">
                      <a16:colId xmlns:a16="http://schemas.microsoft.com/office/drawing/2014/main" val="2027670813"/>
                    </a:ext>
                  </a:extLst>
                </a:gridCol>
              </a:tblGrid>
              <a:tr h="21176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6566394"/>
                  </a:ext>
                </a:extLst>
              </a:tr>
            </a:tbl>
          </a:graphicData>
        </a:graphic>
      </p:graphicFrame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76BBF73-84EC-4BAF-9622-D773B6960DB6}"/>
              </a:ext>
            </a:extLst>
          </p:cNvPr>
          <p:cNvCxnSpPr>
            <a:cxnSpLocks/>
          </p:cNvCxnSpPr>
          <p:nvPr/>
        </p:nvCxnSpPr>
        <p:spPr>
          <a:xfrm flipH="1">
            <a:off x="1227293" y="5540763"/>
            <a:ext cx="586942" cy="3197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1275F01-8953-41D8-9FB6-AD8A171F5E2C}"/>
              </a:ext>
            </a:extLst>
          </p:cNvPr>
          <p:cNvCxnSpPr>
            <a:cxnSpLocks/>
          </p:cNvCxnSpPr>
          <p:nvPr/>
        </p:nvCxnSpPr>
        <p:spPr>
          <a:xfrm>
            <a:off x="2503094" y="5540763"/>
            <a:ext cx="0" cy="373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2A4410C-77FF-477A-8385-D36321B2B168}"/>
              </a:ext>
            </a:extLst>
          </p:cNvPr>
          <p:cNvCxnSpPr>
            <a:cxnSpLocks/>
          </p:cNvCxnSpPr>
          <p:nvPr/>
        </p:nvCxnSpPr>
        <p:spPr>
          <a:xfrm>
            <a:off x="3261650" y="5527795"/>
            <a:ext cx="311173" cy="332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DAE31F9-4E95-485C-B8EA-107A83622183}"/>
              </a:ext>
            </a:extLst>
          </p:cNvPr>
          <p:cNvCxnSpPr>
            <a:cxnSpLocks/>
          </p:cNvCxnSpPr>
          <p:nvPr/>
        </p:nvCxnSpPr>
        <p:spPr>
          <a:xfrm>
            <a:off x="4123987" y="5500567"/>
            <a:ext cx="751616" cy="3564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548916A-1EAA-4DDE-9D8E-D1CB6167A311}"/>
              </a:ext>
            </a:extLst>
          </p:cNvPr>
          <p:cNvCxnSpPr>
            <a:cxnSpLocks/>
          </p:cNvCxnSpPr>
          <p:nvPr/>
        </p:nvCxnSpPr>
        <p:spPr>
          <a:xfrm>
            <a:off x="9693508" y="5419398"/>
            <a:ext cx="751616" cy="3564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2FAAA56-D123-4CD8-983D-74FDFB92F655}"/>
              </a:ext>
            </a:extLst>
          </p:cNvPr>
          <p:cNvCxnSpPr>
            <a:cxnSpLocks/>
          </p:cNvCxnSpPr>
          <p:nvPr/>
        </p:nvCxnSpPr>
        <p:spPr>
          <a:xfrm>
            <a:off x="8997420" y="5472375"/>
            <a:ext cx="180141" cy="3846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43">
            <a:extLst>
              <a:ext uri="{FF2B5EF4-FFF2-40B4-BE49-F238E27FC236}">
                <a16:creationId xmlns:a16="http://schemas.microsoft.com/office/drawing/2014/main" id="{11833F9D-8C7F-47E1-A097-F68DFB0BBBED}"/>
              </a:ext>
            </a:extLst>
          </p:cNvPr>
          <p:cNvSpPr/>
          <p:nvPr/>
        </p:nvSpPr>
        <p:spPr>
          <a:xfrm>
            <a:off x="5995781" y="6041631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3375122-603E-419E-B3DA-496EF0AD3339}"/>
              </a:ext>
            </a:extLst>
          </p:cNvPr>
          <p:cNvCxnSpPr>
            <a:cxnSpLocks/>
          </p:cNvCxnSpPr>
          <p:nvPr/>
        </p:nvCxnSpPr>
        <p:spPr>
          <a:xfrm>
            <a:off x="8155741" y="5457635"/>
            <a:ext cx="0" cy="373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9F6C7DA-9D9D-4EAC-B0EF-8D14DC7098BC}"/>
              </a:ext>
            </a:extLst>
          </p:cNvPr>
          <p:cNvCxnSpPr>
            <a:cxnSpLocks/>
          </p:cNvCxnSpPr>
          <p:nvPr/>
        </p:nvCxnSpPr>
        <p:spPr>
          <a:xfrm flipH="1">
            <a:off x="6994428" y="5472375"/>
            <a:ext cx="389329" cy="4054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2133E509-8FD8-4226-9474-E8E9F7934EEC}"/>
              </a:ext>
            </a:extLst>
          </p:cNvPr>
          <p:cNvSpPr/>
          <p:nvPr/>
        </p:nvSpPr>
        <p:spPr>
          <a:xfrm>
            <a:off x="5426537" y="3582797"/>
            <a:ext cx="6094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500.5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D4BB259-B857-45C1-8B40-D2425F4DD8B0}"/>
              </a:ext>
            </a:extLst>
          </p:cNvPr>
          <p:cNvSpPr txBox="1"/>
          <p:nvPr/>
        </p:nvSpPr>
        <p:spPr>
          <a:xfrm>
            <a:off x="6011776" y="6145419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501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CAF489B-9A14-4708-B980-93D05BB264A8}"/>
              </a:ext>
            </a:extLst>
          </p:cNvPr>
          <p:cNvSpPr txBox="1"/>
          <p:nvPr/>
        </p:nvSpPr>
        <p:spPr>
          <a:xfrm>
            <a:off x="6965905" y="6131567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625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538D8A6-B573-44A0-8F2B-CF5F1744C91A}"/>
              </a:ext>
            </a:extLst>
          </p:cNvPr>
          <p:cNvSpPr txBox="1"/>
          <p:nvPr/>
        </p:nvSpPr>
        <p:spPr>
          <a:xfrm>
            <a:off x="7355235" y="6131567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626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2F307F9-F83C-4689-807F-E6E136FFB43C}"/>
              </a:ext>
            </a:extLst>
          </p:cNvPr>
          <p:cNvSpPr txBox="1"/>
          <p:nvPr/>
        </p:nvSpPr>
        <p:spPr>
          <a:xfrm>
            <a:off x="8337509" y="6145421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750</a:t>
            </a:r>
          </a:p>
        </p:txBody>
      </p:sp>
      <p:sp>
        <p:nvSpPr>
          <p:cNvPr id="73" name="Rounded Rectangle 51">
            <a:extLst>
              <a:ext uri="{FF2B5EF4-FFF2-40B4-BE49-F238E27FC236}">
                <a16:creationId xmlns:a16="http://schemas.microsoft.com/office/drawing/2014/main" id="{92756853-7888-42F7-A403-D85CC574C058}"/>
              </a:ext>
            </a:extLst>
          </p:cNvPr>
          <p:cNvSpPr/>
          <p:nvPr/>
        </p:nvSpPr>
        <p:spPr>
          <a:xfrm>
            <a:off x="8753425" y="6017635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4D7536E-28DA-493F-9128-0487B68371AC}"/>
              </a:ext>
            </a:extLst>
          </p:cNvPr>
          <p:cNvSpPr txBox="1"/>
          <p:nvPr/>
        </p:nvSpPr>
        <p:spPr>
          <a:xfrm>
            <a:off x="8740889" y="6131566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751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03F5887-49F7-4605-A707-E8327989914A}"/>
              </a:ext>
            </a:extLst>
          </p:cNvPr>
          <p:cNvSpPr txBox="1"/>
          <p:nvPr/>
        </p:nvSpPr>
        <p:spPr>
          <a:xfrm>
            <a:off x="9612108" y="6145419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875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68F2362-3F1C-4B32-83A9-D03981EFC413}"/>
              </a:ext>
            </a:extLst>
          </p:cNvPr>
          <p:cNvSpPr txBox="1"/>
          <p:nvPr/>
        </p:nvSpPr>
        <p:spPr>
          <a:xfrm>
            <a:off x="10085948" y="6159273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876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C0F6795-3C1E-48F1-92D0-3192247EB5C3}"/>
              </a:ext>
            </a:extLst>
          </p:cNvPr>
          <p:cNvSpPr txBox="1"/>
          <p:nvPr/>
        </p:nvSpPr>
        <p:spPr>
          <a:xfrm>
            <a:off x="11013710" y="6174930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75000"/>
                  </a:schemeClr>
                </a:solidFill>
              </a:rPr>
              <a:t>1000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F5214F8-04BE-4B21-9618-0270640E0728}"/>
              </a:ext>
            </a:extLst>
          </p:cNvPr>
          <p:cNvSpPr>
            <a:spLocks noChangeAspect="1"/>
          </p:cNvSpPr>
          <p:nvPr/>
        </p:nvSpPr>
        <p:spPr>
          <a:xfrm>
            <a:off x="5303435" y="6301025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2170A460-D4A0-4C9C-A9E5-069D816910C1}"/>
              </a:ext>
            </a:extLst>
          </p:cNvPr>
          <p:cNvSpPr>
            <a:spLocks noChangeAspect="1"/>
          </p:cNvSpPr>
          <p:nvPr/>
        </p:nvSpPr>
        <p:spPr>
          <a:xfrm>
            <a:off x="6435697" y="6253366"/>
            <a:ext cx="8225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4A9A739-0087-43B6-9D79-6004EBF32595}"/>
              </a:ext>
            </a:extLst>
          </p:cNvPr>
          <p:cNvSpPr>
            <a:spLocks noChangeAspect="1"/>
          </p:cNvSpPr>
          <p:nvPr/>
        </p:nvSpPr>
        <p:spPr>
          <a:xfrm>
            <a:off x="6588470" y="6253485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E30EAEEA-8C6A-46F0-96A9-382411030CDA}"/>
              </a:ext>
            </a:extLst>
          </p:cNvPr>
          <p:cNvSpPr>
            <a:spLocks noChangeAspect="1"/>
          </p:cNvSpPr>
          <p:nvPr/>
        </p:nvSpPr>
        <p:spPr>
          <a:xfrm>
            <a:off x="6759488" y="6249844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A92434-5577-4DAA-94E2-B1E34A0D5911}"/>
              </a:ext>
            </a:extLst>
          </p:cNvPr>
          <p:cNvSpPr>
            <a:spLocks noChangeAspect="1"/>
          </p:cNvSpPr>
          <p:nvPr/>
        </p:nvSpPr>
        <p:spPr>
          <a:xfrm>
            <a:off x="7852198" y="6240245"/>
            <a:ext cx="8225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11DC4A82-6CD2-40EE-9AA4-EBEB98A41EA5}"/>
              </a:ext>
            </a:extLst>
          </p:cNvPr>
          <p:cNvSpPr>
            <a:spLocks noChangeAspect="1"/>
          </p:cNvSpPr>
          <p:nvPr/>
        </p:nvSpPr>
        <p:spPr>
          <a:xfrm>
            <a:off x="8004971" y="6240364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64B4D89-7994-46B3-A9BC-633AC2D9A7AB}"/>
              </a:ext>
            </a:extLst>
          </p:cNvPr>
          <p:cNvSpPr>
            <a:spLocks noChangeAspect="1"/>
          </p:cNvSpPr>
          <p:nvPr/>
        </p:nvSpPr>
        <p:spPr>
          <a:xfrm>
            <a:off x="8175989" y="6236723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6B4439E9-5EDC-4266-9D78-80B54E4E8B0A}"/>
              </a:ext>
            </a:extLst>
          </p:cNvPr>
          <p:cNvSpPr>
            <a:spLocks noChangeAspect="1"/>
          </p:cNvSpPr>
          <p:nvPr/>
        </p:nvSpPr>
        <p:spPr>
          <a:xfrm>
            <a:off x="9152799" y="6236723"/>
            <a:ext cx="8225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4A9B388E-C52C-4CA7-BC87-43F1259E6BA1}"/>
              </a:ext>
            </a:extLst>
          </p:cNvPr>
          <p:cNvSpPr>
            <a:spLocks noChangeAspect="1"/>
          </p:cNvSpPr>
          <p:nvPr/>
        </p:nvSpPr>
        <p:spPr>
          <a:xfrm>
            <a:off x="9305572" y="6236842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C82A7C8C-5E7D-4683-948A-08A49BFD9105}"/>
              </a:ext>
            </a:extLst>
          </p:cNvPr>
          <p:cNvSpPr>
            <a:spLocks noChangeAspect="1"/>
          </p:cNvSpPr>
          <p:nvPr/>
        </p:nvSpPr>
        <p:spPr>
          <a:xfrm>
            <a:off x="9476590" y="6233201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ACEB99A5-616F-484E-B0E7-7D495521B3FF}"/>
              </a:ext>
            </a:extLst>
          </p:cNvPr>
          <p:cNvSpPr>
            <a:spLocks noChangeAspect="1"/>
          </p:cNvSpPr>
          <p:nvPr/>
        </p:nvSpPr>
        <p:spPr>
          <a:xfrm>
            <a:off x="10531645" y="6271940"/>
            <a:ext cx="8225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7B4532F-4B0F-49DB-8D50-163ED6E66662}"/>
              </a:ext>
            </a:extLst>
          </p:cNvPr>
          <p:cNvSpPr>
            <a:spLocks noChangeAspect="1"/>
          </p:cNvSpPr>
          <p:nvPr/>
        </p:nvSpPr>
        <p:spPr>
          <a:xfrm>
            <a:off x="10684418" y="6272059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02345A1-B39B-4CB7-BC1A-693C111F8366}"/>
              </a:ext>
            </a:extLst>
          </p:cNvPr>
          <p:cNvSpPr>
            <a:spLocks noChangeAspect="1"/>
          </p:cNvSpPr>
          <p:nvPr/>
        </p:nvSpPr>
        <p:spPr>
          <a:xfrm>
            <a:off x="10855436" y="6268418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6" name="Isosceles Triangle 7">
            <a:extLst>
              <a:ext uri="{FF2B5EF4-FFF2-40B4-BE49-F238E27FC236}">
                <a16:creationId xmlns:a16="http://schemas.microsoft.com/office/drawing/2014/main" id="{EDC17DB1-B7FB-4A3B-8E2B-E86CF314D9C7}"/>
              </a:ext>
            </a:extLst>
          </p:cNvPr>
          <p:cNvSpPr/>
          <p:nvPr/>
        </p:nvSpPr>
        <p:spPr>
          <a:xfrm>
            <a:off x="-1" y="2616740"/>
            <a:ext cx="12003919" cy="3915810"/>
          </a:xfrm>
          <a:prstGeom prst="triangle">
            <a:avLst/>
          </a:prstGeom>
          <a:solidFill>
            <a:srgbClr val="70AD47">
              <a:alpha val="18039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7-Point Star 6">
            <a:extLst>
              <a:ext uri="{FF2B5EF4-FFF2-40B4-BE49-F238E27FC236}">
                <a16:creationId xmlns:a16="http://schemas.microsoft.com/office/drawing/2014/main" id="{8C346F4B-4EA7-4B7C-A7B7-3203146D9BEA}"/>
              </a:ext>
            </a:extLst>
          </p:cNvPr>
          <p:cNvSpPr/>
          <p:nvPr/>
        </p:nvSpPr>
        <p:spPr>
          <a:xfrm>
            <a:off x="2895600" y="6395155"/>
            <a:ext cx="169122" cy="168612"/>
          </a:xfrm>
          <a:prstGeom prst="star7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Curved Down Arrow 23">
            <a:extLst>
              <a:ext uri="{FF2B5EF4-FFF2-40B4-BE49-F238E27FC236}">
                <a16:creationId xmlns:a16="http://schemas.microsoft.com/office/drawing/2014/main" id="{6FFDD9C2-E901-4477-9390-A50A943FD55B}"/>
              </a:ext>
            </a:extLst>
          </p:cNvPr>
          <p:cNvSpPr/>
          <p:nvPr/>
        </p:nvSpPr>
        <p:spPr>
          <a:xfrm rot="10800000" flipH="1">
            <a:off x="2991379" y="6587927"/>
            <a:ext cx="316826" cy="168924"/>
          </a:xfrm>
          <a:prstGeom prst="curved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9" name="7-Point Star 114">
            <a:extLst>
              <a:ext uri="{FF2B5EF4-FFF2-40B4-BE49-F238E27FC236}">
                <a16:creationId xmlns:a16="http://schemas.microsoft.com/office/drawing/2014/main" id="{FE987B03-5147-4137-91EF-CFDF15DBE696}"/>
              </a:ext>
            </a:extLst>
          </p:cNvPr>
          <p:cNvSpPr/>
          <p:nvPr/>
        </p:nvSpPr>
        <p:spPr>
          <a:xfrm>
            <a:off x="4322616" y="6409009"/>
            <a:ext cx="169122" cy="168612"/>
          </a:xfrm>
          <a:prstGeom prst="star7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rved Down Arrow 118">
            <a:extLst>
              <a:ext uri="{FF2B5EF4-FFF2-40B4-BE49-F238E27FC236}">
                <a16:creationId xmlns:a16="http://schemas.microsoft.com/office/drawing/2014/main" id="{94CCAD6C-3501-427B-9037-0306BA4B540F}"/>
              </a:ext>
            </a:extLst>
          </p:cNvPr>
          <p:cNvSpPr/>
          <p:nvPr/>
        </p:nvSpPr>
        <p:spPr>
          <a:xfrm rot="10800000" flipH="1">
            <a:off x="4418395" y="6601781"/>
            <a:ext cx="316826" cy="168924"/>
          </a:xfrm>
          <a:prstGeom prst="curved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1" name="7-Point Star 119">
            <a:extLst>
              <a:ext uri="{FF2B5EF4-FFF2-40B4-BE49-F238E27FC236}">
                <a16:creationId xmlns:a16="http://schemas.microsoft.com/office/drawing/2014/main" id="{4DE48AD3-4BC6-49E0-9470-057C60D0014E}"/>
              </a:ext>
            </a:extLst>
          </p:cNvPr>
          <p:cNvSpPr/>
          <p:nvPr/>
        </p:nvSpPr>
        <p:spPr>
          <a:xfrm>
            <a:off x="5625422" y="6452512"/>
            <a:ext cx="169122" cy="168612"/>
          </a:xfrm>
          <a:prstGeom prst="star7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rved Down Arrow 125">
            <a:extLst>
              <a:ext uri="{FF2B5EF4-FFF2-40B4-BE49-F238E27FC236}">
                <a16:creationId xmlns:a16="http://schemas.microsoft.com/office/drawing/2014/main" id="{8F36583D-4228-46CE-A13A-228F03CA3669}"/>
              </a:ext>
            </a:extLst>
          </p:cNvPr>
          <p:cNvSpPr/>
          <p:nvPr/>
        </p:nvSpPr>
        <p:spPr>
          <a:xfrm rot="10800000" flipH="1">
            <a:off x="5721201" y="6645284"/>
            <a:ext cx="316826" cy="168924"/>
          </a:xfrm>
          <a:prstGeom prst="curved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" name="7-Point Star 126">
            <a:extLst>
              <a:ext uri="{FF2B5EF4-FFF2-40B4-BE49-F238E27FC236}">
                <a16:creationId xmlns:a16="http://schemas.microsoft.com/office/drawing/2014/main" id="{C8DA4366-AC14-4284-B6FE-1072E4D2A242}"/>
              </a:ext>
            </a:extLst>
          </p:cNvPr>
          <p:cNvSpPr/>
          <p:nvPr/>
        </p:nvSpPr>
        <p:spPr>
          <a:xfrm>
            <a:off x="8479905" y="6452512"/>
            <a:ext cx="169122" cy="168612"/>
          </a:xfrm>
          <a:prstGeom prst="star7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rved Down Arrow 127">
            <a:extLst>
              <a:ext uri="{FF2B5EF4-FFF2-40B4-BE49-F238E27FC236}">
                <a16:creationId xmlns:a16="http://schemas.microsoft.com/office/drawing/2014/main" id="{0C245949-A5C1-4F76-85C1-74EAD578853F}"/>
              </a:ext>
            </a:extLst>
          </p:cNvPr>
          <p:cNvSpPr/>
          <p:nvPr/>
        </p:nvSpPr>
        <p:spPr>
          <a:xfrm rot="10800000" flipH="1">
            <a:off x="8575684" y="6645284"/>
            <a:ext cx="316826" cy="168924"/>
          </a:xfrm>
          <a:prstGeom prst="curved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5" name="7-Point Star 128">
            <a:extLst>
              <a:ext uri="{FF2B5EF4-FFF2-40B4-BE49-F238E27FC236}">
                <a16:creationId xmlns:a16="http://schemas.microsoft.com/office/drawing/2014/main" id="{31DE3F42-C658-4F35-A263-7220A84D5304}"/>
              </a:ext>
            </a:extLst>
          </p:cNvPr>
          <p:cNvSpPr/>
          <p:nvPr/>
        </p:nvSpPr>
        <p:spPr>
          <a:xfrm>
            <a:off x="9823339" y="6436720"/>
            <a:ext cx="169122" cy="168612"/>
          </a:xfrm>
          <a:prstGeom prst="star7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rved Down Arrow 129">
            <a:extLst>
              <a:ext uri="{FF2B5EF4-FFF2-40B4-BE49-F238E27FC236}">
                <a16:creationId xmlns:a16="http://schemas.microsoft.com/office/drawing/2014/main" id="{0289E902-746D-4135-AAEB-A0D9334A96D1}"/>
              </a:ext>
            </a:extLst>
          </p:cNvPr>
          <p:cNvSpPr/>
          <p:nvPr/>
        </p:nvSpPr>
        <p:spPr>
          <a:xfrm rot="10800000" flipH="1">
            <a:off x="9919118" y="6629492"/>
            <a:ext cx="316826" cy="168924"/>
          </a:xfrm>
          <a:prstGeom prst="curved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7" name="7-Point Star 130">
            <a:extLst>
              <a:ext uri="{FF2B5EF4-FFF2-40B4-BE49-F238E27FC236}">
                <a16:creationId xmlns:a16="http://schemas.microsoft.com/office/drawing/2014/main" id="{2B586F5D-683C-4DE3-8271-28A7D194678A}"/>
              </a:ext>
            </a:extLst>
          </p:cNvPr>
          <p:cNvSpPr/>
          <p:nvPr/>
        </p:nvSpPr>
        <p:spPr>
          <a:xfrm>
            <a:off x="7093983" y="6395155"/>
            <a:ext cx="169122" cy="168612"/>
          </a:xfrm>
          <a:prstGeom prst="star7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rved Down Arrow 131">
            <a:extLst>
              <a:ext uri="{FF2B5EF4-FFF2-40B4-BE49-F238E27FC236}">
                <a16:creationId xmlns:a16="http://schemas.microsoft.com/office/drawing/2014/main" id="{2B1A0CB2-A318-4516-86A9-C6054F50016C}"/>
              </a:ext>
            </a:extLst>
          </p:cNvPr>
          <p:cNvSpPr/>
          <p:nvPr/>
        </p:nvSpPr>
        <p:spPr>
          <a:xfrm rot="10800000" flipH="1">
            <a:off x="7189762" y="6587927"/>
            <a:ext cx="316826" cy="168924"/>
          </a:xfrm>
          <a:prstGeom prst="curved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9" name="7-Point Star 132">
            <a:extLst>
              <a:ext uri="{FF2B5EF4-FFF2-40B4-BE49-F238E27FC236}">
                <a16:creationId xmlns:a16="http://schemas.microsoft.com/office/drawing/2014/main" id="{667704FB-443D-48F1-A23C-3C1017B1E7D1}"/>
              </a:ext>
            </a:extLst>
          </p:cNvPr>
          <p:cNvSpPr/>
          <p:nvPr/>
        </p:nvSpPr>
        <p:spPr>
          <a:xfrm>
            <a:off x="1524022" y="6436720"/>
            <a:ext cx="169122" cy="168612"/>
          </a:xfrm>
          <a:prstGeom prst="star7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rved Down Arrow 140">
            <a:extLst>
              <a:ext uri="{FF2B5EF4-FFF2-40B4-BE49-F238E27FC236}">
                <a16:creationId xmlns:a16="http://schemas.microsoft.com/office/drawing/2014/main" id="{C0D033A3-4A26-4FDA-9E0F-E070868DE398}"/>
              </a:ext>
            </a:extLst>
          </p:cNvPr>
          <p:cNvSpPr/>
          <p:nvPr/>
        </p:nvSpPr>
        <p:spPr>
          <a:xfrm rot="10800000" flipH="1">
            <a:off x="1619801" y="6629492"/>
            <a:ext cx="316826" cy="168924"/>
          </a:xfrm>
          <a:prstGeom prst="curved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BB5DC44-2AFF-410C-99AE-AB679CD66FCF}"/>
              </a:ext>
            </a:extLst>
          </p:cNvPr>
          <p:cNvSpPr/>
          <p:nvPr/>
        </p:nvSpPr>
        <p:spPr>
          <a:xfrm>
            <a:off x="3271381" y="1865996"/>
            <a:ext cx="567693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/>
              <a:t>Give us a </a:t>
            </a:r>
            <a:r>
              <a:rPr lang="en-US" sz="2600" b="1" i="1" dirty="0">
                <a:solidFill>
                  <a:schemeClr val="accent6"/>
                </a:solidFill>
              </a:rPr>
              <a:t>B</a:t>
            </a:r>
            <a:r>
              <a:rPr lang="en-US" sz="2600" b="1" i="1" baseline="30000" dirty="0">
                <a:solidFill>
                  <a:schemeClr val="accent6"/>
                </a:solidFill>
              </a:rPr>
              <a:t>+</a:t>
            </a:r>
            <a:r>
              <a:rPr lang="en-US" sz="2600" b="1" i="1" dirty="0">
                <a:solidFill>
                  <a:schemeClr val="accent6"/>
                </a:solidFill>
              </a:rPr>
              <a:t>-tree (“B – plus tree”) index!</a:t>
            </a:r>
            <a:endParaRPr lang="en-US" sz="2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96E729-AD96-42D6-BDA5-ACC99CE73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128" y="2660874"/>
            <a:ext cx="1996475" cy="160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84110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Are buffers a good storage choice?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Issue</a:t>
            </a:r>
            <a:r>
              <a:rPr lang="en-US" dirty="0"/>
              <a:t>: </a:t>
            </a:r>
            <a:r>
              <a:rPr lang="en-US" dirty="0">
                <a:solidFill>
                  <a:srgbClr val="FF3399"/>
                </a:solidFill>
              </a:rPr>
              <a:t>Static storage buffers </a:t>
            </a:r>
            <a:r>
              <a:rPr lang="en-US" dirty="0"/>
              <a:t>for </a:t>
            </a:r>
            <a:r>
              <a:rPr lang="en-US" dirty="0">
                <a:solidFill>
                  <a:schemeClr val="accent1"/>
                </a:solidFill>
              </a:rPr>
              <a:t>keys</a:t>
            </a:r>
            <a:r>
              <a:rPr lang="en-US" dirty="0"/>
              <a:t> and </a:t>
            </a:r>
            <a:r>
              <a:rPr lang="en-US" dirty="0">
                <a:solidFill>
                  <a:schemeClr val="accent4"/>
                </a:solidFill>
              </a:rPr>
              <a:t>references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waste memory space </a:t>
            </a:r>
            <a:r>
              <a:rPr lang="en-US" dirty="0"/>
              <a:t>for nodes.</a:t>
            </a:r>
          </a:p>
          <a:p>
            <a:pPr lvl="1"/>
            <a:r>
              <a:rPr lang="en-US" dirty="0"/>
              <a:t>Proposal: </a:t>
            </a:r>
            <a:r>
              <a:rPr lang="en-US" dirty="0">
                <a:solidFill>
                  <a:srgbClr val="002060"/>
                </a:solidFill>
              </a:rPr>
              <a:t>Use linked lists instead!</a:t>
            </a:r>
          </a:p>
          <a:p>
            <a:r>
              <a:rPr lang="en-US" dirty="0">
                <a:solidFill>
                  <a:srgbClr val="E911F9"/>
                </a:solidFill>
              </a:rPr>
              <a:t>This is actually not a  good idea.</a:t>
            </a:r>
          </a:p>
          <a:p>
            <a:r>
              <a:rPr lang="en-US" dirty="0"/>
              <a:t>Counter-arguments: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Buffers waste space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MINIMAL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/>
              <a:t>compared to the size of the DB (recall earlier results)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Static buffers allow us to perform </a:t>
            </a:r>
            <a:r>
              <a:rPr lang="en-US" dirty="0">
                <a:solidFill>
                  <a:schemeClr val="accent2"/>
                </a:solidFill>
              </a:rPr>
              <a:t>super-efficient binary search </a:t>
            </a:r>
            <a:r>
              <a:rPr lang="en-US" dirty="0"/>
              <a:t>for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seeking keys at every node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 2019, </a:t>
            </a:r>
            <a:r>
              <a:rPr lang="en-US" dirty="0">
                <a:solidFill>
                  <a:srgbClr val="7030A0"/>
                </a:solidFill>
              </a:rPr>
              <a:t>memory is cheaper </a:t>
            </a:r>
            <a:r>
              <a:rPr lang="en-US" dirty="0"/>
              <a:t>than it used to be in 1970; no reason to over-optimize!</a:t>
            </a:r>
          </a:p>
        </p:txBody>
      </p:sp>
    </p:spTree>
    <p:extLst>
      <p:ext uri="{BB962C8B-B14F-4D97-AF65-F5344CB8AC3E}">
        <p14:creationId xmlns:p14="http://schemas.microsoft.com/office/powerpoint/2010/main" val="336088032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Are buffers a good storage idea?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Issue</a:t>
            </a:r>
            <a:r>
              <a:rPr lang="en-US" dirty="0"/>
              <a:t>: </a:t>
            </a:r>
            <a:r>
              <a:rPr lang="en-US" dirty="0">
                <a:solidFill>
                  <a:srgbClr val="FF3399"/>
                </a:solidFill>
              </a:rPr>
              <a:t>Static storage buffers </a:t>
            </a:r>
            <a:r>
              <a:rPr lang="en-US" dirty="0"/>
              <a:t>for </a:t>
            </a:r>
            <a:r>
              <a:rPr lang="en-US" dirty="0">
                <a:solidFill>
                  <a:schemeClr val="accent1"/>
                </a:solidFill>
              </a:rPr>
              <a:t>keys</a:t>
            </a:r>
            <a:r>
              <a:rPr lang="en-US" dirty="0"/>
              <a:t> and </a:t>
            </a:r>
            <a:r>
              <a:rPr lang="en-US" dirty="0">
                <a:solidFill>
                  <a:schemeClr val="accent4"/>
                </a:solidFill>
              </a:rPr>
              <a:t>references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waste memory space </a:t>
            </a:r>
            <a:r>
              <a:rPr lang="en-US" dirty="0"/>
              <a:t>for nodes.</a:t>
            </a:r>
          </a:p>
          <a:p>
            <a:pPr lvl="1"/>
            <a:r>
              <a:rPr lang="en-US" dirty="0"/>
              <a:t>Proposal: </a:t>
            </a:r>
            <a:r>
              <a:rPr lang="en-US" dirty="0">
                <a:solidFill>
                  <a:srgbClr val="002060"/>
                </a:solidFill>
              </a:rPr>
              <a:t>Use linked lists instead!</a:t>
            </a:r>
          </a:p>
          <a:p>
            <a:r>
              <a:rPr lang="en-US" dirty="0">
                <a:solidFill>
                  <a:srgbClr val="E911F9"/>
                </a:solidFill>
              </a:rPr>
              <a:t>This is actually not a  good idea.</a:t>
            </a:r>
          </a:p>
          <a:p>
            <a:r>
              <a:rPr lang="en-US" dirty="0"/>
              <a:t>Counter-arguments: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Buffers waste space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MINIMAL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/>
              <a:t>compared to the size of the DB (recall earlier results)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Static buffers allow us to perform </a:t>
            </a:r>
            <a:r>
              <a:rPr lang="en-US" dirty="0">
                <a:solidFill>
                  <a:schemeClr val="accent2"/>
                </a:solidFill>
              </a:rPr>
              <a:t>super-efficient binary search </a:t>
            </a:r>
            <a:r>
              <a:rPr lang="en-US" dirty="0"/>
              <a:t>for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seeking keys at every node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 2019, </a:t>
            </a:r>
            <a:r>
              <a:rPr lang="en-US" dirty="0">
                <a:solidFill>
                  <a:srgbClr val="7030A0"/>
                </a:solidFill>
              </a:rPr>
              <a:t>memory is cheaper </a:t>
            </a:r>
            <a:r>
              <a:rPr lang="en-US" dirty="0"/>
              <a:t>than it used to be in 1970; </a:t>
            </a:r>
          </a:p>
          <a:p>
            <a:pPr marL="457200" lvl="1" indent="0">
              <a:buNone/>
            </a:pPr>
            <a:r>
              <a:rPr lang="en-US" dirty="0"/>
              <a:t>no reason to over-optimize!</a:t>
            </a:r>
          </a:p>
          <a:p>
            <a:r>
              <a:rPr lang="en-US" dirty="0"/>
              <a:t>Conclusion: </a:t>
            </a:r>
            <a:r>
              <a:rPr lang="en-US" dirty="0">
                <a:solidFill>
                  <a:srgbClr val="FF0000"/>
                </a:solidFill>
              </a:rPr>
              <a:t>yes, they are an excellent storage choice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98" y="5437617"/>
            <a:ext cx="2349745" cy="123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83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#0: No overflows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</a:t>
            </a:r>
            <a:r>
              <a:rPr lang="en-US" dirty="0">
                <a:solidFill>
                  <a:srgbClr val="E911F9"/>
                </a:solidFill>
              </a:rPr>
              <a:t>162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85352" y="365125"/>
                <a:ext cx="287912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rgbClr val="FF0000"/>
                    </a:solidFill>
                  </a:rPr>
                  <a:t>In all examples,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𝑝</m:t>
                    </m:r>
                    <m:r>
                      <a:rPr lang="en-US" sz="22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=5</m:t>
                    </m:r>
                  </m:oMath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52" y="365125"/>
                <a:ext cx="2879124" cy="430887"/>
              </a:xfrm>
              <a:prstGeom prst="rect">
                <a:avLst/>
              </a:prstGeom>
              <a:blipFill rotWithShape="0">
                <a:blip r:embed="rId2"/>
                <a:stretch>
                  <a:fillRect l="-2748"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endCxn id="16" idx="0"/>
          </p:cNvCxnSpPr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37" idx="0"/>
          </p:cNvCxnSpPr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-5, 6, 10, 34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0285205" y="3739612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23" name="Straight Arrow Connector 22"/>
          <p:cNvCxnSpPr>
            <a:endCxn id="45" idx="0"/>
          </p:cNvCxnSpPr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44" idx="0"/>
          </p:cNvCxnSpPr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22" idx="0"/>
          </p:cNvCxnSpPr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9477120" y="3739611"/>
            <a:ext cx="72286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185, 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196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</a:t>
            </a:r>
            <a:r>
              <a:rPr lang="en-US" sz="1200">
                <a:solidFill>
                  <a:schemeClr val="tx1"/>
                </a:solidFill>
              </a:rPr>
              <a:t>, </a:t>
            </a:r>
            <a:br>
              <a:rPr lang="en-US" sz="1200">
                <a:solidFill>
                  <a:schemeClr val="tx1"/>
                </a:solidFill>
              </a:rPr>
            </a:br>
            <a:r>
              <a:rPr lang="en-US" sz="1200">
                <a:solidFill>
                  <a:schemeClr val="tx1"/>
                </a:solidFill>
              </a:rPr>
              <a:t>170</a:t>
            </a:r>
            <a:r>
              <a:rPr lang="en-US" sz="1200" dirty="0">
                <a:solidFill>
                  <a:schemeClr val="tx1"/>
                </a:solidFill>
              </a:rPr>
              <a:t>, 176</a:t>
            </a:r>
          </a:p>
        </p:txBody>
      </p:sp>
      <p:cxnSp>
        <p:nvCxnSpPr>
          <p:cNvPr id="68" name="Straight Arrow Connector 67"/>
          <p:cNvCxnSpPr>
            <a:endCxn id="89" idx="0"/>
          </p:cNvCxnSpPr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98" name="Straight Arrow Connector 97"/>
          <p:cNvCxnSpPr>
            <a:endCxn id="110" idx="0"/>
          </p:cNvCxnSpPr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endCxn id="107" idx="0"/>
          </p:cNvCxnSpPr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/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109" name="Rounded Rectangle 108"/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62, 63, 64</a:t>
            </a:r>
          </a:p>
        </p:txBody>
      </p:sp>
      <p:sp>
        <p:nvSpPr>
          <p:cNvPr id="110" name="Rounded Rectangle 109"/>
          <p:cNvSpPr/>
          <p:nvPr/>
        </p:nvSpPr>
        <p:spPr>
          <a:xfrm>
            <a:off x="2906971" y="3659373"/>
            <a:ext cx="492120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128" name="Straight Arrow Connector 127"/>
          <p:cNvCxnSpPr/>
          <p:nvPr/>
        </p:nvCxnSpPr>
        <p:spPr>
          <a:xfrm flipH="1">
            <a:off x="383335" y="2972311"/>
            <a:ext cx="506075" cy="54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2086694" y="3051989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ounded Rectangle 131"/>
          <p:cNvSpPr/>
          <p:nvPr/>
        </p:nvSpPr>
        <p:spPr>
          <a:xfrm>
            <a:off x="1180707" y="366901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133" name="Rounded Rectangle 132"/>
          <p:cNvSpPr/>
          <p:nvPr/>
        </p:nvSpPr>
        <p:spPr>
          <a:xfrm>
            <a:off x="2269748" y="3631105"/>
            <a:ext cx="5852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39, 40</a:t>
            </a:r>
          </a:p>
        </p:txBody>
      </p:sp>
      <p:sp>
        <p:nvSpPr>
          <p:cNvPr id="134" name="Rounded Rectangle 133"/>
          <p:cNvSpPr/>
          <p:nvPr/>
        </p:nvSpPr>
        <p:spPr>
          <a:xfrm>
            <a:off x="603017" y="3663562"/>
            <a:ext cx="544516" cy="4158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</a:t>
            </a:r>
            <a:r>
              <a:rPr lang="en-US" sz="1400">
                <a:solidFill>
                  <a:schemeClr val="tx1"/>
                </a:solidFill>
              </a:rPr>
              <a:t>, 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5" name="Rounded Rectangle 134"/>
          <p:cNvSpPr/>
          <p:nvPr/>
        </p:nvSpPr>
        <p:spPr>
          <a:xfrm>
            <a:off x="1" y="3643483"/>
            <a:ext cx="560164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/>
          <p:nvPr/>
        </p:nvCxnSpPr>
        <p:spPr>
          <a:xfrm flipH="1">
            <a:off x="2879740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389227" y="4275758"/>
            <a:ext cx="1163389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600" dirty="0"/>
          </a:p>
          <a:p>
            <a:pPr marL="285750" indent="-285750">
              <a:buFont typeface="Arial" charset="0"/>
              <a:buChar char="•"/>
            </a:pPr>
            <a:r>
              <a:rPr lang="en-US" sz="2600" dirty="0"/>
              <a:t>Task: Insert </a:t>
            </a:r>
            <a:r>
              <a:rPr lang="en-US" sz="2600" dirty="0">
                <a:solidFill>
                  <a:srgbClr val="E911F9"/>
                </a:solidFill>
              </a:rPr>
              <a:t>119</a:t>
            </a:r>
            <a:endParaRPr lang="en-US" sz="2600" dirty="0"/>
          </a:p>
        </p:txBody>
      </p:sp>
      <p:cxnSp>
        <p:nvCxnSpPr>
          <p:cNvPr id="149" name="Straight Arrow Connector 148"/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/>
          <p:cNvSpPr/>
          <p:nvPr/>
        </p:nvSpPr>
        <p:spPr>
          <a:xfrm>
            <a:off x="1727222" y="3687037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102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#0: No overflows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85352" y="365125"/>
                <a:ext cx="287912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rgbClr val="FF0000"/>
                    </a:solidFill>
                  </a:rPr>
                  <a:t>In all examples,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𝑝</m:t>
                    </m:r>
                    <m:r>
                      <a:rPr lang="en-US" sz="22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=5</m:t>
                    </m:r>
                  </m:oMath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52" y="365125"/>
                <a:ext cx="2879124" cy="430887"/>
              </a:xfrm>
              <a:prstGeom prst="rect">
                <a:avLst/>
              </a:prstGeom>
              <a:blipFill rotWithShape="0">
                <a:blip r:embed="rId2"/>
                <a:stretch>
                  <a:fillRect l="-2748"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endCxn id="16" idx="0"/>
          </p:cNvCxnSpPr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rgbClr val="E911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37" idx="0"/>
          </p:cNvCxnSpPr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-5, 6, 10, 34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0285205" y="3739612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23" name="Straight Arrow Connector 22"/>
          <p:cNvCxnSpPr>
            <a:endCxn id="45" idx="0"/>
          </p:cNvCxnSpPr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44" idx="0"/>
          </p:cNvCxnSpPr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22" idx="0"/>
          </p:cNvCxnSpPr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9477120" y="3739611"/>
            <a:ext cx="72286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185, 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196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</a:t>
            </a:r>
            <a:r>
              <a:rPr lang="en-US" sz="1200">
                <a:solidFill>
                  <a:schemeClr val="tx1"/>
                </a:solidFill>
              </a:rPr>
              <a:t>, </a:t>
            </a:r>
            <a:br>
              <a:rPr lang="en-US" sz="1200">
                <a:solidFill>
                  <a:schemeClr val="tx1"/>
                </a:solidFill>
              </a:rPr>
            </a:br>
            <a:r>
              <a:rPr lang="en-US" sz="1200">
                <a:solidFill>
                  <a:schemeClr val="tx1"/>
                </a:solidFill>
              </a:rPr>
              <a:t>170</a:t>
            </a:r>
            <a:r>
              <a:rPr lang="en-US" sz="1200" dirty="0">
                <a:solidFill>
                  <a:schemeClr val="tx1"/>
                </a:solidFill>
              </a:rPr>
              <a:t>, 176</a:t>
            </a:r>
          </a:p>
        </p:txBody>
      </p:sp>
      <p:cxnSp>
        <p:nvCxnSpPr>
          <p:cNvPr id="68" name="Straight Arrow Connector 67"/>
          <p:cNvCxnSpPr>
            <a:endCxn id="89" idx="0"/>
          </p:cNvCxnSpPr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98" name="Straight Arrow Connector 97"/>
          <p:cNvCxnSpPr>
            <a:endCxn id="110" idx="0"/>
          </p:cNvCxnSpPr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endCxn id="107" idx="0"/>
          </p:cNvCxnSpPr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/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109" name="Rounded Rectangle 108"/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62, 63, 64</a:t>
            </a:r>
          </a:p>
        </p:txBody>
      </p:sp>
      <p:sp>
        <p:nvSpPr>
          <p:cNvPr id="110" name="Rounded Rectangle 109"/>
          <p:cNvSpPr/>
          <p:nvPr/>
        </p:nvSpPr>
        <p:spPr>
          <a:xfrm>
            <a:off x="2906971" y="3659373"/>
            <a:ext cx="492120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128" name="Straight Arrow Connector 127"/>
          <p:cNvCxnSpPr/>
          <p:nvPr/>
        </p:nvCxnSpPr>
        <p:spPr>
          <a:xfrm flipH="1">
            <a:off x="383335" y="2972311"/>
            <a:ext cx="506075" cy="54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2086694" y="3051989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ounded Rectangle 131"/>
          <p:cNvSpPr/>
          <p:nvPr/>
        </p:nvSpPr>
        <p:spPr>
          <a:xfrm>
            <a:off x="1180707" y="366901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133" name="Rounded Rectangle 132"/>
          <p:cNvSpPr/>
          <p:nvPr/>
        </p:nvSpPr>
        <p:spPr>
          <a:xfrm>
            <a:off x="2269748" y="3631105"/>
            <a:ext cx="5852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39, 40</a:t>
            </a:r>
          </a:p>
        </p:txBody>
      </p:sp>
      <p:sp>
        <p:nvSpPr>
          <p:cNvPr id="134" name="Rounded Rectangle 133"/>
          <p:cNvSpPr/>
          <p:nvPr/>
        </p:nvSpPr>
        <p:spPr>
          <a:xfrm>
            <a:off x="603017" y="3663562"/>
            <a:ext cx="544516" cy="4158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</a:t>
            </a:r>
            <a:r>
              <a:rPr lang="en-US" sz="1400">
                <a:solidFill>
                  <a:schemeClr val="tx1"/>
                </a:solidFill>
              </a:rPr>
              <a:t>, 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5" name="Rounded Rectangle 134"/>
          <p:cNvSpPr/>
          <p:nvPr/>
        </p:nvSpPr>
        <p:spPr>
          <a:xfrm>
            <a:off x="1" y="3643483"/>
            <a:ext cx="560164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/>
          <p:nvPr/>
        </p:nvCxnSpPr>
        <p:spPr>
          <a:xfrm flipH="1">
            <a:off x="2879740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389227" y="4275758"/>
            <a:ext cx="1163389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600" dirty="0"/>
          </a:p>
          <a:p>
            <a:pPr marL="285750" indent="-285750">
              <a:buFont typeface="Arial" charset="0"/>
              <a:buChar char="•"/>
            </a:pPr>
            <a:r>
              <a:rPr lang="en-US" sz="2600" dirty="0"/>
              <a:t>Task: Insert </a:t>
            </a:r>
            <a:r>
              <a:rPr lang="en-US" sz="2600" dirty="0">
                <a:solidFill>
                  <a:srgbClr val="E911F9"/>
                </a:solidFill>
              </a:rPr>
              <a:t>119</a:t>
            </a:r>
            <a:endParaRPr lang="en-US" sz="2600" dirty="0"/>
          </a:p>
        </p:txBody>
      </p:sp>
      <p:cxnSp>
        <p:nvCxnSpPr>
          <p:cNvPr id="149" name="Straight Arrow Connector 148"/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/>
          <p:cNvSpPr/>
          <p:nvPr/>
        </p:nvSpPr>
        <p:spPr>
          <a:xfrm>
            <a:off x="1727222" y="3687037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509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#0: No overflows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85352" y="365125"/>
                <a:ext cx="287912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rgbClr val="FF0000"/>
                    </a:solidFill>
                  </a:rPr>
                  <a:t>In all examples,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𝑝</m:t>
                    </m:r>
                    <m:r>
                      <a:rPr lang="en-US" sz="22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=5</m:t>
                    </m:r>
                  </m:oMath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52" y="365125"/>
                <a:ext cx="2879124" cy="430887"/>
              </a:xfrm>
              <a:prstGeom prst="rect">
                <a:avLst/>
              </a:prstGeom>
              <a:blipFill rotWithShape="0">
                <a:blip r:embed="rId2"/>
                <a:stretch>
                  <a:fillRect l="-2748"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endCxn id="16" idx="0"/>
          </p:cNvCxnSpPr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37" idx="0"/>
          </p:cNvCxnSpPr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-5, 6, 10, 34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</a:t>
            </a:r>
            <a:r>
              <a:rPr lang="en-US" dirty="0">
                <a:solidFill>
                  <a:srgbClr val="E911F9"/>
                </a:solidFill>
              </a:rPr>
              <a:t>110</a:t>
            </a:r>
            <a:r>
              <a:rPr lang="en-US" dirty="0">
                <a:solidFill>
                  <a:schemeClr val="tx1"/>
                </a:solidFill>
              </a:rPr>
              <a:t>, 120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0285205" y="3739612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23" name="Straight Arrow Connector 22"/>
          <p:cNvCxnSpPr>
            <a:endCxn id="45" idx="0"/>
          </p:cNvCxnSpPr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44" idx="0"/>
          </p:cNvCxnSpPr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22" idx="0"/>
          </p:cNvCxnSpPr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9477120" y="3739611"/>
            <a:ext cx="72286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185, 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196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</a:t>
            </a:r>
            <a:r>
              <a:rPr lang="en-US" sz="1200">
                <a:solidFill>
                  <a:schemeClr val="tx1"/>
                </a:solidFill>
              </a:rPr>
              <a:t>, </a:t>
            </a:r>
            <a:br>
              <a:rPr lang="en-US" sz="1200">
                <a:solidFill>
                  <a:schemeClr val="tx1"/>
                </a:solidFill>
              </a:rPr>
            </a:br>
            <a:r>
              <a:rPr lang="en-US" sz="1200">
                <a:solidFill>
                  <a:schemeClr val="tx1"/>
                </a:solidFill>
              </a:rPr>
              <a:t>170</a:t>
            </a:r>
            <a:r>
              <a:rPr lang="en-US" sz="1200" dirty="0">
                <a:solidFill>
                  <a:schemeClr val="tx1"/>
                </a:solidFill>
              </a:rPr>
              <a:t>, 176</a:t>
            </a:r>
          </a:p>
        </p:txBody>
      </p:sp>
      <p:cxnSp>
        <p:nvCxnSpPr>
          <p:cNvPr id="68" name="Straight Arrow Connector 67"/>
          <p:cNvCxnSpPr>
            <a:endCxn id="89" idx="0"/>
          </p:cNvCxnSpPr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98" name="Straight Arrow Connector 97"/>
          <p:cNvCxnSpPr>
            <a:endCxn id="110" idx="0"/>
          </p:cNvCxnSpPr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endCxn id="107" idx="0"/>
          </p:cNvCxnSpPr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/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109" name="Rounded Rectangle 108"/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62, 63, 64</a:t>
            </a:r>
          </a:p>
        </p:txBody>
      </p:sp>
      <p:sp>
        <p:nvSpPr>
          <p:cNvPr id="110" name="Rounded Rectangle 109"/>
          <p:cNvSpPr/>
          <p:nvPr/>
        </p:nvSpPr>
        <p:spPr>
          <a:xfrm>
            <a:off x="2906971" y="3659373"/>
            <a:ext cx="492120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128" name="Straight Arrow Connector 127"/>
          <p:cNvCxnSpPr/>
          <p:nvPr/>
        </p:nvCxnSpPr>
        <p:spPr>
          <a:xfrm flipH="1">
            <a:off x="383335" y="2972311"/>
            <a:ext cx="506075" cy="54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2086694" y="3051989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ounded Rectangle 131"/>
          <p:cNvSpPr/>
          <p:nvPr/>
        </p:nvSpPr>
        <p:spPr>
          <a:xfrm>
            <a:off x="1180707" y="366901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133" name="Rounded Rectangle 132"/>
          <p:cNvSpPr/>
          <p:nvPr/>
        </p:nvSpPr>
        <p:spPr>
          <a:xfrm>
            <a:off x="2269748" y="3631105"/>
            <a:ext cx="5852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39, 40</a:t>
            </a:r>
          </a:p>
        </p:txBody>
      </p:sp>
      <p:sp>
        <p:nvSpPr>
          <p:cNvPr id="134" name="Rounded Rectangle 133"/>
          <p:cNvSpPr/>
          <p:nvPr/>
        </p:nvSpPr>
        <p:spPr>
          <a:xfrm>
            <a:off x="603017" y="3663562"/>
            <a:ext cx="544516" cy="4158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</a:t>
            </a:r>
            <a:r>
              <a:rPr lang="en-US" sz="1400">
                <a:solidFill>
                  <a:schemeClr val="tx1"/>
                </a:solidFill>
              </a:rPr>
              <a:t>, 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5" name="Rounded Rectangle 134"/>
          <p:cNvSpPr/>
          <p:nvPr/>
        </p:nvSpPr>
        <p:spPr>
          <a:xfrm>
            <a:off x="1" y="3643483"/>
            <a:ext cx="560164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/>
          <p:nvPr/>
        </p:nvCxnSpPr>
        <p:spPr>
          <a:xfrm flipH="1">
            <a:off x="2879740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389227" y="4275758"/>
            <a:ext cx="1163389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600" dirty="0"/>
          </a:p>
          <a:p>
            <a:pPr marL="285750" indent="-285750">
              <a:buFont typeface="Arial" charset="0"/>
              <a:buChar char="•"/>
            </a:pPr>
            <a:r>
              <a:rPr lang="en-US" sz="2600" dirty="0"/>
              <a:t>Task: Insert </a:t>
            </a:r>
            <a:r>
              <a:rPr lang="en-US" sz="2600" dirty="0">
                <a:solidFill>
                  <a:srgbClr val="E911F9"/>
                </a:solidFill>
              </a:rPr>
              <a:t>119</a:t>
            </a:r>
            <a:endParaRPr lang="en-US" sz="2600" dirty="0"/>
          </a:p>
        </p:txBody>
      </p:sp>
      <p:cxnSp>
        <p:nvCxnSpPr>
          <p:cNvPr id="149" name="Straight Arrow Connector 148"/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/>
          <p:cNvSpPr/>
          <p:nvPr/>
        </p:nvSpPr>
        <p:spPr>
          <a:xfrm>
            <a:off x="1727222" y="3687037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516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#0: No overflows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85352" y="365125"/>
                <a:ext cx="287912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rgbClr val="FF0000"/>
                    </a:solidFill>
                  </a:rPr>
                  <a:t>In all examples,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𝑝</m:t>
                    </m:r>
                    <m:r>
                      <a:rPr lang="en-US" sz="22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=5</m:t>
                    </m:r>
                  </m:oMath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52" y="365125"/>
                <a:ext cx="2879124" cy="430887"/>
              </a:xfrm>
              <a:prstGeom prst="rect">
                <a:avLst/>
              </a:prstGeom>
              <a:blipFill rotWithShape="0">
                <a:blip r:embed="rId2"/>
                <a:stretch>
                  <a:fillRect l="-2748"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endCxn id="16" idx="0"/>
          </p:cNvCxnSpPr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37" idx="0"/>
          </p:cNvCxnSpPr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-5, 6, 10, 34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</a:t>
            </a:r>
            <a:r>
              <a:rPr lang="en-US" dirty="0">
                <a:solidFill>
                  <a:srgbClr val="E911F9"/>
                </a:solidFill>
              </a:rPr>
              <a:t>120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0285205" y="3739612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23" name="Straight Arrow Connector 22"/>
          <p:cNvCxnSpPr>
            <a:endCxn id="45" idx="0"/>
          </p:cNvCxnSpPr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44" idx="0"/>
          </p:cNvCxnSpPr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22" idx="0"/>
          </p:cNvCxnSpPr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9477120" y="3739611"/>
            <a:ext cx="72286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185, 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196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</a:t>
            </a:r>
            <a:r>
              <a:rPr lang="en-US" sz="1200">
                <a:solidFill>
                  <a:schemeClr val="tx1"/>
                </a:solidFill>
              </a:rPr>
              <a:t>, </a:t>
            </a:r>
            <a:br>
              <a:rPr lang="en-US" sz="1200">
                <a:solidFill>
                  <a:schemeClr val="tx1"/>
                </a:solidFill>
              </a:rPr>
            </a:br>
            <a:r>
              <a:rPr lang="en-US" sz="1200">
                <a:solidFill>
                  <a:schemeClr val="tx1"/>
                </a:solidFill>
              </a:rPr>
              <a:t>170</a:t>
            </a:r>
            <a:r>
              <a:rPr lang="en-US" sz="1200" dirty="0">
                <a:solidFill>
                  <a:schemeClr val="tx1"/>
                </a:solidFill>
              </a:rPr>
              <a:t>, 176</a:t>
            </a:r>
          </a:p>
        </p:txBody>
      </p:sp>
      <p:cxnSp>
        <p:nvCxnSpPr>
          <p:cNvPr id="68" name="Straight Arrow Connector 67"/>
          <p:cNvCxnSpPr>
            <a:endCxn id="89" idx="0"/>
          </p:cNvCxnSpPr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98" name="Straight Arrow Connector 97"/>
          <p:cNvCxnSpPr>
            <a:endCxn id="110" idx="0"/>
          </p:cNvCxnSpPr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endCxn id="107" idx="0"/>
          </p:cNvCxnSpPr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/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109" name="Rounded Rectangle 108"/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62, 63, 64</a:t>
            </a:r>
          </a:p>
        </p:txBody>
      </p:sp>
      <p:sp>
        <p:nvSpPr>
          <p:cNvPr id="110" name="Rounded Rectangle 109"/>
          <p:cNvSpPr/>
          <p:nvPr/>
        </p:nvSpPr>
        <p:spPr>
          <a:xfrm>
            <a:off x="2906971" y="3659373"/>
            <a:ext cx="492120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128" name="Straight Arrow Connector 127"/>
          <p:cNvCxnSpPr/>
          <p:nvPr/>
        </p:nvCxnSpPr>
        <p:spPr>
          <a:xfrm flipH="1">
            <a:off x="383335" y="2972311"/>
            <a:ext cx="506075" cy="54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2086694" y="3051989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ounded Rectangle 131"/>
          <p:cNvSpPr/>
          <p:nvPr/>
        </p:nvSpPr>
        <p:spPr>
          <a:xfrm>
            <a:off x="1180707" y="366901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133" name="Rounded Rectangle 132"/>
          <p:cNvSpPr/>
          <p:nvPr/>
        </p:nvSpPr>
        <p:spPr>
          <a:xfrm>
            <a:off x="2269748" y="3631105"/>
            <a:ext cx="5852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39, 40</a:t>
            </a:r>
          </a:p>
        </p:txBody>
      </p:sp>
      <p:sp>
        <p:nvSpPr>
          <p:cNvPr id="134" name="Rounded Rectangle 133"/>
          <p:cNvSpPr/>
          <p:nvPr/>
        </p:nvSpPr>
        <p:spPr>
          <a:xfrm>
            <a:off x="603017" y="3663562"/>
            <a:ext cx="544516" cy="4158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</a:t>
            </a:r>
            <a:r>
              <a:rPr lang="en-US" sz="1400">
                <a:solidFill>
                  <a:schemeClr val="tx1"/>
                </a:solidFill>
              </a:rPr>
              <a:t>, 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5" name="Rounded Rectangle 134"/>
          <p:cNvSpPr/>
          <p:nvPr/>
        </p:nvSpPr>
        <p:spPr>
          <a:xfrm>
            <a:off x="1" y="3643483"/>
            <a:ext cx="560164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/>
          <p:nvPr/>
        </p:nvCxnSpPr>
        <p:spPr>
          <a:xfrm flipH="1">
            <a:off x="2879740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389227" y="4275758"/>
            <a:ext cx="1163389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600" dirty="0"/>
          </a:p>
          <a:p>
            <a:pPr marL="285750" indent="-285750">
              <a:buFont typeface="Arial" charset="0"/>
              <a:buChar char="•"/>
            </a:pPr>
            <a:r>
              <a:rPr lang="en-US" sz="2600" dirty="0"/>
              <a:t>Task: Insert </a:t>
            </a:r>
            <a:r>
              <a:rPr lang="en-US" sz="2600" dirty="0">
                <a:solidFill>
                  <a:srgbClr val="E911F9"/>
                </a:solidFill>
              </a:rPr>
              <a:t>119</a:t>
            </a:r>
            <a:endParaRPr lang="en-US" sz="2600" dirty="0"/>
          </a:p>
        </p:txBody>
      </p:sp>
      <p:cxnSp>
        <p:nvCxnSpPr>
          <p:cNvPr id="149" name="Straight Arrow Connector 148"/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/>
          <p:cNvSpPr/>
          <p:nvPr/>
        </p:nvSpPr>
        <p:spPr>
          <a:xfrm>
            <a:off x="1727222" y="3687037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257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Improving our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B-Tree: </a:t>
                </a:r>
                <a:r>
                  <a:rPr lang="en-US" dirty="0"/>
                  <a:t>A generalization of a 2-3 tree.</a:t>
                </a:r>
              </a:p>
              <a:p>
                <a:pPr lvl="1"/>
                <a:r>
                  <a:rPr lang="en-US" dirty="0"/>
                  <a:t>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dirty="0"/>
                  <a:t> (for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dirty="0" err="1"/>
                  <a:t>ointer</a:t>
                </a:r>
                <a:r>
                  <a:rPr lang="en-US" dirty="0"/>
                  <a:t>) controls the </a:t>
                </a:r>
                <a:r>
                  <a:rPr lang="en-US" b="1" i="1" dirty="0">
                    <a:solidFill>
                      <a:schemeClr val="accent2"/>
                    </a:solidFill>
                  </a:rPr>
                  <a:t>fan-out (#children)</a:t>
                </a:r>
                <a:r>
                  <a:rPr lang="en-US" i="1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/>
                  <a:t>of every node.</a:t>
                </a:r>
              </a:p>
              <a:p>
                <a:pPr lvl="1"/>
                <a:r>
                  <a:rPr lang="en-US" dirty="0"/>
                  <a:t>For efficiency purposes, usually nodes allocated with </a:t>
                </a:r>
                <a:r>
                  <a:rPr lang="en-US" dirty="0">
                    <a:solidFill>
                      <a:srgbClr val="E911F9"/>
                    </a:solidFill>
                  </a:rPr>
                  <a:t>static array of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E911F9"/>
                        </a:solidFill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dirty="0"/>
                  <a:t> that contain pointers to subtrees.</a:t>
                </a:r>
              </a:p>
              <a:p>
                <a:pPr lvl="1"/>
                <a:r>
                  <a:rPr lang="en-US" dirty="0"/>
                  <a:t>Any </a:t>
                </a:r>
                <a:r>
                  <a:rPr lang="en-US" b="1" dirty="0">
                    <a:solidFill>
                      <a:srgbClr val="7030A0"/>
                    </a:solidFill>
                  </a:rPr>
                  <a:t>non-root</a:t>
                </a:r>
                <a:r>
                  <a:rPr lang="en-US" dirty="0"/>
                  <a:t> node can have between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𝑝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i="1" u="sng" dirty="0"/>
                  <a:t>keys inclusive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The root itself is the only node allowed to have a </a:t>
                </a:r>
                <a:r>
                  <a:rPr lang="en-US" b="1" dirty="0">
                    <a:solidFill>
                      <a:schemeClr val="accent4">
                        <a:lumMod val="75000"/>
                      </a:schemeClr>
                    </a:solidFill>
                  </a:rPr>
                  <a:t>single key (2 children)</a:t>
                </a:r>
              </a:p>
              <a:p>
                <a:pPr lvl="2"/>
                <a:r>
                  <a:rPr lang="en-US" dirty="0"/>
                  <a:t>Just </a:t>
                </a:r>
                <a:r>
                  <a:rPr lang="en-US" b="1" i="1" dirty="0">
                    <a:solidFill>
                      <a:schemeClr val="accent6">
                        <a:lumMod val="75000"/>
                      </a:schemeClr>
                    </a:solidFill>
                  </a:rPr>
                  <a:t>allowed</a:t>
                </a:r>
                <a:r>
                  <a:rPr lang="en-US" dirty="0"/>
                  <a:t>. Not necessarily </a:t>
                </a:r>
                <a:r>
                  <a:rPr lang="en-US" b="1" dirty="0">
                    <a:solidFill>
                      <a:srgbClr val="E911F9"/>
                    </a:solidFill>
                  </a:rPr>
                  <a:t>“has to have”.</a:t>
                </a:r>
              </a:p>
              <a:p>
                <a:pPr lvl="1"/>
                <a:endParaRPr lang="en-US" b="1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3381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#0: No overflows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85352" y="365125"/>
                <a:ext cx="287912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rgbClr val="FF0000"/>
                    </a:solidFill>
                  </a:rPr>
                  <a:t>In all examples,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𝑝</m:t>
                    </m:r>
                    <m:r>
                      <a:rPr lang="en-US" sz="22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=5</m:t>
                    </m:r>
                  </m:oMath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52" y="365125"/>
                <a:ext cx="2879124" cy="430887"/>
              </a:xfrm>
              <a:prstGeom prst="rect">
                <a:avLst/>
              </a:prstGeom>
              <a:blipFill rotWithShape="0">
                <a:blip r:embed="rId2"/>
                <a:stretch>
                  <a:fillRect l="-2748"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endCxn id="16" idx="0"/>
          </p:cNvCxnSpPr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37" idx="0"/>
          </p:cNvCxnSpPr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-5, 6, 10, 34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0285205" y="3739612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23" name="Straight Arrow Connector 22"/>
          <p:cNvCxnSpPr>
            <a:endCxn id="45" idx="0"/>
          </p:cNvCxnSpPr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44" idx="0"/>
          </p:cNvCxnSpPr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22" idx="0"/>
          </p:cNvCxnSpPr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9477120" y="3739611"/>
            <a:ext cx="72286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185, 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196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</a:t>
            </a:r>
            <a:r>
              <a:rPr lang="en-US" sz="1200">
                <a:solidFill>
                  <a:schemeClr val="tx1"/>
                </a:solidFill>
              </a:rPr>
              <a:t>, </a:t>
            </a:r>
            <a:br>
              <a:rPr lang="en-US" sz="1200">
                <a:solidFill>
                  <a:schemeClr val="tx1"/>
                </a:solidFill>
              </a:rPr>
            </a:br>
            <a:r>
              <a:rPr lang="en-US" sz="1200">
                <a:solidFill>
                  <a:schemeClr val="tx1"/>
                </a:solidFill>
              </a:rPr>
              <a:t>170</a:t>
            </a:r>
            <a:r>
              <a:rPr lang="en-US" sz="1200" dirty="0">
                <a:solidFill>
                  <a:schemeClr val="tx1"/>
                </a:solidFill>
              </a:rPr>
              <a:t>, 176</a:t>
            </a:r>
          </a:p>
        </p:txBody>
      </p:sp>
      <p:cxnSp>
        <p:nvCxnSpPr>
          <p:cNvPr id="68" name="Straight Arrow Connector 67"/>
          <p:cNvCxnSpPr>
            <a:endCxn id="89" idx="0"/>
          </p:cNvCxnSpPr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rgbClr val="E911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98" name="Straight Arrow Connector 97"/>
          <p:cNvCxnSpPr>
            <a:endCxn id="110" idx="0"/>
          </p:cNvCxnSpPr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endCxn id="107" idx="0"/>
          </p:cNvCxnSpPr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/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109" name="Rounded Rectangle 108"/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62, 63, 64</a:t>
            </a:r>
          </a:p>
        </p:txBody>
      </p:sp>
      <p:sp>
        <p:nvSpPr>
          <p:cNvPr id="110" name="Rounded Rectangle 109"/>
          <p:cNvSpPr/>
          <p:nvPr/>
        </p:nvSpPr>
        <p:spPr>
          <a:xfrm>
            <a:off x="2906971" y="3659373"/>
            <a:ext cx="492120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128" name="Straight Arrow Connector 127"/>
          <p:cNvCxnSpPr/>
          <p:nvPr/>
        </p:nvCxnSpPr>
        <p:spPr>
          <a:xfrm flipH="1">
            <a:off x="383335" y="2972311"/>
            <a:ext cx="506075" cy="54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2086694" y="3051989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ounded Rectangle 131"/>
          <p:cNvSpPr/>
          <p:nvPr/>
        </p:nvSpPr>
        <p:spPr>
          <a:xfrm>
            <a:off x="1180707" y="366901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133" name="Rounded Rectangle 132"/>
          <p:cNvSpPr/>
          <p:nvPr/>
        </p:nvSpPr>
        <p:spPr>
          <a:xfrm>
            <a:off x="2269748" y="3631105"/>
            <a:ext cx="5852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39, 40</a:t>
            </a:r>
          </a:p>
        </p:txBody>
      </p:sp>
      <p:sp>
        <p:nvSpPr>
          <p:cNvPr id="134" name="Rounded Rectangle 133"/>
          <p:cNvSpPr/>
          <p:nvPr/>
        </p:nvSpPr>
        <p:spPr>
          <a:xfrm>
            <a:off x="603017" y="3663562"/>
            <a:ext cx="544516" cy="4158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</a:t>
            </a:r>
            <a:r>
              <a:rPr lang="en-US" sz="1400">
                <a:solidFill>
                  <a:schemeClr val="tx1"/>
                </a:solidFill>
              </a:rPr>
              <a:t>, 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5" name="Rounded Rectangle 134"/>
          <p:cNvSpPr/>
          <p:nvPr/>
        </p:nvSpPr>
        <p:spPr>
          <a:xfrm>
            <a:off x="1" y="3643483"/>
            <a:ext cx="560164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/>
          <p:nvPr/>
        </p:nvCxnSpPr>
        <p:spPr>
          <a:xfrm flipH="1">
            <a:off x="2879740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389227" y="4275758"/>
            <a:ext cx="1163389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600" dirty="0"/>
          </a:p>
          <a:p>
            <a:pPr marL="285750" indent="-285750">
              <a:buFont typeface="Arial" charset="0"/>
              <a:buChar char="•"/>
            </a:pPr>
            <a:r>
              <a:rPr lang="en-US" sz="2600" dirty="0"/>
              <a:t>Task: Insert </a:t>
            </a:r>
            <a:r>
              <a:rPr lang="en-US" sz="2600" dirty="0">
                <a:solidFill>
                  <a:srgbClr val="E911F9"/>
                </a:solidFill>
              </a:rPr>
              <a:t>119</a:t>
            </a:r>
            <a:endParaRPr lang="en-US" sz="2600" dirty="0"/>
          </a:p>
        </p:txBody>
      </p:sp>
      <p:cxnSp>
        <p:nvCxnSpPr>
          <p:cNvPr id="149" name="Straight Arrow Connector 148"/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/>
          <p:cNvSpPr/>
          <p:nvPr/>
        </p:nvSpPr>
        <p:spPr>
          <a:xfrm>
            <a:off x="1727222" y="3687037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060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#0: No overflows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85352" y="365125"/>
                <a:ext cx="287912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rgbClr val="FF0000"/>
                    </a:solidFill>
                  </a:rPr>
                  <a:t>In all examples,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𝑝</m:t>
                    </m:r>
                    <m:r>
                      <a:rPr lang="en-US" sz="22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=5</m:t>
                    </m:r>
                  </m:oMath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52" y="365125"/>
                <a:ext cx="2879124" cy="430887"/>
              </a:xfrm>
              <a:prstGeom prst="rect">
                <a:avLst/>
              </a:prstGeom>
              <a:blipFill rotWithShape="0">
                <a:blip r:embed="rId2"/>
                <a:stretch>
                  <a:fillRect l="-2748"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endCxn id="16" idx="0"/>
          </p:cNvCxnSpPr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37" idx="0"/>
          </p:cNvCxnSpPr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-5, 6, 10, 34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0285205" y="3739612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23" name="Straight Arrow Connector 22"/>
          <p:cNvCxnSpPr>
            <a:endCxn id="45" idx="0"/>
          </p:cNvCxnSpPr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44" idx="0"/>
          </p:cNvCxnSpPr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22" idx="0"/>
          </p:cNvCxnSpPr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9477120" y="3739611"/>
            <a:ext cx="72286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185, 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196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</a:t>
            </a:r>
            <a:r>
              <a:rPr lang="en-US" sz="1200">
                <a:solidFill>
                  <a:schemeClr val="tx1"/>
                </a:solidFill>
              </a:rPr>
              <a:t>, </a:t>
            </a:r>
            <a:br>
              <a:rPr lang="en-US" sz="1200">
                <a:solidFill>
                  <a:schemeClr val="tx1"/>
                </a:solidFill>
              </a:rPr>
            </a:br>
            <a:r>
              <a:rPr lang="en-US" sz="1200">
                <a:solidFill>
                  <a:schemeClr val="tx1"/>
                </a:solidFill>
              </a:rPr>
              <a:t>170</a:t>
            </a:r>
            <a:r>
              <a:rPr lang="en-US" sz="1200" dirty="0">
                <a:solidFill>
                  <a:schemeClr val="tx1"/>
                </a:solidFill>
              </a:rPr>
              <a:t>, 176</a:t>
            </a:r>
          </a:p>
        </p:txBody>
      </p:sp>
      <p:cxnSp>
        <p:nvCxnSpPr>
          <p:cNvPr id="68" name="Straight Arrow Connector 67"/>
          <p:cNvCxnSpPr>
            <a:endCxn id="89" idx="0"/>
          </p:cNvCxnSpPr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</a:t>
            </a:r>
            <a:r>
              <a:rPr lang="en-US" sz="1400" dirty="0">
                <a:solidFill>
                  <a:srgbClr val="E911F9"/>
                </a:solidFill>
              </a:rPr>
              <a:t>114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98" name="Straight Arrow Connector 97"/>
          <p:cNvCxnSpPr>
            <a:endCxn id="110" idx="0"/>
          </p:cNvCxnSpPr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endCxn id="107" idx="0"/>
          </p:cNvCxnSpPr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/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109" name="Rounded Rectangle 108"/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62, 63, 64</a:t>
            </a:r>
          </a:p>
        </p:txBody>
      </p:sp>
      <p:sp>
        <p:nvSpPr>
          <p:cNvPr id="110" name="Rounded Rectangle 109"/>
          <p:cNvSpPr/>
          <p:nvPr/>
        </p:nvSpPr>
        <p:spPr>
          <a:xfrm>
            <a:off x="2906971" y="3659373"/>
            <a:ext cx="492120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128" name="Straight Arrow Connector 127"/>
          <p:cNvCxnSpPr/>
          <p:nvPr/>
        </p:nvCxnSpPr>
        <p:spPr>
          <a:xfrm flipH="1">
            <a:off x="383335" y="2972311"/>
            <a:ext cx="506075" cy="54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2086694" y="3051989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ounded Rectangle 131"/>
          <p:cNvSpPr/>
          <p:nvPr/>
        </p:nvSpPr>
        <p:spPr>
          <a:xfrm>
            <a:off x="1180707" y="366901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133" name="Rounded Rectangle 132"/>
          <p:cNvSpPr/>
          <p:nvPr/>
        </p:nvSpPr>
        <p:spPr>
          <a:xfrm>
            <a:off x="2269748" y="3631105"/>
            <a:ext cx="5852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39, 40</a:t>
            </a:r>
          </a:p>
        </p:txBody>
      </p:sp>
      <p:sp>
        <p:nvSpPr>
          <p:cNvPr id="134" name="Rounded Rectangle 133"/>
          <p:cNvSpPr/>
          <p:nvPr/>
        </p:nvSpPr>
        <p:spPr>
          <a:xfrm>
            <a:off x="603017" y="3663562"/>
            <a:ext cx="544516" cy="4158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</a:t>
            </a:r>
            <a:r>
              <a:rPr lang="en-US" sz="1400">
                <a:solidFill>
                  <a:schemeClr val="tx1"/>
                </a:solidFill>
              </a:rPr>
              <a:t>, 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5" name="Rounded Rectangle 134"/>
          <p:cNvSpPr/>
          <p:nvPr/>
        </p:nvSpPr>
        <p:spPr>
          <a:xfrm>
            <a:off x="1" y="3643483"/>
            <a:ext cx="560164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/>
          <p:nvPr/>
        </p:nvCxnSpPr>
        <p:spPr>
          <a:xfrm flipH="1">
            <a:off x="2879740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389227" y="4275758"/>
            <a:ext cx="1163389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600" dirty="0"/>
          </a:p>
          <a:p>
            <a:pPr marL="285750" indent="-285750">
              <a:buFont typeface="Arial" charset="0"/>
              <a:buChar char="•"/>
            </a:pPr>
            <a:r>
              <a:rPr lang="en-US" sz="2600" dirty="0"/>
              <a:t>Task: Insert </a:t>
            </a:r>
            <a:r>
              <a:rPr lang="en-US" sz="2600" dirty="0">
                <a:solidFill>
                  <a:srgbClr val="E911F9"/>
                </a:solidFill>
              </a:rPr>
              <a:t>119</a:t>
            </a:r>
            <a:endParaRPr lang="en-US" sz="2600" dirty="0"/>
          </a:p>
        </p:txBody>
      </p:sp>
      <p:cxnSp>
        <p:nvCxnSpPr>
          <p:cNvPr id="149" name="Straight Arrow Connector 148"/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/>
          <p:cNvSpPr/>
          <p:nvPr/>
        </p:nvSpPr>
        <p:spPr>
          <a:xfrm>
            <a:off x="1727222" y="3687037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209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#0: No overflows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85352" y="365125"/>
                <a:ext cx="287912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rgbClr val="FF0000"/>
                    </a:solidFill>
                  </a:rPr>
                  <a:t>In all examples,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𝑝</m:t>
                    </m:r>
                    <m:r>
                      <a:rPr lang="en-US" sz="22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=5</m:t>
                    </m:r>
                  </m:oMath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52" y="365125"/>
                <a:ext cx="2879124" cy="430887"/>
              </a:xfrm>
              <a:prstGeom prst="rect">
                <a:avLst/>
              </a:prstGeom>
              <a:blipFill rotWithShape="0">
                <a:blip r:embed="rId2"/>
                <a:stretch>
                  <a:fillRect l="-2748"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endCxn id="16" idx="0"/>
          </p:cNvCxnSpPr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37" idx="0"/>
          </p:cNvCxnSpPr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-5, 6, 10, 34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0285205" y="3739612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23" name="Straight Arrow Connector 22"/>
          <p:cNvCxnSpPr>
            <a:endCxn id="45" idx="0"/>
          </p:cNvCxnSpPr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44" idx="0"/>
          </p:cNvCxnSpPr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22" idx="0"/>
          </p:cNvCxnSpPr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9477120" y="3739611"/>
            <a:ext cx="72286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185, 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196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</a:t>
            </a:r>
            <a:r>
              <a:rPr lang="en-US" sz="1200">
                <a:solidFill>
                  <a:schemeClr val="tx1"/>
                </a:solidFill>
              </a:rPr>
              <a:t>, </a:t>
            </a:r>
            <a:br>
              <a:rPr lang="en-US" sz="1200">
                <a:solidFill>
                  <a:schemeClr val="tx1"/>
                </a:solidFill>
              </a:rPr>
            </a:br>
            <a:r>
              <a:rPr lang="en-US" sz="1200">
                <a:solidFill>
                  <a:schemeClr val="tx1"/>
                </a:solidFill>
              </a:rPr>
              <a:t>170</a:t>
            </a:r>
            <a:r>
              <a:rPr lang="en-US" sz="1200" dirty="0">
                <a:solidFill>
                  <a:schemeClr val="tx1"/>
                </a:solidFill>
              </a:rPr>
              <a:t>, 176</a:t>
            </a:r>
          </a:p>
        </p:txBody>
      </p:sp>
      <p:cxnSp>
        <p:nvCxnSpPr>
          <p:cNvPr id="68" name="Straight Arrow Connector 67"/>
          <p:cNvCxnSpPr>
            <a:endCxn id="89" idx="0"/>
          </p:cNvCxnSpPr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>
          <a:xfrm>
            <a:off x="7140938" y="3761534"/>
            <a:ext cx="748572" cy="63755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112, 114, </a:t>
            </a:r>
            <a:r>
              <a:rPr lang="en-US" sz="1400" dirty="0">
                <a:solidFill>
                  <a:srgbClr val="E911F9"/>
                </a:solidFill>
              </a:rPr>
              <a:t>119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98" name="Straight Arrow Connector 97"/>
          <p:cNvCxnSpPr>
            <a:endCxn id="110" idx="0"/>
          </p:cNvCxnSpPr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endCxn id="107" idx="0"/>
          </p:cNvCxnSpPr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/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109" name="Rounded Rectangle 108"/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62, 63, 64</a:t>
            </a:r>
          </a:p>
        </p:txBody>
      </p:sp>
      <p:sp>
        <p:nvSpPr>
          <p:cNvPr id="110" name="Rounded Rectangle 109"/>
          <p:cNvSpPr/>
          <p:nvPr/>
        </p:nvSpPr>
        <p:spPr>
          <a:xfrm>
            <a:off x="2906971" y="3659373"/>
            <a:ext cx="492120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128" name="Straight Arrow Connector 127"/>
          <p:cNvCxnSpPr/>
          <p:nvPr/>
        </p:nvCxnSpPr>
        <p:spPr>
          <a:xfrm flipH="1">
            <a:off x="383335" y="2972311"/>
            <a:ext cx="506075" cy="54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2086694" y="3051989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ounded Rectangle 131"/>
          <p:cNvSpPr/>
          <p:nvPr/>
        </p:nvSpPr>
        <p:spPr>
          <a:xfrm>
            <a:off x="1180707" y="366901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133" name="Rounded Rectangle 132"/>
          <p:cNvSpPr/>
          <p:nvPr/>
        </p:nvSpPr>
        <p:spPr>
          <a:xfrm>
            <a:off x="2269748" y="3631105"/>
            <a:ext cx="5852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39, 40</a:t>
            </a:r>
          </a:p>
        </p:txBody>
      </p:sp>
      <p:sp>
        <p:nvSpPr>
          <p:cNvPr id="134" name="Rounded Rectangle 133"/>
          <p:cNvSpPr/>
          <p:nvPr/>
        </p:nvSpPr>
        <p:spPr>
          <a:xfrm>
            <a:off x="603017" y="3663562"/>
            <a:ext cx="544516" cy="4158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</a:t>
            </a:r>
            <a:r>
              <a:rPr lang="en-US" sz="1400">
                <a:solidFill>
                  <a:schemeClr val="tx1"/>
                </a:solidFill>
              </a:rPr>
              <a:t>, 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5" name="Rounded Rectangle 134"/>
          <p:cNvSpPr/>
          <p:nvPr/>
        </p:nvSpPr>
        <p:spPr>
          <a:xfrm>
            <a:off x="1" y="3643483"/>
            <a:ext cx="560164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/>
          <p:nvPr/>
        </p:nvCxnSpPr>
        <p:spPr>
          <a:xfrm flipH="1">
            <a:off x="2879740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389227" y="4275758"/>
            <a:ext cx="1163389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600" dirty="0"/>
          </a:p>
          <a:p>
            <a:pPr marL="285750" indent="-285750">
              <a:buFont typeface="Arial" charset="0"/>
              <a:buChar char="•"/>
            </a:pPr>
            <a:r>
              <a:rPr lang="en-US" sz="2600" dirty="0"/>
              <a:t>Task: Insert </a:t>
            </a:r>
            <a:r>
              <a:rPr lang="en-US" sz="2600" dirty="0">
                <a:solidFill>
                  <a:srgbClr val="E911F9"/>
                </a:solidFill>
              </a:rPr>
              <a:t>119</a:t>
            </a:r>
            <a:endParaRPr lang="en-US" sz="2600" dirty="0"/>
          </a:p>
        </p:txBody>
      </p:sp>
      <p:cxnSp>
        <p:nvCxnSpPr>
          <p:cNvPr id="149" name="Straight Arrow Connector 148"/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/>
          <p:cNvSpPr/>
          <p:nvPr/>
        </p:nvSpPr>
        <p:spPr>
          <a:xfrm>
            <a:off x="1727222" y="3687037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292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#0: No overflows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85352" y="365125"/>
                <a:ext cx="287912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rgbClr val="FF0000"/>
                    </a:solidFill>
                  </a:rPr>
                  <a:t>In all examples,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𝑝</m:t>
                    </m:r>
                    <m:r>
                      <a:rPr lang="en-US" sz="22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=5</m:t>
                    </m:r>
                  </m:oMath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52" y="365125"/>
                <a:ext cx="2879124" cy="430887"/>
              </a:xfrm>
              <a:prstGeom prst="rect">
                <a:avLst/>
              </a:prstGeom>
              <a:blipFill rotWithShape="0">
                <a:blip r:embed="rId2"/>
                <a:stretch>
                  <a:fillRect l="-2748"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endCxn id="16" idx="0"/>
          </p:cNvCxnSpPr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37" idx="0"/>
          </p:cNvCxnSpPr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-5, 6, 10, 34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0285205" y="3739612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23" name="Straight Arrow Connector 22"/>
          <p:cNvCxnSpPr>
            <a:endCxn id="45" idx="0"/>
          </p:cNvCxnSpPr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44" idx="0"/>
          </p:cNvCxnSpPr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22" idx="0"/>
          </p:cNvCxnSpPr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9477120" y="3739611"/>
            <a:ext cx="72286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185, 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196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</a:t>
            </a:r>
            <a:r>
              <a:rPr lang="en-US" sz="1200">
                <a:solidFill>
                  <a:schemeClr val="tx1"/>
                </a:solidFill>
              </a:rPr>
              <a:t>, </a:t>
            </a:r>
            <a:br>
              <a:rPr lang="en-US" sz="1200">
                <a:solidFill>
                  <a:schemeClr val="tx1"/>
                </a:solidFill>
              </a:rPr>
            </a:br>
            <a:r>
              <a:rPr lang="en-US" sz="1200">
                <a:solidFill>
                  <a:schemeClr val="tx1"/>
                </a:solidFill>
              </a:rPr>
              <a:t>170</a:t>
            </a:r>
            <a:r>
              <a:rPr lang="en-US" sz="1200" dirty="0">
                <a:solidFill>
                  <a:schemeClr val="tx1"/>
                </a:solidFill>
              </a:rPr>
              <a:t>, 176</a:t>
            </a:r>
          </a:p>
        </p:txBody>
      </p:sp>
      <p:cxnSp>
        <p:nvCxnSpPr>
          <p:cNvPr id="68" name="Straight Arrow Connector 67"/>
          <p:cNvCxnSpPr>
            <a:endCxn id="89" idx="0"/>
          </p:cNvCxnSpPr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>
          <a:xfrm>
            <a:off x="7140938" y="3761534"/>
            <a:ext cx="748572" cy="63755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112, 114, </a:t>
            </a:r>
            <a:r>
              <a:rPr lang="en-US" sz="1400" dirty="0">
                <a:solidFill>
                  <a:srgbClr val="E911F9"/>
                </a:solidFill>
              </a:rPr>
              <a:t>119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98" name="Straight Arrow Connector 97"/>
          <p:cNvCxnSpPr>
            <a:endCxn id="110" idx="0"/>
          </p:cNvCxnSpPr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endCxn id="107" idx="0"/>
          </p:cNvCxnSpPr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/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109" name="Rounded Rectangle 108"/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62, 63, 64</a:t>
            </a:r>
          </a:p>
        </p:txBody>
      </p:sp>
      <p:sp>
        <p:nvSpPr>
          <p:cNvPr id="110" name="Rounded Rectangle 109"/>
          <p:cNvSpPr/>
          <p:nvPr/>
        </p:nvSpPr>
        <p:spPr>
          <a:xfrm>
            <a:off x="2906971" y="3659373"/>
            <a:ext cx="492120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128" name="Straight Arrow Connector 127"/>
          <p:cNvCxnSpPr/>
          <p:nvPr/>
        </p:nvCxnSpPr>
        <p:spPr>
          <a:xfrm flipH="1">
            <a:off x="383335" y="2972311"/>
            <a:ext cx="506075" cy="54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2086694" y="3051989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ounded Rectangle 131"/>
          <p:cNvSpPr/>
          <p:nvPr/>
        </p:nvSpPr>
        <p:spPr>
          <a:xfrm>
            <a:off x="1180707" y="366901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133" name="Rounded Rectangle 132"/>
          <p:cNvSpPr/>
          <p:nvPr/>
        </p:nvSpPr>
        <p:spPr>
          <a:xfrm>
            <a:off x="2269748" y="3631105"/>
            <a:ext cx="5852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39, 40</a:t>
            </a:r>
          </a:p>
        </p:txBody>
      </p:sp>
      <p:sp>
        <p:nvSpPr>
          <p:cNvPr id="134" name="Rounded Rectangle 133"/>
          <p:cNvSpPr/>
          <p:nvPr/>
        </p:nvSpPr>
        <p:spPr>
          <a:xfrm>
            <a:off x="603017" y="3663562"/>
            <a:ext cx="544516" cy="4158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</a:t>
            </a:r>
            <a:r>
              <a:rPr lang="en-US" sz="1400">
                <a:solidFill>
                  <a:schemeClr val="tx1"/>
                </a:solidFill>
              </a:rPr>
              <a:t>, 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5" name="Rounded Rectangle 134"/>
          <p:cNvSpPr/>
          <p:nvPr/>
        </p:nvSpPr>
        <p:spPr>
          <a:xfrm>
            <a:off x="1" y="3643483"/>
            <a:ext cx="560164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/>
          <p:nvPr/>
        </p:nvCxnSpPr>
        <p:spPr>
          <a:xfrm flipH="1">
            <a:off x="2879740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389227" y="4275758"/>
            <a:ext cx="1163389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600" dirty="0"/>
          </a:p>
          <a:p>
            <a:pPr marL="285750" indent="-285750">
              <a:buFont typeface="Arial" charset="0"/>
              <a:buChar char="•"/>
            </a:pPr>
            <a:r>
              <a:rPr lang="en-US" sz="2600" dirty="0"/>
              <a:t>Task: Insert </a:t>
            </a:r>
            <a:r>
              <a:rPr lang="en-US" sz="2600" dirty="0">
                <a:solidFill>
                  <a:srgbClr val="E911F9"/>
                </a:solidFill>
              </a:rPr>
              <a:t>119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600" dirty="0">
                <a:solidFill>
                  <a:srgbClr val="E911F9"/>
                </a:solidFill>
              </a:rPr>
              <a:t>No overflow at the leaf, so no problem</a:t>
            </a:r>
            <a:endParaRPr lang="en-US" sz="2600" dirty="0"/>
          </a:p>
        </p:txBody>
      </p:sp>
      <p:cxnSp>
        <p:nvCxnSpPr>
          <p:cNvPr id="149" name="Straight Arrow Connector 148"/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/>
          <p:cNvSpPr/>
          <p:nvPr/>
        </p:nvSpPr>
        <p:spPr>
          <a:xfrm>
            <a:off x="1727222" y="3687037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7" name="Picture 6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01773CF4-E1FF-4261-9970-28C0962C7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960" y="4773091"/>
            <a:ext cx="981039" cy="98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342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#0: No overflows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75000"/>
                  <a:tint val="66000"/>
                  <a:satMod val="160000"/>
                </a:schemeClr>
              </a:gs>
              <a:gs pos="50000">
                <a:schemeClr val="accent4">
                  <a:lumMod val="75000"/>
                  <a:tint val="44500"/>
                  <a:satMod val="160000"/>
                </a:schemeClr>
              </a:gs>
              <a:gs pos="100000">
                <a:schemeClr val="accent4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85352" y="365125"/>
                <a:ext cx="287912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rgbClr val="FF0000"/>
                    </a:solidFill>
                  </a:rPr>
                  <a:t>In all examples,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𝑝</m:t>
                    </m:r>
                    <m:r>
                      <a:rPr lang="en-US" sz="22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=5</m:t>
                    </m:r>
                  </m:oMath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52" y="365125"/>
                <a:ext cx="2879124" cy="430887"/>
              </a:xfrm>
              <a:prstGeom prst="rect">
                <a:avLst/>
              </a:prstGeom>
              <a:blipFill rotWithShape="0">
                <a:blip r:embed="rId2"/>
                <a:stretch>
                  <a:fillRect l="-2748"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endCxn id="16" idx="0"/>
          </p:cNvCxnSpPr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37" idx="0"/>
          </p:cNvCxnSpPr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-5, 6, 10, 34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75000"/>
                  <a:tint val="66000"/>
                  <a:satMod val="160000"/>
                </a:schemeClr>
              </a:gs>
              <a:gs pos="50000">
                <a:schemeClr val="accent4">
                  <a:lumMod val="75000"/>
                  <a:tint val="44500"/>
                  <a:satMod val="160000"/>
                </a:schemeClr>
              </a:gs>
              <a:gs pos="100000">
                <a:schemeClr val="accent4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75000"/>
                  <a:tint val="66000"/>
                  <a:satMod val="160000"/>
                </a:schemeClr>
              </a:gs>
              <a:gs pos="50000">
                <a:schemeClr val="accent4">
                  <a:lumMod val="75000"/>
                  <a:tint val="44500"/>
                  <a:satMod val="160000"/>
                </a:schemeClr>
              </a:gs>
              <a:gs pos="100000">
                <a:schemeClr val="accent4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0285205" y="3739612"/>
            <a:ext cx="791082" cy="50662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23" name="Straight Arrow Connector 22"/>
          <p:cNvCxnSpPr>
            <a:endCxn id="45" idx="0"/>
          </p:cNvCxnSpPr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44" idx="0"/>
          </p:cNvCxnSpPr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22" idx="0"/>
          </p:cNvCxnSpPr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75000"/>
                  <a:tint val="66000"/>
                  <a:satMod val="160000"/>
                </a:schemeClr>
              </a:gs>
              <a:gs pos="50000">
                <a:schemeClr val="accent4">
                  <a:lumMod val="75000"/>
                  <a:tint val="44500"/>
                  <a:satMod val="160000"/>
                </a:schemeClr>
              </a:gs>
              <a:gs pos="100000">
                <a:schemeClr val="accent4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75000"/>
                  <a:tint val="66000"/>
                  <a:satMod val="160000"/>
                </a:schemeClr>
              </a:gs>
              <a:gs pos="50000">
                <a:schemeClr val="accent4">
                  <a:lumMod val="75000"/>
                  <a:tint val="44500"/>
                  <a:satMod val="160000"/>
                </a:schemeClr>
              </a:gs>
              <a:gs pos="100000">
                <a:schemeClr val="accent4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9477120" y="3739611"/>
            <a:ext cx="722868" cy="50662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185, 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196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</a:t>
            </a:r>
            <a:r>
              <a:rPr lang="en-US" sz="1200">
                <a:solidFill>
                  <a:schemeClr val="tx1"/>
                </a:solidFill>
              </a:rPr>
              <a:t>, </a:t>
            </a:r>
            <a:br>
              <a:rPr lang="en-US" sz="1200">
                <a:solidFill>
                  <a:schemeClr val="tx1"/>
                </a:solidFill>
              </a:rPr>
            </a:br>
            <a:r>
              <a:rPr lang="en-US" sz="1200">
                <a:solidFill>
                  <a:schemeClr val="tx1"/>
                </a:solidFill>
              </a:rPr>
              <a:t>170</a:t>
            </a:r>
            <a:r>
              <a:rPr lang="en-US" sz="1200" dirty="0">
                <a:solidFill>
                  <a:schemeClr val="tx1"/>
                </a:solidFill>
              </a:rPr>
              <a:t>, 176</a:t>
            </a:r>
          </a:p>
        </p:txBody>
      </p:sp>
      <p:cxnSp>
        <p:nvCxnSpPr>
          <p:cNvPr id="68" name="Straight Arrow Connector 67"/>
          <p:cNvCxnSpPr>
            <a:endCxn id="89" idx="0"/>
          </p:cNvCxnSpPr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>
          <a:xfrm>
            <a:off x="7140938" y="3761534"/>
            <a:ext cx="748572" cy="637551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75000"/>
                  <a:tint val="66000"/>
                  <a:satMod val="160000"/>
                </a:schemeClr>
              </a:gs>
              <a:gs pos="50000">
                <a:schemeClr val="accent4">
                  <a:lumMod val="75000"/>
                  <a:tint val="44500"/>
                  <a:satMod val="160000"/>
                </a:schemeClr>
              </a:gs>
              <a:gs pos="100000">
                <a:schemeClr val="accent4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112, 114, </a:t>
            </a:r>
            <a:r>
              <a:rPr lang="en-US" sz="1400" dirty="0">
                <a:solidFill>
                  <a:srgbClr val="E911F9"/>
                </a:solidFill>
              </a:rPr>
              <a:t>119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75000"/>
                  <a:tint val="66000"/>
                  <a:satMod val="160000"/>
                </a:schemeClr>
              </a:gs>
              <a:gs pos="50000">
                <a:schemeClr val="accent4">
                  <a:lumMod val="75000"/>
                  <a:tint val="44500"/>
                  <a:satMod val="160000"/>
                </a:schemeClr>
              </a:gs>
              <a:gs pos="100000">
                <a:schemeClr val="accent4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98" name="Straight Arrow Connector 97"/>
          <p:cNvCxnSpPr>
            <a:endCxn id="110" idx="0"/>
          </p:cNvCxnSpPr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endCxn id="107" idx="0"/>
          </p:cNvCxnSpPr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/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75000"/>
                  <a:tint val="66000"/>
                  <a:satMod val="160000"/>
                </a:schemeClr>
              </a:gs>
              <a:gs pos="50000">
                <a:schemeClr val="accent4">
                  <a:lumMod val="75000"/>
                  <a:tint val="44500"/>
                  <a:satMod val="160000"/>
                </a:schemeClr>
              </a:gs>
              <a:gs pos="100000">
                <a:schemeClr val="accent4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109" name="Rounded Rectangle 108"/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75000"/>
                  <a:tint val="66000"/>
                  <a:satMod val="160000"/>
                </a:schemeClr>
              </a:gs>
              <a:gs pos="50000">
                <a:schemeClr val="accent4">
                  <a:lumMod val="75000"/>
                  <a:tint val="44500"/>
                  <a:satMod val="160000"/>
                </a:schemeClr>
              </a:gs>
              <a:gs pos="100000">
                <a:schemeClr val="accent4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62, 63, 64</a:t>
            </a:r>
          </a:p>
        </p:txBody>
      </p:sp>
      <p:sp>
        <p:nvSpPr>
          <p:cNvPr id="110" name="Rounded Rectangle 109"/>
          <p:cNvSpPr/>
          <p:nvPr/>
        </p:nvSpPr>
        <p:spPr>
          <a:xfrm>
            <a:off x="2906971" y="3659373"/>
            <a:ext cx="492120" cy="50152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128" name="Straight Arrow Connector 127"/>
          <p:cNvCxnSpPr/>
          <p:nvPr/>
        </p:nvCxnSpPr>
        <p:spPr>
          <a:xfrm flipH="1">
            <a:off x="383335" y="2972311"/>
            <a:ext cx="506075" cy="54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2086694" y="3051989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ounded Rectangle 131"/>
          <p:cNvSpPr/>
          <p:nvPr/>
        </p:nvSpPr>
        <p:spPr>
          <a:xfrm>
            <a:off x="1180707" y="3669010"/>
            <a:ext cx="515094" cy="40707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133" name="Rounded Rectangle 132"/>
          <p:cNvSpPr/>
          <p:nvPr/>
        </p:nvSpPr>
        <p:spPr>
          <a:xfrm>
            <a:off x="2269748" y="3631105"/>
            <a:ext cx="585278" cy="50662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39, 40</a:t>
            </a:r>
          </a:p>
        </p:txBody>
      </p:sp>
      <p:sp>
        <p:nvSpPr>
          <p:cNvPr id="134" name="Rounded Rectangle 133"/>
          <p:cNvSpPr/>
          <p:nvPr/>
        </p:nvSpPr>
        <p:spPr>
          <a:xfrm>
            <a:off x="603017" y="3663562"/>
            <a:ext cx="544516" cy="41588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</a:t>
            </a:r>
            <a:r>
              <a:rPr lang="en-US" sz="1400">
                <a:solidFill>
                  <a:schemeClr val="tx1"/>
                </a:solidFill>
              </a:rPr>
              <a:t>, 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5" name="Rounded Rectangle 134"/>
          <p:cNvSpPr/>
          <p:nvPr/>
        </p:nvSpPr>
        <p:spPr>
          <a:xfrm>
            <a:off x="1" y="3643483"/>
            <a:ext cx="560164" cy="432603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/>
          <p:nvPr/>
        </p:nvCxnSpPr>
        <p:spPr>
          <a:xfrm flipH="1">
            <a:off x="2879740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/>
              <p:cNvSpPr txBox="1"/>
              <p:nvPr/>
            </p:nvSpPr>
            <p:spPr>
              <a:xfrm>
                <a:off x="1" y="4905397"/>
                <a:ext cx="11924270" cy="2889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31775" indent="-231775">
                  <a:buFont typeface="Arial" charset="0"/>
                  <a:buChar char="•"/>
                </a:pPr>
                <a:r>
                  <a:rPr lang="en-US" sz="2600" b="1" dirty="0">
                    <a:solidFill>
                      <a:srgbClr val="FF0000"/>
                    </a:solidFill>
                  </a:rPr>
                  <a:t>Side notes: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600" dirty="0">
                    <a:solidFill>
                      <a:schemeClr val="accent1"/>
                    </a:solidFill>
                  </a:rPr>
                  <a:t>Only 2 nodes with maximum amount of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𝑝</m:t>
                    </m:r>
                    <m:r>
                      <a:rPr lang="en-US" sz="260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−1=4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keys: That’s ok.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600" dirty="0">
                    <a:solidFill>
                      <a:schemeClr val="accent6"/>
                    </a:solidFill>
                  </a:rPr>
                  <a:t>Bunch of leaf nodes holding only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2=</m:t>
                    </m:r>
                    <m:d>
                      <m:dPr>
                        <m:begChr m:val="⌈"/>
                        <m:endChr m:val="⌉"/>
                        <m:ctrlPr>
                          <a:rPr lang="en-US" sz="26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6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600" b="0" i="1" smtClean="0">
                                <a:solidFill>
                                  <a:schemeClr val="accent6"/>
                                </a:solidFill>
                                <a:latin typeface="Cambria Math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sz="2600" b="0" i="1" smtClean="0">
                                <a:solidFill>
                                  <a:schemeClr val="accent6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600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sz="2600" dirty="0">
                    <a:solidFill>
                      <a:schemeClr val="accent6"/>
                    </a:solidFill>
                  </a:rPr>
                  <a:t> keys; also ok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600" dirty="0">
                    <a:solidFill>
                      <a:schemeClr val="accent4">
                        <a:lumMod val="75000"/>
                      </a:schemeClr>
                    </a:solidFill>
                  </a:rPr>
                  <a:t>Bunch of inner and leaf nodes holding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3=⌈</m:t>
                    </m:r>
                    <m:f>
                      <m:fPr>
                        <m:ctrlPr>
                          <a:rPr lang="mr-IN" sz="26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𝑝</m:t>
                        </m:r>
                      </m:num>
                      <m:den>
                        <m:r>
                          <a:rPr lang="en-US" sz="26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sz="26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⌉</m:t>
                    </m:r>
                  </m:oMath>
                </a14:m>
                <a:r>
                  <a:rPr lang="en-US" sz="2600" dirty="0">
                    <a:solidFill>
                      <a:schemeClr val="accent4">
                        <a:lumMod val="75000"/>
                      </a:schemeClr>
                    </a:solidFill>
                  </a:rPr>
                  <a:t> keys; also ok</a:t>
                </a:r>
              </a:p>
              <a:p>
                <a:pPr marL="688975" lvl="1" indent="-231775">
                  <a:buFont typeface="Arial" charset="0"/>
                  <a:buChar char="•"/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endParaRPr lang="en-US" sz="2600" dirty="0"/>
              </a:p>
            </p:txBody>
          </p:sp>
        </mc:Choice>
        <mc:Fallback xmlns="">
          <p:sp>
            <p:nvSpPr>
              <p:cNvPr id="144" name="TextBox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4905397"/>
                <a:ext cx="11924270" cy="2889894"/>
              </a:xfrm>
              <a:prstGeom prst="rect">
                <a:avLst/>
              </a:prstGeom>
              <a:blipFill rotWithShape="0">
                <a:blip r:embed="rId3"/>
                <a:stretch>
                  <a:fillRect l="-767" t="-1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9" name="Straight Arrow Connector 148"/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/>
          <p:cNvSpPr/>
          <p:nvPr/>
        </p:nvSpPr>
        <p:spPr>
          <a:xfrm>
            <a:off x="1727222" y="3687037"/>
            <a:ext cx="515094" cy="41905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370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#1: Pick either sibling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57,   90,   162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6" name="Straight Arrow Connector 45"/>
          <p:cNvCxnSpPr>
            <a:endCxn id="59" idx="0"/>
          </p:cNvCxnSpPr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80" idx="0"/>
          </p:cNvCxnSpPr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/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-5, 6, 10, 34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0285205" y="3739612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54" name="Straight Arrow Connector 53"/>
          <p:cNvCxnSpPr>
            <a:endCxn id="88" idx="0"/>
          </p:cNvCxnSpPr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87" idx="0"/>
          </p:cNvCxnSpPr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65" idx="0"/>
          </p:cNvCxnSpPr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9477120" y="3739611"/>
            <a:ext cx="72286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185,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196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164, 168,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170, 176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/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76" name="Rounded Rectangle 75"/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62, 63, 64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2956399" y="3659373"/>
            <a:ext cx="492120" cy="5154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78" name="Straight Arrow Connector 77"/>
          <p:cNvCxnSpPr/>
          <p:nvPr/>
        </p:nvCxnSpPr>
        <p:spPr>
          <a:xfrm flipH="1">
            <a:off x="383335" y="2972311"/>
            <a:ext cx="506075" cy="54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2135621" y="3039228"/>
            <a:ext cx="345037" cy="52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/>
          <p:cNvSpPr/>
          <p:nvPr/>
        </p:nvSpPr>
        <p:spPr>
          <a:xfrm>
            <a:off x="1242253" y="368088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2343918" y="3590359"/>
            <a:ext cx="5852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39, 40</a:t>
            </a:r>
          </a:p>
        </p:txBody>
      </p:sp>
      <p:sp>
        <p:nvSpPr>
          <p:cNvPr id="84" name="Rounded Rectangle 83"/>
          <p:cNvSpPr/>
          <p:nvPr/>
        </p:nvSpPr>
        <p:spPr>
          <a:xfrm>
            <a:off x="603017" y="3663562"/>
            <a:ext cx="609628" cy="4158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-3, 0, 1, 3</a:t>
            </a:r>
          </a:p>
        </p:txBody>
      </p:sp>
      <p:cxnSp>
        <p:nvCxnSpPr>
          <p:cNvPr id="85" name="Straight Connector 84"/>
          <p:cNvCxnSpPr/>
          <p:nvPr/>
        </p:nvCxnSpPr>
        <p:spPr>
          <a:xfrm flipH="1">
            <a:off x="2941525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ounded Rectangle 88"/>
          <p:cNvSpPr/>
          <p:nvPr/>
        </p:nvSpPr>
        <p:spPr>
          <a:xfrm>
            <a:off x="1764557" y="3661978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1" y="3643483"/>
            <a:ext cx="558011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363900" y="4693773"/>
            <a:ext cx="116445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600" dirty="0"/>
              <a:t>Task: Insert </a:t>
            </a:r>
            <a:r>
              <a:rPr lang="en-US" sz="2600" dirty="0">
                <a:solidFill>
                  <a:srgbClr val="E911F9"/>
                </a:solidFill>
              </a:rPr>
              <a:t>-1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398393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#1: Pick either sibling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</a:t>
            </a:r>
            <a:r>
              <a:rPr lang="en-US" dirty="0">
                <a:solidFill>
                  <a:srgbClr val="E911F9"/>
                </a:solidFill>
              </a:rPr>
              <a:t>90</a:t>
            </a:r>
            <a:r>
              <a:rPr lang="en-US" dirty="0">
                <a:solidFill>
                  <a:schemeClr val="tx1"/>
                </a:solidFill>
              </a:rPr>
              <a:t>,   162</a:t>
            </a:r>
          </a:p>
        </p:txBody>
      </p:sp>
      <p:cxnSp>
        <p:nvCxnSpPr>
          <p:cNvPr id="46" name="Straight Arrow Connector 45"/>
          <p:cNvCxnSpPr>
            <a:endCxn id="59" idx="0"/>
          </p:cNvCxnSpPr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80" idx="0"/>
          </p:cNvCxnSpPr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/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-5, 6, 10, 34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0285205" y="3739612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54" name="Straight Arrow Connector 53"/>
          <p:cNvCxnSpPr>
            <a:endCxn id="88" idx="0"/>
          </p:cNvCxnSpPr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87" idx="0"/>
          </p:cNvCxnSpPr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65" idx="0"/>
          </p:cNvCxnSpPr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9477120" y="3739611"/>
            <a:ext cx="72286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185,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196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164, 168,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170, 176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/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76" name="Rounded Rectangle 75"/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62, 63, 64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2956399" y="3659373"/>
            <a:ext cx="492120" cy="5154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78" name="Straight Arrow Connector 77"/>
          <p:cNvCxnSpPr/>
          <p:nvPr/>
        </p:nvCxnSpPr>
        <p:spPr>
          <a:xfrm flipH="1">
            <a:off x="383335" y="2972311"/>
            <a:ext cx="506075" cy="54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2135621" y="3039228"/>
            <a:ext cx="345037" cy="52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/>
          <p:cNvSpPr/>
          <p:nvPr/>
        </p:nvSpPr>
        <p:spPr>
          <a:xfrm>
            <a:off x="1242253" y="368088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2343918" y="3590359"/>
            <a:ext cx="5852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39, 40</a:t>
            </a:r>
          </a:p>
        </p:txBody>
      </p:sp>
      <p:sp>
        <p:nvSpPr>
          <p:cNvPr id="84" name="Rounded Rectangle 83"/>
          <p:cNvSpPr/>
          <p:nvPr/>
        </p:nvSpPr>
        <p:spPr>
          <a:xfrm>
            <a:off x="603017" y="3663562"/>
            <a:ext cx="609628" cy="4158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-3, 0, 1, 3</a:t>
            </a:r>
          </a:p>
        </p:txBody>
      </p:sp>
      <p:cxnSp>
        <p:nvCxnSpPr>
          <p:cNvPr id="85" name="Straight Connector 84"/>
          <p:cNvCxnSpPr/>
          <p:nvPr/>
        </p:nvCxnSpPr>
        <p:spPr>
          <a:xfrm flipH="1">
            <a:off x="2941525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ounded Rectangle 88"/>
          <p:cNvSpPr/>
          <p:nvPr/>
        </p:nvSpPr>
        <p:spPr>
          <a:xfrm>
            <a:off x="1764557" y="3661978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1" y="3643483"/>
            <a:ext cx="558011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363900" y="4693773"/>
            <a:ext cx="116445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600" dirty="0"/>
              <a:t>Task: Insert </a:t>
            </a:r>
            <a:r>
              <a:rPr lang="en-US" sz="2600" dirty="0">
                <a:solidFill>
                  <a:srgbClr val="E911F9"/>
                </a:solidFill>
              </a:rPr>
              <a:t>-1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621062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#1: Pick either sibling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E911F9"/>
                </a:solidFill>
              </a:rPr>
              <a:t>57</a:t>
            </a:r>
            <a:r>
              <a:rPr lang="en-US" dirty="0">
                <a:solidFill>
                  <a:schemeClr val="tx1"/>
                </a:solidFill>
              </a:rPr>
              <a:t>,   90,   162</a:t>
            </a:r>
          </a:p>
        </p:txBody>
      </p:sp>
      <p:cxnSp>
        <p:nvCxnSpPr>
          <p:cNvPr id="46" name="Straight Arrow Connector 45"/>
          <p:cNvCxnSpPr>
            <a:endCxn id="59" idx="0"/>
          </p:cNvCxnSpPr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80" idx="0"/>
          </p:cNvCxnSpPr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/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-5, 6, 10, 34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0285205" y="3739612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54" name="Straight Arrow Connector 53"/>
          <p:cNvCxnSpPr>
            <a:endCxn id="88" idx="0"/>
          </p:cNvCxnSpPr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87" idx="0"/>
          </p:cNvCxnSpPr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65" idx="0"/>
          </p:cNvCxnSpPr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9477120" y="3739611"/>
            <a:ext cx="72286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185,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196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164, 168,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170, 176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/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76" name="Rounded Rectangle 75"/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62, 63, 64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2956399" y="3659373"/>
            <a:ext cx="492120" cy="5154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78" name="Straight Arrow Connector 77"/>
          <p:cNvCxnSpPr/>
          <p:nvPr/>
        </p:nvCxnSpPr>
        <p:spPr>
          <a:xfrm flipH="1">
            <a:off x="383335" y="2972311"/>
            <a:ext cx="506075" cy="54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2135621" y="3039228"/>
            <a:ext cx="345037" cy="52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/>
          <p:cNvSpPr/>
          <p:nvPr/>
        </p:nvSpPr>
        <p:spPr>
          <a:xfrm>
            <a:off x="1242253" y="368088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2343918" y="3590359"/>
            <a:ext cx="5852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39, 40</a:t>
            </a:r>
          </a:p>
        </p:txBody>
      </p:sp>
      <p:sp>
        <p:nvSpPr>
          <p:cNvPr id="84" name="Rounded Rectangle 83"/>
          <p:cNvSpPr/>
          <p:nvPr/>
        </p:nvSpPr>
        <p:spPr>
          <a:xfrm>
            <a:off x="603017" y="3663562"/>
            <a:ext cx="609628" cy="4158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-3, 0, 1, 3</a:t>
            </a:r>
          </a:p>
        </p:txBody>
      </p:sp>
      <p:cxnSp>
        <p:nvCxnSpPr>
          <p:cNvPr id="85" name="Straight Connector 84"/>
          <p:cNvCxnSpPr/>
          <p:nvPr/>
        </p:nvCxnSpPr>
        <p:spPr>
          <a:xfrm flipH="1">
            <a:off x="2941525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ounded Rectangle 88"/>
          <p:cNvSpPr/>
          <p:nvPr/>
        </p:nvSpPr>
        <p:spPr>
          <a:xfrm>
            <a:off x="1764557" y="3661978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1" y="3643483"/>
            <a:ext cx="558011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363900" y="4693773"/>
            <a:ext cx="116445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600" dirty="0"/>
              <a:t>Task: Insert </a:t>
            </a:r>
            <a:r>
              <a:rPr lang="en-US" sz="2600" dirty="0">
                <a:solidFill>
                  <a:srgbClr val="E911F9"/>
                </a:solidFill>
              </a:rPr>
              <a:t>-1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262360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#1: Pick either sibling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46" name="Straight Arrow Connector 45"/>
          <p:cNvCxnSpPr>
            <a:endCxn id="59" idx="0"/>
          </p:cNvCxnSpPr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rgbClr val="E911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80" idx="0"/>
          </p:cNvCxnSpPr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/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-5, 6, 10, 34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0285205" y="3739612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54" name="Straight Arrow Connector 53"/>
          <p:cNvCxnSpPr>
            <a:endCxn id="88" idx="0"/>
          </p:cNvCxnSpPr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87" idx="0"/>
          </p:cNvCxnSpPr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65" idx="0"/>
          </p:cNvCxnSpPr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9477120" y="3739611"/>
            <a:ext cx="72286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185,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196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164, 168,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170, 176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/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76" name="Rounded Rectangle 75"/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62, 63, 64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2956399" y="3659373"/>
            <a:ext cx="492120" cy="5154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78" name="Straight Arrow Connector 77"/>
          <p:cNvCxnSpPr/>
          <p:nvPr/>
        </p:nvCxnSpPr>
        <p:spPr>
          <a:xfrm flipH="1">
            <a:off x="383335" y="2972311"/>
            <a:ext cx="506075" cy="54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2135621" y="3039228"/>
            <a:ext cx="345037" cy="52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/>
          <p:cNvSpPr/>
          <p:nvPr/>
        </p:nvSpPr>
        <p:spPr>
          <a:xfrm>
            <a:off x="1242253" y="368088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2343918" y="3590359"/>
            <a:ext cx="5852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39, 40</a:t>
            </a:r>
          </a:p>
        </p:txBody>
      </p:sp>
      <p:sp>
        <p:nvSpPr>
          <p:cNvPr id="84" name="Rounded Rectangle 83"/>
          <p:cNvSpPr/>
          <p:nvPr/>
        </p:nvSpPr>
        <p:spPr>
          <a:xfrm>
            <a:off x="603017" y="3663562"/>
            <a:ext cx="609628" cy="4158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-3, 0, 1, 3</a:t>
            </a:r>
          </a:p>
        </p:txBody>
      </p:sp>
      <p:cxnSp>
        <p:nvCxnSpPr>
          <p:cNvPr id="85" name="Straight Connector 84"/>
          <p:cNvCxnSpPr/>
          <p:nvPr/>
        </p:nvCxnSpPr>
        <p:spPr>
          <a:xfrm flipH="1">
            <a:off x="2941525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ounded Rectangle 88"/>
          <p:cNvSpPr/>
          <p:nvPr/>
        </p:nvSpPr>
        <p:spPr>
          <a:xfrm>
            <a:off x="1764557" y="3661978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1" y="3643483"/>
            <a:ext cx="558011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363900" y="4693773"/>
            <a:ext cx="116445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600" dirty="0"/>
              <a:t>Task: Insert </a:t>
            </a:r>
            <a:r>
              <a:rPr lang="en-US" sz="2600" dirty="0">
                <a:solidFill>
                  <a:srgbClr val="E911F9"/>
                </a:solidFill>
              </a:rPr>
              <a:t>-1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241024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#1: Pick either sibling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46" name="Straight Arrow Connector 45"/>
          <p:cNvCxnSpPr>
            <a:endCxn id="59" idx="0"/>
          </p:cNvCxnSpPr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80" idx="0"/>
          </p:cNvCxnSpPr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/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-5, 6, </a:t>
            </a:r>
            <a:r>
              <a:rPr lang="en-US" dirty="0">
                <a:solidFill>
                  <a:srgbClr val="E911F9"/>
                </a:solidFill>
              </a:rPr>
              <a:t>10</a:t>
            </a:r>
            <a:r>
              <a:rPr lang="en-US" dirty="0">
                <a:solidFill>
                  <a:schemeClr val="tx1"/>
                </a:solidFill>
              </a:rPr>
              <a:t>, 34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0285205" y="3739612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54" name="Straight Arrow Connector 53"/>
          <p:cNvCxnSpPr>
            <a:endCxn id="88" idx="0"/>
          </p:cNvCxnSpPr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87" idx="0"/>
          </p:cNvCxnSpPr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65" idx="0"/>
          </p:cNvCxnSpPr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9477120" y="3739611"/>
            <a:ext cx="72286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185,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196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164, 168,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170, 176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/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76" name="Rounded Rectangle 75"/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62, 63, 64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2956399" y="3659373"/>
            <a:ext cx="492120" cy="5154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78" name="Straight Arrow Connector 77"/>
          <p:cNvCxnSpPr/>
          <p:nvPr/>
        </p:nvCxnSpPr>
        <p:spPr>
          <a:xfrm flipH="1">
            <a:off x="383335" y="2972311"/>
            <a:ext cx="506075" cy="54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2135621" y="3039228"/>
            <a:ext cx="345037" cy="52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/>
          <p:cNvSpPr/>
          <p:nvPr/>
        </p:nvSpPr>
        <p:spPr>
          <a:xfrm>
            <a:off x="1242253" y="368088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2343918" y="3590359"/>
            <a:ext cx="5852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39, 40</a:t>
            </a:r>
          </a:p>
        </p:txBody>
      </p:sp>
      <p:sp>
        <p:nvSpPr>
          <p:cNvPr id="84" name="Rounded Rectangle 83"/>
          <p:cNvSpPr/>
          <p:nvPr/>
        </p:nvSpPr>
        <p:spPr>
          <a:xfrm>
            <a:off x="603017" y="3663562"/>
            <a:ext cx="609628" cy="4158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-3, 0, 1, 3</a:t>
            </a:r>
          </a:p>
        </p:txBody>
      </p:sp>
      <p:cxnSp>
        <p:nvCxnSpPr>
          <p:cNvPr id="85" name="Straight Connector 84"/>
          <p:cNvCxnSpPr/>
          <p:nvPr/>
        </p:nvCxnSpPr>
        <p:spPr>
          <a:xfrm flipH="1">
            <a:off x="2941525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ounded Rectangle 88"/>
          <p:cNvSpPr/>
          <p:nvPr/>
        </p:nvSpPr>
        <p:spPr>
          <a:xfrm>
            <a:off x="1764557" y="3661978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1" y="3643483"/>
            <a:ext cx="558011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363900" y="4693773"/>
            <a:ext cx="116445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600" dirty="0"/>
              <a:t>Task: Insert </a:t>
            </a:r>
            <a:r>
              <a:rPr lang="en-US" sz="2600" dirty="0">
                <a:solidFill>
                  <a:srgbClr val="E911F9"/>
                </a:solidFill>
              </a:rPr>
              <a:t>-1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93974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0E8A5-7C6F-CA4B-8C6B-7667D49E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Next-level quiz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9A920D-49CE-5849-8E89-2877C9955A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Quiz</a:t>
                </a:r>
                <a:r>
                  <a:rPr lang="en-US" dirty="0"/>
                  <a:t>: To separate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dirty="0"/>
                  <a:t> subtrees I need the following #separators</a:t>
                </a:r>
                <a:r>
                  <a:rPr lang="mr-IN" dirty="0"/>
                  <a:t>…</a:t>
                </a: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9A920D-49CE-5849-8E89-2877C9955A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58086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#1: Pick either sibling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46" name="Straight Arrow Connector 45"/>
          <p:cNvCxnSpPr>
            <a:endCxn id="59" idx="0"/>
          </p:cNvCxnSpPr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80" idx="0"/>
          </p:cNvCxnSpPr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/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E911F9"/>
                </a:solidFill>
              </a:rPr>
              <a:t>-5</a:t>
            </a:r>
            <a:r>
              <a:rPr lang="en-US" dirty="0">
                <a:solidFill>
                  <a:schemeClr val="tx1"/>
                </a:solidFill>
              </a:rPr>
              <a:t>, 6, 10, 34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0285205" y="3739612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54" name="Straight Arrow Connector 53"/>
          <p:cNvCxnSpPr>
            <a:endCxn id="88" idx="0"/>
          </p:cNvCxnSpPr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87" idx="0"/>
          </p:cNvCxnSpPr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65" idx="0"/>
          </p:cNvCxnSpPr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9477120" y="3739611"/>
            <a:ext cx="72286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185,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196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164, 168,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170, 176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/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76" name="Rounded Rectangle 75"/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62, 63, 64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2956399" y="3659373"/>
            <a:ext cx="492120" cy="5154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78" name="Straight Arrow Connector 77"/>
          <p:cNvCxnSpPr/>
          <p:nvPr/>
        </p:nvCxnSpPr>
        <p:spPr>
          <a:xfrm flipH="1">
            <a:off x="383335" y="2972311"/>
            <a:ext cx="506075" cy="54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2135621" y="3039228"/>
            <a:ext cx="345037" cy="52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/>
          <p:cNvSpPr/>
          <p:nvPr/>
        </p:nvSpPr>
        <p:spPr>
          <a:xfrm>
            <a:off x="1242253" y="368088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2343918" y="3590359"/>
            <a:ext cx="5852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39, 40</a:t>
            </a:r>
          </a:p>
        </p:txBody>
      </p:sp>
      <p:sp>
        <p:nvSpPr>
          <p:cNvPr id="84" name="Rounded Rectangle 83"/>
          <p:cNvSpPr/>
          <p:nvPr/>
        </p:nvSpPr>
        <p:spPr>
          <a:xfrm>
            <a:off x="603017" y="3663562"/>
            <a:ext cx="609628" cy="4158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-3, 0, 1, 3</a:t>
            </a:r>
          </a:p>
        </p:txBody>
      </p:sp>
      <p:cxnSp>
        <p:nvCxnSpPr>
          <p:cNvPr id="85" name="Straight Connector 84"/>
          <p:cNvCxnSpPr/>
          <p:nvPr/>
        </p:nvCxnSpPr>
        <p:spPr>
          <a:xfrm flipH="1">
            <a:off x="2941525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ounded Rectangle 88"/>
          <p:cNvSpPr/>
          <p:nvPr/>
        </p:nvSpPr>
        <p:spPr>
          <a:xfrm>
            <a:off x="1764557" y="3661978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1" y="3643483"/>
            <a:ext cx="558011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363900" y="4693773"/>
            <a:ext cx="116445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600" dirty="0"/>
              <a:t>Task: Insert </a:t>
            </a:r>
            <a:r>
              <a:rPr lang="en-US" sz="2600" dirty="0">
                <a:solidFill>
                  <a:srgbClr val="E911F9"/>
                </a:solidFill>
              </a:rPr>
              <a:t>-1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502988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#1: Pick either sibling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46" name="Straight Arrow Connector 45"/>
          <p:cNvCxnSpPr>
            <a:endCxn id="59" idx="0"/>
          </p:cNvCxnSpPr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80" idx="0"/>
          </p:cNvCxnSpPr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/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</a:t>
            </a:r>
            <a:r>
              <a:rPr lang="en-US" dirty="0">
                <a:solidFill>
                  <a:srgbClr val="E911F9"/>
                </a:solidFill>
              </a:rPr>
              <a:t>6</a:t>
            </a:r>
            <a:r>
              <a:rPr lang="en-US" dirty="0">
                <a:solidFill>
                  <a:schemeClr val="tx1"/>
                </a:solidFill>
              </a:rPr>
              <a:t>, 10, 34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0285205" y="3739612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54" name="Straight Arrow Connector 53"/>
          <p:cNvCxnSpPr>
            <a:endCxn id="88" idx="0"/>
          </p:cNvCxnSpPr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87" idx="0"/>
          </p:cNvCxnSpPr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65" idx="0"/>
          </p:cNvCxnSpPr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9477120" y="3739611"/>
            <a:ext cx="72286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185,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196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164, 168,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170, 176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/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76" name="Rounded Rectangle 75"/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62, 63, 64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2956399" y="3659373"/>
            <a:ext cx="492120" cy="5154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78" name="Straight Arrow Connector 77"/>
          <p:cNvCxnSpPr/>
          <p:nvPr/>
        </p:nvCxnSpPr>
        <p:spPr>
          <a:xfrm flipH="1">
            <a:off x="383335" y="2972311"/>
            <a:ext cx="506075" cy="54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2135621" y="3039228"/>
            <a:ext cx="345037" cy="52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/>
          <p:cNvSpPr/>
          <p:nvPr/>
        </p:nvSpPr>
        <p:spPr>
          <a:xfrm>
            <a:off x="1242253" y="368088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2343918" y="3590359"/>
            <a:ext cx="5852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39, 40</a:t>
            </a:r>
          </a:p>
        </p:txBody>
      </p:sp>
      <p:sp>
        <p:nvSpPr>
          <p:cNvPr id="84" name="Rounded Rectangle 83"/>
          <p:cNvSpPr/>
          <p:nvPr/>
        </p:nvSpPr>
        <p:spPr>
          <a:xfrm>
            <a:off x="603017" y="3663562"/>
            <a:ext cx="609628" cy="4158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-3, 0, 1, 3</a:t>
            </a:r>
          </a:p>
        </p:txBody>
      </p:sp>
      <p:cxnSp>
        <p:nvCxnSpPr>
          <p:cNvPr id="85" name="Straight Connector 84"/>
          <p:cNvCxnSpPr/>
          <p:nvPr/>
        </p:nvCxnSpPr>
        <p:spPr>
          <a:xfrm flipH="1">
            <a:off x="2941525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ounded Rectangle 88"/>
          <p:cNvSpPr/>
          <p:nvPr/>
        </p:nvSpPr>
        <p:spPr>
          <a:xfrm>
            <a:off x="1764557" y="3661978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1" y="3643483"/>
            <a:ext cx="558011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363900" y="4693773"/>
            <a:ext cx="116445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600" dirty="0"/>
              <a:t>Task: Insert </a:t>
            </a:r>
            <a:r>
              <a:rPr lang="en-US" sz="2600" dirty="0">
                <a:solidFill>
                  <a:srgbClr val="E911F9"/>
                </a:solidFill>
              </a:rPr>
              <a:t>-1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483775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#1: Pick either sibling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46" name="Straight Arrow Connector 45"/>
          <p:cNvCxnSpPr>
            <a:endCxn id="59" idx="0"/>
          </p:cNvCxnSpPr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80" idx="0"/>
          </p:cNvCxnSpPr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/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-5, 6, 10, 34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0285205" y="3739612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54" name="Straight Arrow Connector 53"/>
          <p:cNvCxnSpPr>
            <a:endCxn id="88" idx="0"/>
          </p:cNvCxnSpPr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87" idx="0"/>
          </p:cNvCxnSpPr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65" idx="0"/>
          </p:cNvCxnSpPr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9477120" y="3739611"/>
            <a:ext cx="72286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185,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196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164, 168,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170, 176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/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76" name="Rounded Rectangle 75"/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62, 63, 64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2956399" y="3659373"/>
            <a:ext cx="492120" cy="5154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78" name="Straight Arrow Connector 77"/>
          <p:cNvCxnSpPr/>
          <p:nvPr/>
        </p:nvCxnSpPr>
        <p:spPr>
          <a:xfrm flipH="1">
            <a:off x="383335" y="2972311"/>
            <a:ext cx="506075" cy="54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rgbClr val="E911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2135621" y="3039228"/>
            <a:ext cx="345037" cy="52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/>
          <p:cNvSpPr/>
          <p:nvPr/>
        </p:nvSpPr>
        <p:spPr>
          <a:xfrm>
            <a:off x="1242253" y="368088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2343918" y="3590359"/>
            <a:ext cx="5852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39, 40</a:t>
            </a:r>
          </a:p>
        </p:txBody>
      </p:sp>
      <p:sp>
        <p:nvSpPr>
          <p:cNvPr id="84" name="Rounded Rectangle 83"/>
          <p:cNvSpPr/>
          <p:nvPr/>
        </p:nvSpPr>
        <p:spPr>
          <a:xfrm>
            <a:off x="603017" y="3663562"/>
            <a:ext cx="609628" cy="4158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-3, 0, 1, 3</a:t>
            </a:r>
          </a:p>
        </p:txBody>
      </p:sp>
      <p:cxnSp>
        <p:nvCxnSpPr>
          <p:cNvPr id="85" name="Straight Connector 84"/>
          <p:cNvCxnSpPr/>
          <p:nvPr/>
        </p:nvCxnSpPr>
        <p:spPr>
          <a:xfrm flipH="1">
            <a:off x="2941525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ounded Rectangle 88"/>
          <p:cNvSpPr/>
          <p:nvPr/>
        </p:nvSpPr>
        <p:spPr>
          <a:xfrm>
            <a:off x="1764557" y="3661978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1" y="3643483"/>
            <a:ext cx="558011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363900" y="4693773"/>
            <a:ext cx="116445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600" dirty="0"/>
              <a:t>Task: Insert </a:t>
            </a:r>
            <a:r>
              <a:rPr lang="en-US" sz="2600" dirty="0">
                <a:solidFill>
                  <a:srgbClr val="E911F9"/>
                </a:solidFill>
              </a:rPr>
              <a:t>-1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155141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#1: Pick either sibling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46" name="Straight Arrow Connector 45"/>
          <p:cNvCxnSpPr>
            <a:endCxn id="59" idx="0"/>
          </p:cNvCxnSpPr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80" idx="0"/>
          </p:cNvCxnSpPr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/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-5, 6, 10, 34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0285205" y="3739612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54" name="Straight Arrow Connector 53"/>
          <p:cNvCxnSpPr>
            <a:endCxn id="88" idx="0"/>
          </p:cNvCxnSpPr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87" idx="0"/>
          </p:cNvCxnSpPr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65" idx="0"/>
          </p:cNvCxnSpPr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9477120" y="3739611"/>
            <a:ext cx="72286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185,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196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164, 168,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170, 176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/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76" name="Rounded Rectangle 75"/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62, 63, 64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2956399" y="3659373"/>
            <a:ext cx="492120" cy="5154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78" name="Straight Arrow Connector 77"/>
          <p:cNvCxnSpPr/>
          <p:nvPr/>
        </p:nvCxnSpPr>
        <p:spPr>
          <a:xfrm flipH="1">
            <a:off x="383335" y="2972311"/>
            <a:ext cx="506075" cy="54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2135621" y="3039228"/>
            <a:ext cx="345037" cy="52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/>
          <p:cNvSpPr/>
          <p:nvPr/>
        </p:nvSpPr>
        <p:spPr>
          <a:xfrm>
            <a:off x="1242253" y="368088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2343918" y="3590359"/>
            <a:ext cx="5852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39, 40</a:t>
            </a:r>
          </a:p>
        </p:txBody>
      </p:sp>
      <p:sp>
        <p:nvSpPr>
          <p:cNvPr id="84" name="Rounded Rectangle 83"/>
          <p:cNvSpPr/>
          <p:nvPr/>
        </p:nvSpPr>
        <p:spPr>
          <a:xfrm>
            <a:off x="603017" y="3663562"/>
            <a:ext cx="609628" cy="4158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-3, 0, </a:t>
            </a:r>
            <a:r>
              <a:rPr lang="en-US" sz="1400" dirty="0">
                <a:solidFill>
                  <a:srgbClr val="E911F9"/>
                </a:solidFill>
              </a:rPr>
              <a:t>1</a:t>
            </a:r>
            <a:r>
              <a:rPr lang="en-US" sz="1400" dirty="0">
                <a:solidFill>
                  <a:schemeClr val="tx1"/>
                </a:solidFill>
              </a:rPr>
              <a:t>, 3</a:t>
            </a:r>
          </a:p>
        </p:txBody>
      </p:sp>
      <p:cxnSp>
        <p:nvCxnSpPr>
          <p:cNvPr id="85" name="Straight Connector 84"/>
          <p:cNvCxnSpPr/>
          <p:nvPr/>
        </p:nvCxnSpPr>
        <p:spPr>
          <a:xfrm flipH="1">
            <a:off x="2941525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ounded Rectangle 88"/>
          <p:cNvSpPr/>
          <p:nvPr/>
        </p:nvSpPr>
        <p:spPr>
          <a:xfrm>
            <a:off x="1764557" y="3661978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1" y="3643483"/>
            <a:ext cx="558011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363900" y="4693773"/>
            <a:ext cx="116445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600" dirty="0"/>
              <a:t>Task: Insert </a:t>
            </a:r>
            <a:r>
              <a:rPr lang="en-US" sz="2600" dirty="0">
                <a:solidFill>
                  <a:srgbClr val="E911F9"/>
                </a:solidFill>
              </a:rPr>
              <a:t>-1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071540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#1: Pick either sibling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46" name="Straight Arrow Connector 45"/>
          <p:cNvCxnSpPr>
            <a:endCxn id="59" idx="0"/>
          </p:cNvCxnSpPr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80" idx="0"/>
          </p:cNvCxnSpPr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/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-5, 6, 10, 34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0285205" y="3739612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54" name="Straight Arrow Connector 53"/>
          <p:cNvCxnSpPr>
            <a:endCxn id="88" idx="0"/>
          </p:cNvCxnSpPr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87" idx="0"/>
          </p:cNvCxnSpPr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65" idx="0"/>
          </p:cNvCxnSpPr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9477120" y="3739611"/>
            <a:ext cx="72286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185,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196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164, 168,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170, 176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/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76" name="Rounded Rectangle 75"/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62, 63, 64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2956399" y="3659373"/>
            <a:ext cx="492120" cy="5154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78" name="Straight Arrow Connector 77"/>
          <p:cNvCxnSpPr/>
          <p:nvPr/>
        </p:nvCxnSpPr>
        <p:spPr>
          <a:xfrm flipH="1">
            <a:off x="383335" y="2972311"/>
            <a:ext cx="506075" cy="54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2135621" y="3039228"/>
            <a:ext cx="345037" cy="52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/>
          <p:cNvSpPr/>
          <p:nvPr/>
        </p:nvSpPr>
        <p:spPr>
          <a:xfrm>
            <a:off x="1242253" y="368088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2343918" y="3590359"/>
            <a:ext cx="5852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39, 40</a:t>
            </a:r>
          </a:p>
        </p:txBody>
      </p:sp>
      <p:sp>
        <p:nvSpPr>
          <p:cNvPr id="84" name="Rounded Rectangle 83"/>
          <p:cNvSpPr/>
          <p:nvPr/>
        </p:nvSpPr>
        <p:spPr>
          <a:xfrm>
            <a:off x="603017" y="3663562"/>
            <a:ext cx="609628" cy="4158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E911F9"/>
                </a:solidFill>
              </a:rPr>
              <a:t>-3</a:t>
            </a:r>
            <a:r>
              <a:rPr lang="en-US" sz="1400" dirty="0">
                <a:solidFill>
                  <a:schemeClr val="tx1"/>
                </a:solidFill>
              </a:rPr>
              <a:t>, 0, 1, 3</a:t>
            </a:r>
          </a:p>
        </p:txBody>
      </p:sp>
      <p:cxnSp>
        <p:nvCxnSpPr>
          <p:cNvPr id="85" name="Straight Connector 84"/>
          <p:cNvCxnSpPr/>
          <p:nvPr/>
        </p:nvCxnSpPr>
        <p:spPr>
          <a:xfrm flipH="1">
            <a:off x="2941525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ounded Rectangle 88"/>
          <p:cNvSpPr/>
          <p:nvPr/>
        </p:nvSpPr>
        <p:spPr>
          <a:xfrm>
            <a:off x="1764557" y="3661978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1" y="3643483"/>
            <a:ext cx="558011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363900" y="4693773"/>
            <a:ext cx="116445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600" dirty="0"/>
              <a:t>Task: Insert </a:t>
            </a:r>
            <a:r>
              <a:rPr lang="en-US" sz="2600" dirty="0">
                <a:solidFill>
                  <a:srgbClr val="E911F9"/>
                </a:solidFill>
              </a:rPr>
              <a:t>-1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971703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#1: Pick either sibling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46" name="Straight Arrow Connector 45"/>
          <p:cNvCxnSpPr>
            <a:endCxn id="59" idx="0"/>
          </p:cNvCxnSpPr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80" idx="0"/>
          </p:cNvCxnSpPr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/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-5, 6, 10, 34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0285205" y="3739612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54" name="Straight Arrow Connector 53"/>
          <p:cNvCxnSpPr>
            <a:endCxn id="88" idx="0"/>
          </p:cNvCxnSpPr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87" idx="0"/>
          </p:cNvCxnSpPr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65" idx="0"/>
          </p:cNvCxnSpPr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9477120" y="3739611"/>
            <a:ext cx="72286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185,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196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164, 168,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170, 176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/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76" name="Rounded Rectangle 75"/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62, 63, 64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2956399" y="3659373"/>
            <a:ext cx="492120" cy="5154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78" name="Straight Arrow Connector 77"/>
          <p:cNvCxnSpPr/>
          <p:nvPr/>
        </p:nvCxnSpPr>
        <p:spPr>
          <a:xfrm flipH="1">
            <a:off x="383335" y="2972311"/>
            <a:ext cx="506075" cy="54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2135621" y="3039228"/>
            <a:ext cx="345037" cy="52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/>
          <p:cNvSpPr/>
          <p:nvPr/>
        </p:nvSpPr>
        <p:spPr>
          <a:xfrm>
            <a:off x="1242253" y="368088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2343918" y="3590359"/>
            <a:ext cx="5852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39, 40</a:t>
            </a:r>
          </a:p>
        </p:txBody>
      </p:sp>
      <p:sp>
        <p:nvSpPr>
          <p:cNvPr id="84" name="Rounded Rectangle 83"/>
          <p:cNvSpPr/>
          <p:nvPr/>
        </p:nvSpPr>
        <p:spPr>
          <a:xfrm>
            <a:off x="603017" y="3663562"/>
            <a:ext cx="609628" cy="4158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-3, </a:t>
            </a:r>
            <a:r>
              <a:rPr lang="en-US" sz="1400" dirty="0">
                <a:solidFill>
                  <a:srgbClr val="E911F9"/>
                </a:solidFill>
              </a:rPr>
              <a:t>0</a:t>
            </a:r>
            <a:r>
              <a:rPr lang="en-US" sz="1400" dirty="0">
                <a:solidFill>
                  <a:schemeClr val="tx1"/>
                </a:solidFill>
              </a:rPr>
              <a:t>, 1, 3</a:t>
            </a:r>
          </a:p>
        </p:txBody>
      </p:sp>
      <p:cxnSp>
        <p:nvCxnSpPr>
          <p:cNvPr id="85" name="Straight Connector 84"/>
          <p:cNvCxnSpPr/>
          <p:nvPr/>
        </p:nvCxnSpPr>
        <p:spPr>
          <a:xfrm flipH="1">
            <a:off x="2941525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ounded Rectangle 88"/>
          <p:cNvSpPr/>
          <p:nvPr/>
        </p:nvSpPr>
        <p:spPr>
          <a:xfrm>
            <a:off x="1764557" y="3661978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1" y="3643483"/>
            <a:ext cx="558011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363900" y="4693773"/>
            <a:ext cx="116445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600" dirty="0"/>
              <a:t>Task: Insert </a:t>
            </a:r>
            <a:r>
              <a:rPr lang="en-US" sz="2600" dirty="0">
                <a:solidFill>
                  <a:srgbClr val="E911F9"/>
                </a:solidFill>
              </a:rPr>
              <a:t>-1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2370403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#1: Pick either sibling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46" name="Straight Arrow Connector 45"/>
          <p:cNvCxnSpPr>
            <a:endCxn id="59" idx="0"/>
          </p:cNvCxnSpPr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80" idx="0"/>
          </p:cNvCxnSpPr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/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-5, 6, 10, 34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0285205" y="3739612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54" name="Straight Arrow Connector 53"/>
          <p:cNvCxnSpPr>
            <a:endCxn id="88" idx="0"/>
          </p:cNvCxnSpPr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87" idx="0"/>
          </p:cNvCxnSpPr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65" idx="0"/>
          </p:cNvCxnSpPr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9477120" y="3739611"/>
            <a:ext cx="72286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185,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196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164, 168,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170, 176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/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76" name="Rounded Rectangle 75"/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62, 63, 64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2956399" y="3659373"/>
            <a:ext cx="492120" cy="5154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78" name="Straight Arrow Connector 77"/>
          <p:cNvCxnSpPr/>
          <p:nvPr/>
        </p:nvCxnSpPr>
        <p:spPr>
          <a:xfrm flipH="1">
            <a:off x="265685" y="2972311"/>
            <a:ext cx="623726" cy="633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2135621" y="3039228"/>
            <a:ext cx="345037" cy="52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/>
          <p:cNvSpPr/>
          <p:nvPr/>
        </p:nvSpPr>
        <p:spPr>
          <a:xfrm>
            <a:off x="1242253" y="368088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2343918" y="3590359"/>
            <a:ext cx="5852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39, 40</a:t>
            </a:r>
          </a:p>
        </p:txBody>
      </p:sp>
      <p:sp>
        <p:nvSpPr>
          <p:cNvPr id="84" name="Rounded Rectangle 83"/>
          <p:cNvSpPr/>
          <p:nvPr/>
        </p:nvSpPr>
        <p:spPr>
          <a:xfrm>
            <a:off x="498134" y="3663562"/>
            <a:ext cx="746539" cy="710730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-3, </a:t>
            </a:r>
            <a:r>
              <a:rPr lang="en-US" sz="1400" dirty="0">
                <a:solidFill>
                  <a:srgbClr val="E911F9"/>
                </a:solidFill>
              </a:rPr>
              <a:t>-1</a:t>
            </a:r>
            <a:r>
              <a:rPr lang="en-US" sz="1400" dirty="0">
                <a:solidFill>
                  <a:schemeClr val="tx1"/>
                </a:solidFill>
              </a:rPr>
              <a:t>, 0, 1, 3</a:t>
            </a:r>
          </a:p>
        </p:txBody>
      </p:sp>
      <p:cxnSp>
        <p:nvCxnSpPr>
          <p:cNvPr id="85" name="Straight Connector 84"/>
          <p:cNvCxnSpPr/>
          <p:nvPr/>
        </p:nvCxnSpPr>
        <p:spPr>
          <a:xfrm flipH="1">
            <a:off x="2941525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ounded Rectangle 88"/>
          <p:cNvSpPr/>
          <p:nvPr/>
        </p:nvSpPr>
        <p:spPr>
          <a:xfrm>
            <a:off x="1764557" y="3661978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-13161" y="3720553"/>
            <a:ext cx="430371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363900" y="4693773"/>
            <a:ext cx="116445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600" dirty="0"/>
              <a:t>Task: Insert </a:t>
            </a:r>
            <a:r>
              <a:rPr lang="en-US" sz="2600" dirty="0">
                <a:solidFill>
                  <a:srgbClr val="E911F9"/>
                </a:solidFill>
              </a:rPr>
              <a:t>-1</a:t>
            </a:r>
            <a:endParaRPr lang="en-US" sz="2600" dirty="0"/>
          </a:p>
        </p:txBody>
      </p:sp>
      <p:sp>
        <p:nvSpPr>
          <p:cNvPr id="3" name="TextBox 2"/>
          <p:cNvSpPr txBox="1"/>
          <p:nvPr/>
        </p:nvSpPr>
        <p:spPr>
          <a:xfrm>
            <a:off x="4055693" y="4693773"/>
            <a:ext cx="3346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Overflow </a:t>
            </a:r>
            <a:r>
              <a:rPr lang="en-US" sz="3200" dirty="0">
                <a:solidFill>
                  <a:srgbClr val="FF0000"/>
                </a:solidFill>
                <a:sym typeface="Wingdings"/>
              </a:rPr>
              <a:t>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050" y="4593587"/>
            <a:ext cx="2016429" cy="165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8797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#1: Pick either sibling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46" name="Straight Arrow Connector 45"/>
          <p:cNvCxnSpPr>
            <a:endCxn id="59" idx="0"/>
          </p:cNvCxnSpPr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80" idx="0"/>
          </p:cNvCxnSpPr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/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-5, 6, 10, 34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0285205" y="3739612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54" name="Straight Arrow Connector 53"/>
          <p:cNvCxnSpPr>
            <a:endCxn id="88" idx="0"/>
          </p:cNvCxnSpPr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87" idx="0"/>
          </p:cNvCxnSpPr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65" idx="0"/>
          </p:cNvCxnSpPr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9477120" y="3739611"/>
            <a:ext cx="72286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185,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196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164, 168,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170, 176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/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76" name="Rounded Rectangle 75"/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62, 63, 64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2956399" y="3659373"/>
            <a:ext cx="492120" cy="5154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78" name="Straight Arrow Connector 77"/>
          <p:cNvCxnSpPr/>
          <p:nvPr/>
        </p:nvCxnSpPr>
        <p:spPr>
          <a:xfrm flipH="1">
            <a:off x="265685" y="2972311"/>
            <a:ext cx="623726" cy="633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2135621" y="3039228"/>
            <a:ext cx="345037" cy="52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/>
          <p:cNvSpPr/>
          <p:nvPr/>
        </p:nvSpPr>
        <p:spPr>
          <a:xfrm>
            <a:off x="1242253" y="3680880"/>
            <a:ext cx="515094" cy="40707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2343918" y="3590359"/>
            <a:ext cx="5852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39, 40</a:t>
            </a:r>
          </a:p>
        </p:txBody>
      </p:sp>
      <p:sp>
        <p:nvSpPr>
          <p:cNvPr id="84" name="Rounded Rectangle 83"/>
          <p:cNvSpPr/>
          <p:nvPr/>
        </p:nvSpPr>
        <p:spPr>
          <a:xfrm>
            <a:off x="498134" y="3663562"/>
            <a:ext cx="746539" cy="710730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-3, </a:t>
            </a:r>
            <a:r>
              <a:rPr lang="en-US" sz="1400" dirty="0">
                <a:solidFill>
                  <a:srgbClr val="E911F9"/>
                </a:solidFill>
              </a:rPr>
              <a:t>-1</a:t>
            </a:r>
            <a:r>
              <a:rPr lang="en-US" sz="1400" dirty="0">
                <a:solidFill>
                  <a:schemeClr val="tx1"/>
                </a:solidFill>
              </a:rPr>
              <a:t>, 0, 1, 3</a:t>
            </a:r>
          </a:p>
        </p:txBody>
      </p:sp>
      <p:cxnSp>
        <p:nvCxnSpPr>
          <p:cNvPr id="85" name="Straight Connector 84"/>
          <p:cNvCxnSpPr/>
          <p:nvPr/>
        </p:nvCxnSpPr>
        <p:spPr>
          <a:xfrm flipH="1">
            <a:off x="2941525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ounded Rectangle 88"/>
          <p:cNvSpPr/>
          <p:nvPr/>
        </p:nvSpPr>
        <p:spPr>
          <a:xfrm>
            <a:off x="1764557" y="3661978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-13161" y="3720553"/>
            <a:ext cx="430371" cy="432603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363900" y="4693773"/>
            <a:ext cx="116445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600" dirty="0"/>
              <a:t>Task: Insert </a:t>
            </a:r>
            <a:r>
              <a:rPr lang="en-US" sz="2600" dirty="0">
                <a:solidFill>
                  <a:srgbClr val="E911F9"/>
                </a:solidFill>
              </a:rPr>
              <a:t>-1</a:t>
            </a:r>
            <a:endParaRPr lang="en-US" sz="2600" dirty="0"/>
          </a:p>
        </p:txBody>
      </p:sp>
      <p:sp>
        <p:nvSpPr>
          <p:cNvPr id="3" name="TextBox 2"/>
          <p:cNvSpPr txBox="1"/>
          <p:nvPr/>
        </p:nvSpPr>
        <p:spPr>
          <a:xfrm>
            <a:off x="4055693" y="4693773"/>
            <a:ext cx="33460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No worries! I can rotate to either sibling </a:t>
            </a:r>
            <a:r>
              <a:rPr lang="en-US" sz="3200" dirty="0">
                <a:solidFill>
                  <a:schemeClr val="accent6"/>
                </a:solidFill>
                <a:sym typeface="Wingdings"/>
              </a:rPr>
              <a:t></a:t>
            </a:r>
            <a:endParaRPr lang="en-US" sz="3200" dirty="0">
              <a:solidFill>
                <a:schemeClr val="accent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545" y="4710248"/>
            <a:ext cx="2314555" cy="175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608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#1: Pick either sibling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46" name="Straight Arrow Connector 45"/>
          <p:cNvCxnSpPr>
            <a:endCxn id="59" idx="0"/>
          </p:cNvCxnSpPr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80" idx="0"/>
          </p:cNvCxnSpPr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/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</a:t>
            </a:r>
            <a:r>
              <a:rPr lang="en-US" dirty="0">
                <a:solidFill>
                  <a:schemeClr val="accent1"/>
                </a:solidFill>
              </a:rPr>
              <a:t>6</a:t>
            </a:r>
            <a:r>
              <a:rPr lang="en-US" dirty="0">
                <a:solidFill>
                  <a:schemeClr val="tx1"/>
                </a:solidFill>
              </a:rPr>
              <a:t>, 10, 34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0285205" y="3739612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54" name="Straight Arrow Connector 53"/>
          <p:cNvCxnSpPr>
            <a:endCxn id="88" idx="0"/>
          </p:cNvCxnSpPr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87" idx="0"/>
          </p:cNvCxnSpPr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65" idx="0"/>
          </p:cNvCxnSpPr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9477120" y="3739611"/>
            <a:ext cx="72286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185,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196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164, 168,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170, 176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/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76" name="Rounded Rectangle 75"/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62, 63, 64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2956399" y="3659373"/>
            <a:ext cx="492120" cy="5154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78" name="Straight Arrow Connector 77"/>
          <p:cNvCxnSpPr/>
          <p:nvPr/>
        </p:nvCxnSpPr>
        <p:spPr>
          <a:xfrm flipH="1">
            <a:off x="265685" y="2972311"/>
            <a:ext cx="623726" cy="633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2135621" y="3039228"/>
            <a:ext cx="345037" cy="52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/>
          <p:cNvSpPr/>
          <p:nvPr/>
        </p:nvSpPr>
        <p:spPr>
          <a:xfrm>
            <a:off x="1242253" y="3680880"/>
            <a:ext cx="515094" cy="40707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2343918" y="3590359"/>
            <a:ext cx="5852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39, 40</a:t>
            </a:r>
          </a:p>
        </p:txBody>
      </p:sp>
      <p:sp>
        <p:nvSpPr>
          <p:cNvPr id="84" name="Rounded Rectangle 83"/>
          <p:cNvSpPr/>
          <p:nvPr/>
        </p:nvSpPr>
        <p:spPr>
          <a:xfrm>
            <a:off x="498134" y="3663562"/>
            <a:ext cx="746539" cy="710730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-3, </a:t>
            </a:r>
            <a:r>
              <a:rPr lang="en-US" sz="1400" dirty="0">
                <a:solidFill>
                  <a:srgbClr val="E911F9"/>
                </a:solidFill>
              </a:rPr>
              <a:t>-1</a:t>
            </a:r>
            <a:r>
              <a:rPr lang="en-US" sz="1400" dirty="0">
                <a:solidFill>
                  <a:schemeClr val="tx1"/>
                </a:solidFill>
              </a:rPr>
              <a:t>, 0, 1, </a:t>
            </a:r>
            <a:r>
              <a:rPr lang="en-US" sz="1400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85" name="Straight Connector 84"/>
          <p:cNvCxnSpPr/>
          <p:nvPr/>
        </p:nvCxnSpPr>
        <p:spPr>
          <a:xfrm flipH="1">
            <a:off x="2941525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ounded Rectangle 88"/>
          <p:cNvSpPr/>
          <p:nvPr/>
        </p:nvSpPr>
        <p:spPr>
          <a:xfrm>
            <a:off x="1764557" y="3661978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-13161" y="3720553"/>
            <a:ext cx="430371" cy="432603"/>
          </a:xfrm>
          <a:prstGeom prst="roundRec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363900" y="4693773"/>
            <a:ext cx="116445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600" dirty="0"/>
              <a:t>Task: Insert </a:t>
            </a:r>
            <a:r>
              <a:rPr lang="en-US" sz="2600" dirty="0">
                <a:solidFill>
                  <a:srgbClr val="E911F9"/>
                </a:solidFill>
              </a:rPr>
              <a:t>-1</a:t>
            </a:r>
            <a:endParaRPr lang="en-US" sz="2600" dirty="0"/>
          </a:p>
        </p:txBody>
      </p:sp>
      <p:sp>
        <p:nvSpPr>
          <p:cNvPr id="3" name="TextBox 2"/>
          <p:cNvSpPr txBox="1"/>
          <p:nvPr/>
        </p:nvSpPr>
        <p:spPr>
          <a:xfrm>
            <a:off x="4055693" y="4693773"/>
            <a:ext cx="33460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0070C0"/>
                </a:solidFill>
              </a:rPr>
              <a:t>E.g</a:t>
            </a:r>
            <a:r>
              <a:rPr lang="en-US" sz="3200" dirty="0">
                <a:solidFill>
                  <a:srgbClr val="0070C0"/>
                </a:solidFill>
              </a:rPr>
              <a:t> pick right sibling, rotate 3 rightwards</a:t>
            </a:r>
          </a:p>
        </p:txBody>
      </p:sp>
      <p:sp>
        <p:nvSpPr>
          <p:cNvPr id="5" name="Curved Down Arrow 4"/>
          <p:cNvSpPr/>
          <p:nvPr/>
        </p:nvSpPr>
        <p:spPr>
          <a:xfrm rot="1034993">
            <a:off x="957474" y="3054206"/>
            <a:ext cx="499177" cy="517460"/>
          </a:xfrm>
          <a:prstGeom prst="curvedDown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872E22-CDC7-6F40-9285-C29A7840E928}"/>
              </a:ext>
            </a:extLst>
          </p:cNvPr>
          <p:cNvSpPr txBox="1"/>
          <p:nvPr/>
        </p:nvSpPr>
        <p:spPr>
          <a:xfrm>
            <a:off x="7435127" y="4840555"/>
            <a:ext cx="37622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(This is a remnant from an older semester: In Fall 19, we make the convention of rotation rightwards first)</a:t>
            </a:r>
          </a:p>
        </p:txBody>
      </p:sp>
    </p:spTree>
    <p:extLst>
      <p:ext uri="{BB962C8B-B14F-4D97-AF65-F5344CB8AC3E}">
        <p14:creationId xmlns:p14="http://schemas.microsoft.com/office/powerpoint/2010/main" val="932023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#1: Pick either sibling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46" name="Straight Arrow Connector 45"/>
          <p:cNvCxnSpPr>
            <a:endCxn id="59" idx="0"/>
          </p:cNvCxnSpPr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80" idx="0"/>
          </p:cNvCxnSpPr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/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</a:t>
            </a:r>
            <a:r>
              <a:rPr lang="en-US" dirty="0">
                <a:solidFill>
                  <a:schemeClr val="accent1"/>
                </a:solidFill>
              </a:rPr>
              <a:t>3</a:t>
            </a:r>
            <a:r>
              <a:rPr lang="en-US" dirty="0">
                <a:solidFill>
                  <a:schemeClr val="tx1"/>
                </a:solidFill>
              </a:rPr>
              <a:t>, 10, 34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0285205" y="3739612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54" name="Straight Arrow Connector 53"/>
          <p:cNvCxnSpPr>
            <a:endCxn id="88" idx="0"/>
          </p:cNvCxnSpPr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87" idx="0"/>
          </p:cNvCxnSpPr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65" idx="0"/>
          </p:cNvCxnSpPr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9477120" y="3739611"/>
            <a:ext cx="72286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185,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196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164, 168,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170, 176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/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76" name="Rounded Rectangle 75"/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62, 63, 64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2956399" y="3659373"/>
            <a:ext cx="492120" cy="5154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78" name="Straight Arrow Connector 77"/>
          <p:cNvCxnSpPr/>
          <p:nvPr/>
        </p:nvCxnSpPr>
        <p:spPr>
          <a:xfrm flipH="1">
            <a:off x="265685" y="2972311"/>
            <a:ext cx="623726" cy="633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2135621" y="3039228"/>
            <a:ext cx="345037" cy="52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/>
          <p:cNvSpPr/>
          <p:nvPr/>
        </p:nvSpPr>
        <p:spPr>
          <a:xfrm>
            <a:off x="1242253" y="368088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6</a:t>
            </a:r>
            <a:r>
              <a:rPr lang="en-US" sz="1400" dirty="0">
                <a:solidFill>
                  <a:schemeClr val="tx1"/>
                </a:solidFill>
              </a:rPr>
              <a:t>, 8, 9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2343918" y="3590359"/>
            <a:ext cx="5852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39, 40</a:t>
            </a:r>
          </a:p>
        </p:txBody>
      </p:sp>
      <p:sp>
        <p:nvSpPr>
          <p:cNvPr id="84" name="Rounded Rectangle 83"/>
          <p:cNvSpPr/>
          <p:nvPr/>
        </p:nvSpPr>
        <p:spPr>
          <a:xfrm>
            <a:off x="498134" y="3663562"/>
            <a:ext cx="746539" cy="7107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-3,</a:t>
            </a:r>
            <a:r>
              <a:rPr lang="en-US" sz="1400" dirty="0">
                <a:solidFill>
                  <a:srgbClr val="E911F9"/>
                </a:solidFill>
              </a:rPr>
              <a:t>-1</a:t>
            </a:r>
            <a:r>
              <a:rPr lang="en-US" sz="1400" dirty="0">
                <a:solidFill>
                  <a:schemeClr val="tx1"/>
                </a:solidFill>
              </a:rPr>
              <a:t>, 0, 1</a:t>
            </a:r>
          </a:p>
        </p:txBody>
      </p:sp>
      <p:cxnSp>
        <p:nvCxnSpPr>
          <p:cNvPr id="85" name="Straight Connector 84"/>
          <p:cNvCxnSpPr/>
          <p:nvPr/>
        </p:nvCxnSpPr>
        <p:spPr>
          <a:xfrm flipH="1">
            <a:off x="2941525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ounded Rectangle 88"/>
          <p:cNvSpPr/>
          <p:nvPr/>
        </p:nvSpPr>
        <p:spPr>
          <a:xfrm>
            <a:off x="1764557" y="3661978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-13161" y="3720553"/>
            <a:ext cx="430371" cy="555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-9, -6</a:t>
            </a:r>
          </a:p>
        </p:txBody>
      </p:sp>
      <p:sp>
        <p:nvSpPr>
          <p:cNvPr id="92" name="Rectangle 91"/>
          <p:cNvSpPr/>
          <p:nvPr/>
        </p:nvSpPr>
        <p:spPr>
          <a:xfrm>
            <a:off x="363900" y="4693773"/>
            <a:ext cx="116445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600" dirty="0"/>
              <a:t>Task: Insert </a:t>
            </a:r>
            <a:r>
              <a:rPr lang="en-US" sz="2600" dirty="0">
                <a:solidFill>
                  <a:srgbClr val="E911F9"/>
                </a:solidFill>
              </a:rPr>
              <a:t>-1</a:t>
            </a:r>
            <a:endParaRPr lang="en-US" sz="2600" dirty="0"/>
          </a:p>
        </p:txBody>
      </p:sp>
      <p:sp>
        <p:nvSpPr>
          <p:cNvPr id="3" name="TextBox 2"/>
          <p:cNvSpPr txBox="1"/>
          <p:nvPr/>
        </p:nvSpPr>
        <p:spPr>
          <a:xfrm>
            <a:off x="4055692" y="4693773"/>
            <a:ext cx="63036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Careful: This means that </a:t>
            </a:r>
            <a:r>
              <a:rPr lang="en-US" sz="2800" b="1" i="1" u="sng" dirty="0">
                <a:solidFill>
                  <a:srgbClr val="0070C0"/>
                </a:solidFill>
              </a:rPr>
              <a:t>the parent’s key </a:t>
            </a:r>
            <a:r>
              <a:rPr lang="en-US" sz="2800" dirty="0">
                <a:solidFill>
                  <a:srgbClr val="0070C0"/>
                </a:solidFill>
              </a:rPr>
              <a:t>(6) is the one that lands on the sibling node</a:t>
            </a:r>
            <a:r>
              <a:rPr lang="mr-IN" sz="2800">
                <a:solidFill>
                  <a:srgbClr val="0070C0"/>
                </a:solidFill>
              </a:rPr>
              <a:t>…</a:t>
            </a:r>
            <a:r>
              <a:rPr lang="en-US" sz="2800">
                <a:solidFill>
                  <a:srgbClr val="0070C0"/>
                </a:solidFill>
              </a:rPr>
              <a:t> 3 </a:t>
            </a:r>
            <a:r>
              <a:rPr lang="en-US" sz="2800" dirty="0">
                <a:solidFill>
                  <a:srgbClr val="0070C0"/>
                </a:solidFill>
              </a:rPr>
              <a:t>goes to the parent!</a:t>
            </a:r>
          </a:p>
        </p:txBody>
      </p:sp>
    </p:spTree>
    <p:extLst>
      <p:ext uri="{BB962C8B-B14F-4D97-AF65-F5344CB8AC3E}">
        <p14:creationId xmlns:p14="http://schemas.microsoft.com/office/powerpoint/2010/main" val="84821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0E8A5-7C6F-CA4B-8C6B-7667D49E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Next-level quiz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9A920D-49CE-5849-8E89-2877C9955A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Quiz</a:t>
                </a:r>
                <a:r>
                  <a:rPr lang="en-US" dirty="0"/>
                  <a:t>: To separate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dirty="0"/>
                  <a:t> subtrees I need the following #separators</a:t>
                </a:r>
                <a:r>
                  <a:rPr lang="mr-IN" dirty="0"/>
                  <a:t>…</a:t>
                </a: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9A920D-49CE-5849-8E89-2877C9955A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3264376-085F-5C40-A7DC-5F1676CE8C89}"/>
                  </a:ext>
                </a:extLst>
              </p:cNvPr>
              <p:cNvSpPr/>
              <p:nvPr/>
            </p:nvSpPr>
            <p:spPr>
              <a:xfrm>
                <a:off x="1873662" y="2778166"/>
                <a:ext cx="1625600" cy="74022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𝑝</m:t>
                      </m:r>
                      <m:r>
                        <a:rPr lang="en-US" sz="2200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3264376-085F-5C40-A7DC-5F1676CE8C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662" y="2778166"/>
                <a:ext cx="1625600" cy="7402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2B6EA989-A98D-364E-BFAC-9F5D0604290C}"/>
                  </a:ext>
                </a:extLst>
              </p:cNvPr>
              <p:cNvSpPr/>
              <p:nvPr/>
            </p:nvSpPr>
            <p:spPr>
              <a:xfrm>
                <a:off x="3985490" y="2778166"/>
                <a:ext cx="1625600" cy="740228"/>
              </a:xfrm>
              <a:prstGeom prst="round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𝑝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2B6EA989-A98D-364E-BFAC-9F5D06042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490" y="2778166"/>
                <a:ext cx="1625600" cy="7402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B2691770-20BB-2C47-B075-A794231EDC4A}"/>
                  </a:ext>
                </a:extLst>
              </p:cNvPr>
              <p:cNvSpPr/>
              <p:nvPr/>
            </p:nvSpPr>
            <p:spPr>
              <a:xfrm>
                <a:off x="6097318" y="2778166"/>
                <a:ext cx="1625600" cy="740228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𝑝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+1</m:t>
                      </m:r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B2691770-20BB-2C47-B075-A794231EDC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318" y="2778166"/>
                <a:ext cx="1625600" cy="7402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28C6DA1-58BB-F549-9F52-9E1428DB1DA3}"/>
              </a:ext>
            </a:extLst>
          </p:cNvPr>
          <p:cNvSpPr/>
          <p:nvPr/>
        </p:nvSpPr>
        <p:spPr>
          <a:xfrm>
            <a:off x="8209146" y="2778166"/>
            <a:ext cx="1625600" cy="74022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Something else (what?)</a:t>
            </a:r>
          </a:p>
        </p:txBody>
      </p:sp>
    </p:spTree>
    <p:extLst>
      <p:ext uri="{BB962C8B-B14F-4D97-AF65-F5344CB8AC3E}">
        <p14:creationId xmlns:p14="http://schemas.microsoft.com/office/powerpoint/2010/main" val="31372532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#1: Pick either sibling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46" name="Straight Arrow Connector 45"/>
          <p:cNvCxnSpPr>
            <a:endCxn id="59" idx="0"/>
          </p:cNvCxnSpPr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80" idx="0"/>
          </p:cNvCxnSpPr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/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-3</a:t>
            </a:r>
            <a:r>
              <a:rPr lang="en-US" dirty="0">
                <a:solidFill>
                  <a:schemeClr val="tx1"/>
                </a:solidFill>
              </a:rPr>
              <a:t>, 6, 10, 34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0285205" y="3739612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54" name="Straight Arrow Connector 53"/>
          <p:cNvCxnSpPr>
            <a:endCxn id="88" idx="0"/>
          </p:cNvCxnSpPr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87" idx="0"/>
          </p:cNvCxnSpPr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65" idx="0"/>
          </p:cNvCxnSpPr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9477120" y="3739611"/>
            <a:ext cx="72286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185,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196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164, 168,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170, 176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/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76" name="Rounded Rectangle 75"/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62, 63, 64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2956399" y="3659373"/>
            <a:ext cx="492120" cy="5154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78" name="Straight Arrow Connector 77"/>
          <p:cNvCxnSpPr/>
          <p:nvPr/>
        </p:nvCxnSpPr>
        <p:spPr>
          <a:xfrm flipH="1">
            <a:off x="265685" y="2972311"/>
            <a:ext cx="623726" cy="633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2135621" y="3039228"/>
            <a:ext cx="345037" cy="52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/>
          <p:cNvSpPr/>
          <p:nvPr/>
        </p:nvSpPr>
        <p:spPr>
          <a:xfrm>
            <a:off x="1242253" y="368088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2343918" y="3590359"/>
            <a:ext cx="5852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39, 40</a:t>
            </a:r>
          </a:p>
        </p:txBody>
      </p:sp>
      <p:sp>
        <p:nvSpPr>
          <p:cNvPr id="84" name="Rounded Rectangle 83"/>
          <p:cNvSpPr/>
          <p:nvPr/>
        </p:nvSpPr>
        <p:spPr>
          <a:xfrm>
            <a:off x="498134" y="3663562"/>
            <a:ext cx="746539" cy="71073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E911F9"/>
                </a:solidFill>
              </a:rPr>
              <a:t>-1</a:t>
            </a:r>
            <a:r>
              <a:rPr lang="en-US" sz="1400" dirty="0">
                <a:solidFill>
                  <a:schemeClr val="tx1"/>
                </a:solidFill>
              </a:rPr>
              <a:t>, 0, 1, 3</a:t>
            </a:r>
          </a:p>
        </p:txBody>
      </p:sp>
      <p:cxnSp>
        <p:nvCxnSpPr>
          <p:cNvPr id="85" name="Straight Connector 84"/>
          <p:cNvCxnSpPr/>
          <p:nvPr/>
        </p:nvCxnSpPr>
        <p:spPr>
          <a:xfrm flipH="1">
            <a:off x="2941525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ounded Rectangle 88"/>
          <p:cNvSpPr/>
          <p:nvPr/>
        </p:nvSpPr>
        <p:spPr>
          <a:xfrm>
            <a:off x="1764557" y="3661978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-13161" y="3720553"/>
            <a:ext cx="430371" cy="555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-9, -6,</a:t>
            </a:r>
          </a:p>
          <a:p>
            <a:pPr algn="ctr"/>
            <a:r>
              <a:rPr lang="en-US" sz="1200" dirty="0">
                <a:solidFill>
                  <a:srgbClr val="0070C0"/>
                </a:solidFill>
              </a:rPr>
              <a:t>-5</a:t>
            </a:r>
          </a:p>
        </p:txBody>
      </p:sp>
      <p:sp>
        <p:nvSpPr>
          <p:cNvPr id="92" name="Rectangle 91"/>
          <p:cNvSpPr/>
          <p:nvPr/>
        </p:nvSpPr>
        <p:spPr>
          <a:xfrm>
            <a:off x="363900" y="4693773"/>
            <a:ext cx="116445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600" dirty="0"/>
              <a:t>Task: Insert </a:t>
            </a:r>
            <a:r>
              <a:rPr lang="en-US" sz="2600" dirty="0">
                <a:solidFill>
                  <a:srgbClr val="E911F9"/>
                </a:solidFill>
              </a:rPr>
              <a:t>-1</a:t>
            </a:r>
            <a:endParaRPr lang="en-US" sz="2600" dirty="0"/>
          </a:p>
        </p:txBody>
      </p:sp>
      <p:sp>
        <p:nvSpPr>
          <p:cNvPr id="3" name="TextBox 2"/>
          <p:cNvSpPr txBox="1"/>
          <p:nvPr/>
        </p:nvSpPr>
        <p:spPr>
          <a:xfrm>
            <a:off x="4055692" y="4693773"/>
            <a:ext cx="6303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Overflow fixed, key inserted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sym typeface="Wingdings"/>
              </a:rPr>
              <a:t>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4747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#2: Only one sibling with space!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0285205" y="3739612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9477120" y="3739611"/>
            <a:ext cx="770356" cy="89298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185, 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196, 200, 207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164, 168,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170, 176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62, 63, 64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2956399" y="3659373"/>
            <a:ext cx="492120" cy="5154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265685" y="2972311"/>
            <a:ext cx="623726" cy="633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2135621" y="3039228"/>
            <a:ext cx="345037" cy="52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1242253" y="368088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2343918" y="3590359"/>
            <a:ext cx="5852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39, 40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498134" y="3663562"/>
            <a:ext cx="746539" cy="7107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-1, 0, 1, 3</a:t>
            </a:r>
          </a:p>
        </p:txBody>
      </p:sp>
      <p:cxnSp>
        <p:nvCxnSpPr>
          <p:cNvPr id="44" name="Straight Connector 43"/>
          <p:cNvCxnSpPr/>
          <p:nvPr/>
        </p:nvCxnSpPr>
        <p:spPr>
          <a:xfrm flipH="1">
            <a:off x="2941525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1764557" y="3661978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63900" y="4693773"/>
            <a:ext cx="116445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600" dirty="0"/>
              <a:t>Task: Insert </a:t>
            </a:r>
            <a:r>
              <a:rPr lang="en-US" sz="2600" dirty="0">
                <a:solidFill>
                  <a:srgbClr val="E911F9"/>
                </a:solidFill>
              </a:rPr>
              <a:t>205</a:t>
            </a:r>
            <a:endParaRPr lang="en-US" sz="2600" dirty="0"/>
          </a:p>
        </p:txBody>
      </p:sp>
      <p:sp>
        <p:nvSpPr>
          <p:cNvPr id="51" name="Rounded Rectangle 50"/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-3, 6, 10, 34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-13161" y="3720553"/>
            <a:ext cx="430371" cy="555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-9, -6,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-5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1AC001-9C4F-AB4E-8F4F-9BB15CE36F71}"/>
              </a:ext>
            </a:extLst>
          </p:cNvPr>
          <p:cNvSpPr txBox="1"/>
          <p:nvPr/>
        </p:nvSpPr>
        <p:spPr>
          <a:xfrm>
            <a:off x="10509956" y="4632592"/>
            <a:ext cx="10528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Let’s add some more keys here to make this insertion interesting….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FDB7B17-846B-5C41-837C-9E37E96D779D}"/>
              </a:ext>
            </a:extLst>
          </p:cNvPr>
          <p:cNvSpPr/>
          <p:nvPr/>
        </p:nvSpPr>
        <p:spPr>
          <a:xfrm>
            <a:off x="10261600" y="4560711"/>
            <a:ext cx="169333" cy="349956"/>
          </a:xfrm>
          <a:custGeom>
            <a:avLst/>
            <a:gdLst>
              <a:gd name="connsiteX0" fmla="*/ 169333 w 169333"/>
              <a:gd name="connsiteY0" fmla="*/ 349956 h 349956"/>
              <a:gd name="connsiteX1" fmla="*/ 11289 w 169333"/>
              <a:gd name="connsiteY1" fmla="*/ 225778 h 349956"/>
              <a:gd name="connsiteX2" fmla="*/ 90311 w 169333"/>
              <a:gd name="connsiteY2" fmla="*/ 67733 h 349956"/>
              <a:gd name="connsiteX3" fmla="*/ 0 w 169333"/>
              <a:gd name="connsiteY3" fmla="*/ 0 h 3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333" h="349956">
                <a:moveTo>
                  <a:pt x="169333" y="349956"/>
                </a:moveTo>
                <a:cubicBezTo>
                  <a:pt x="96896" y="311385"/>
                  <a:pt x="24459" y="272815"/>
                  <a:pt x="11289" y="225778"/>
                </a:cubicBezTo>
                <a:cubicBezTo>
                  <a:pt x="-1881" y="178741"/>
                  <a:pt x="92192" y="105363"/>
                  <a:pt x="90311" y="67733"/>
                </a:cubicBezTo>
                <a:cubicBezTo>
                  <a:pt x="88429" y="30103"/>
                  <a:pt x="44214" y="15051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7321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#2: Only one sibling with space!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0285205" y="3739612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9477120" y="3739611"/>
            <a:ext cx="770356" cy="1132770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185,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196, 200,</a:t>
            </a:r>
          </a:p>
          <a:p>
            <a:pPr algn="ctr"/>
            <a:r>
              <a:rPr lang="en-US" sz="1400" b="1" dirty="0">
                <a:solidFill>
                  <a:srgbClr val="E911F9"/>
                </a:solidFill>
              </a:rPr>
              <a:t>205</a:t>
            </a:r>
            <a:r>
              <a:rPr lang="en-US" sz="1400" dirty="0">
                <a:solidFill>
                  <a:schemeClr val="tx1"/>
                </a:solidFill>
              </a:rPr>
              <a:t> 207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164, 168,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170, 176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62, 63, 64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2956399" y="3659373"/>
            <a:ext cx="492120" cy="5154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265685" y="2972311"/>
            <a:ext cx="623726" cy="633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2135621" y="3039228"/>
            <a:ext cx="345037" cy="52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1242253" y="368088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2343918" y="3590359"/>
            <a:ext cx="5852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39, 40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498134" y="3663562"/>
            <a:ext cx="746539" cy="7107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-1, 0, 1, 3</a:t>
            </a:r>
          </a:p>
        </p:txBody>
      </p:sp>
      <p:cxnSp>
        <p:nvCxnSpPr>
          <p:cNvPr id="44" name="Straight Connector 43"/>
          <p:cNvCxnSpPr/>
          <p:nvPr/>
        </p:nvCxnSpPr>
        <p:spPr>
          <a:xfrm flipH="1">
            <a:off x="2941525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1764557" y="3661978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63900" y="4693773"/>
            <a:ext cx="116445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600" dirty="0">
                <a:solidFill>
                  <a:srgbClr val="FF0000"/>
                </a:solidFill>
              </a:rPr>
              <a:t>Overflow</a:t>
            </a:r>
            <a:r>
              <a:rPr lang="mr-IN" sz="2600" dirty="0">
                <a:solidFill>
                  <a:srgbClr val="FF0000"/>
                </a:solidFill>
              </a:rPr>
              <a:t>…</a:t>
            </a:r>
            <a:endParaRPr lang="en-US" sz="2600" dirty="0">
              <a:solidFill>
                <a:srgbClr val="FF0000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-3, 6, 10, 34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-13161" y="3720553"/>
            <a:ext cx="430371" cy="555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-9, -6,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-5</a:t>
            </a:r>
          </a:p>
        </p:txBody>
      </p:sp>
    </p:spTree>
    <p:extLst>
      <p:ext uri="{BB962C8B-B14F-4D97-AF65-F5344CB8AC3E}">
        <p14:creationId xmlns:p14="http://schemas.microsoft.com/office/powerpoint/2010/main" val="7354365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#2: Only one sibling with space!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0285205" y="3739612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9477120" y="3739611"/>
            <a:ext cx="770356" cy="1132770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185,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196, 200,</a:t>
            </a:r>
          </a:p>
          <a:p>
            <a:pPr algn="ctr"/>
            <a:r>
              <a:rPr lang="en-US" sz="1400" b="1" dirty="0">
                <a:solidFill>
                  <a:srgbClr val="E911F9"/>
                </a:solidFill>
              </a:rPr>
              <a:t>205</a:t>
            </a:r>
            <a:r>
              <a:rPr lang="en-US" sz="1400" dirty="0">
                <a:solidFill>
                  <a:schemeClr val="tx1"/>
                </a:solidFill>
              </a:rPr>
              <a:t> 207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164, 168,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170, 176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62, 63, 64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2956399" y="3659373"/>
            <a:ext cx="492120" cy="5154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265685" y="2972311"/>
            <a:ext cx="623726" cy="633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2135621" y="3039228"/>
            <a:ext cx="345037" cy="52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1242253" y="368088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2343918" y="3590359"/>
            <a:ext cx="5852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39, 40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498134" y="3663562"/>
            <a:ext cx="746539" cy="7107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-1, 0, 1, 3</a:t>
            </a:r>
          </a:p>
        </p:txBody>
      </p:sp>
      <p:cxnSp>
        <p:nvCxnSpPr>
          <p:cNvPr id="44" name="Straight Connector 43"/>
          <p:cNvCxnSpPr/>
          <p:nvPr/>
        </p:nvCxnSpPr>
        <p:spPr>
          <a:xfrm flipH="1">
            <a:off x="2941525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1764557" y="3661978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63900" y="4693773"/>
            <a:ext cx="1164450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600" dirty="0">
                <a:solidFill>
                  <a:srgbClr val="FF0000"/>
                </a:solidFill>
              </a:rPr>
              <a:t>Overflow</a:t>
            </a:r>
            <a:r>
              <a:rPr lang="mr-IN" sz="2600" dirty="0">
                <a:solidFill>
                  <a:srgbClr val="FF0000"/>
                </a:solidFill>
              </a:rPr>
              <a:t>…</a:t>
            </a:r>
            <a:endParaRPr lang="en-US" sz="2600" dirty="0">
              <a:solidFill>
                <a:srgbClr val="FF000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600" dirty="0">
                <a:solidFill>
                  <a:schemeClr val="accent1"/>
                </a:solidFill>
              </a:rPr>
              <a:t>Can’t rotate 185 leftwards because left sibling full </a:t>
            </a:r>
            <a:r>
              <a:rPr lang="en-US" sz="2600" dirty="0">
                <a:solidFill>
                  <a:schemeClr val="accent1"/>
                </a:solidFill>
                <a:sym typeface="Wingdings"/>
              </a:rPr>
              <a:t></a:t>
            </a:r>
            <a:endParaRPr lang="en-US" sz="2600" dirty="0">
              <a:solidFill>
                <a:schemeClr val="accent1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-3, 6, 10, 34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-13161" y="3720553"/>
            <a:ext cx="430371" cy="555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-9, -6,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-5</a:t>
            </a:r>
          </a:p>
        </p:txBody>
      </p:sp>
    </p:spTree>
    <p:extLst>
      <p:ext uri="{BB962C8B-B14F-4D97-AF65-F5344CB8AC3E}">
        <p14:creationId xmlns:p14="http://schemas.microsoft.com/office/powerpoint/2010/main" val="29095621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#2: Only one sibling with space!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0285205" y="3739612"/>
            <a:ext cx="791082" cy="50662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9477120" y="3739611"/>
            <a:ext cx="770356" cy="1132770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185,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196, 200,</a:t>
            </a:r>
          </a:p>
          <a:p>
            <a:pPr algn="ctr"/>
            <a:r>
              <a:rPr lang="en-US" sz="1400" b="1" dirty="0">
                <a:solidFill>
                  <a:srgbClr val="E911F9"/>
                </a:solidFill>
              </a:rPr>
              <a:t>205</a:t>
            </a:r>
            <a:r>
              <a:rPr lang="en-US" sz="1400" dirty="0">
                <a:solidFill>
                  <a:schemeClr val="tx1"/>
                </a:solidFill>
              </a:rPr>
              <a:t> 207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164, 168,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170, 176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62, 63, 64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2956399" y="3659373"/>
            <a:ext cx="492120" cy="5154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265685" y="2972311"/>
            <a:ext cx="623726" cy="633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2135621" y="3039228"/>
            <a:ext cx="345037" cy="52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1242253" y="368088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2343918" y="3590359"/>
            <a:ext cx="5852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39, 40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498134" y="3663562"/>
            <a:ext cx="746539" cy="7107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-1, 0, 1, 3</a:t>
            </a:r>
          </a:p>
        </p:txBody>
      </p:sp>
      <p:cxnSp>
        <p:nvCxnSpPr>
          <p:cNvPr id="44" name="Straight Connector 43"/>
          <p:cNvCxnSpPr/>
          <p:nvPr/>
        </p:nvCxnSpPr>
        <p:spPr>
          <a:xfrm flipH="1">
            <a:off x="2941525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1764557" y="3661978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63900" y="4693773"/>
            <a:ext cx="116445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600" dirty="0">
                <a:solidFill>
                  <a:srgbClr val="FF0000"/>
                </a:solidFill>
              </a:rPr>
              <a:t>Overflow</a:t>
            </a:r>
            <a:r>
              <a:rPr lang="mr-IN" sz="2600" dirty="0">
                <a:solidFill>
                  <a:srgbClr val="FF0000"/>
                </a:solidFill>
              </a:rPr>
              <a:t>…</a:t>
            </a:r>
            <a:endParaRPr lang="en-US" sz="2600" dirty="0">
              <a:solidFill>
                <a:srgbClr val="FF000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600" dirty="0">
                <a:solidFill>
                  <a:schemeClr val="accent1"/>
                </a:solidFill>
              </a:rPr>
              <a:t>Can’t rotate 185 leftwards because left sibling full </a:t>
            </a:r>
            <a:r>
              <a:rPr lang="en-US" sz="2600" dirty="0">
                <a:solidFill>
                  <a:schemeClr val="accent1"/>
                </a:solidFill>
                <a:sym typeface="Wingdings"/>
              </a:rPr>
              <a:t></a:t>
            </a:r>
            <a:endParaRPr lang="en-US" sz="2600" dirty="0">
              <a:solidFill>
                <a:schemeClr val="accent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600" dirty="0">
                <a:solidFill>
                  <a:schemeClr val="accent6"/>
                </a:solidFill>
              </a:rPr>
              <a:t>But can rotate  207 rightwards because right sibling non-full </a:t>
            </a:r>
            <a:r>
              <a:rPr lang="en-US" sz="2600" dirty="0">
                <a:solidFill>
                  <a:schemeClr val="accent6"/>
                </a:solidFill>
                <a:sym typeface="Wingdings"/>
              </a:rPr>
              <a:t></a:t>
            </a:r>
            <a:endParaRPr lang="en-US" sz="2600" dirty="0">
              <a:solidFill>
                <a:schemeClr val="accent6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-3, 6, 10, 34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-13161" y="3720553"/>
            <a:ext cx="430371" cy="555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-9, -6,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-5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2360F9-63A7-6245-87FC-AFEA5D7CEDD7}"/>
              </a:ext>
            </a:extLst>
          </p:cNvPr>
          <p:cNvSpPr txBox="1"/>
          <p:nvPr/>
        </p:nvSpPr>
        <p:spPr>
          <a:xfrm>
            <a:off x="9477120" y="5204178"/>
            <a:ext cx="2816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Once again, for Fall 19, we would make the convention of going right first (so we would check it </a:t>
            </a:r>
            <a:r>
              <a:rPr lang="en-US" b="1" i="1" u="sng" dirty="0">
                <a:solidFill>
                  <a:srgbClr val="FF0000"/>
                </a:solidFill>
              </a:rPr>
              <a:t>first</a:t>
            </a:r>
            <a:r>
              <a:rPr lang="en-US" dirty="0">
                <a:solidFill>
                  <a:srgbClr val="FF0000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6273929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#2: Only one sibling with space!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0285205" y="3739612"/>
            <a:ext cx="785302" cy="698652"/>
          </a:xfrm>
          <a:prstGeom prst="roundRect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210</a:t>
            </a:r>
            <a:r>
              <a:rPr lang="en-US" sz="14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</a:t>
            </a:r>
            <a:r>
              <a:rPr lang="en-US" dirty="0">
                <a:solidFill>
                  <a:schemeClr val="accent6"/>
                </a:solidFill>
              </a:rPr>
              <a:t>207</a:t>
            </a:r>
            <a:r>
              <a:rPr lang="en-US" dirty="0">
                <a:solidFill>
                  <a:schemeClr val="tx1"/>
                </a:solidFill>
              </a:rPr>
              <a:t>, 300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9477120" y="3739611"/>
            <a:ext cx="770356" cy="1132770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185,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196, 200,</a:t>
            </a:r>
          </a:p>
          <a:p>
            <a:pPr algn="ctr"/>
            <a:r>
              <a:rPr lang="en-US" sz="1400" b="1" dirty="0">
                <a:solidFill>
                  <a:srgbClr val="E911F9"/>
                </a:solidFill>
              </a:rPr>
              <a:t>205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164, 168,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170, 176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62, 63, 64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2956399" y="3659373"/>
            <a:ext cx="492120" cy="5154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265685" y="2972311"/>
            <a:ext cx="623726" cy="633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2135621" y="3039228"/>
            <a:ext cx="345037" cy="52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1242253" y="368088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2343918" y="3590359"/>
            <a:ext cx="5852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39, 40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498134" y="3663562"/>
            <a:ext cx="746539" cy="7107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-1, 0, 1, 3</a:t>
            </a:r>
          </a:p>
        </p:txBody>
      </p:sp>
      <p:cxnSp>
        <p:nvCxnSpPr>
          <p:cNvPr id="44" name="Straight Connector 43"/>
          <p:cNvCxnSpPr/>
          <p:nvPr/>
        </p:nvCxnSpPr>
        <p:spPr>
          <a:xfrm flipH="1">
            <a:off x="2941525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1764557" y="3661978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63900" y="4693773"/>
            <a:ext cx="116445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600" dirty="0">
                <a:solidFill>
                  <a:srgbClr val="FF0000"/>
                </a:solidFill>
              </a:rPr>
              <a:t>Overflow</a:t>
            </a:r>
            <a:r>
              <a:rPr lang="mr-IN" sz="2600" dirty="0">
                <a:solidFill>
                  <a:srgbClr val="FF0000"/>
                </a:solidFill>
              </a:rPr>
              <a:t>…</a:t>
            </a:r>
            <a:endParaRPr lang="en-US" sz="2600" dirty="0">
              <a:solidFill>
                <a:srgbClr val="FF000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600" dirty="0">
                <a:solidFill>
                  <a:schemeClr val="accent1"/>
                </a:solidFill>
              </a:rPr>
              <a:t>Can’t rotate 185 leftwards because left sibling full </a:t>
            </a:r>
            <a:r>
              <a:rPr lang="en-US" sz="2600" dirty="0">
                <a:solidFill>
                  <a:schemeClr val="accent1"/>
                </a:solidFill>
                <a:sym typeface="Wingdings"/>
              </a:rPr>
              <a:t></a:t>
            </a:r>
            <a:endParaRPr lang="en-US" sz="2600" dirty="0">
              <a:solidFill>
                <a:schemeClr val="accent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600" dirty="0">
                <a:solidFill>
                  <a:schemeClr val="accent6"/>
                </a:solidFill>
              </a:rPr>
              <a:t>But can rotate  207 rightwards because right sibling non-full </a:t>
            </a:r>
            <a:r>
              <a:rPr lang="en-US" sz="2600" dirty="0">
                <a:solidFill>
                  <a:schemeClr val="accent6"/>
                </a:solidFill>
                <a:sym typeface="Wingdings"/>
              </a:rPr>
              <a:t></a:t>
            </a:r>
            <a:endParaRPr lang="en-US" sz="2600" dirty="0">
              <a:solidFill>
                <a:schemeClr val="accent6"/>
              </a:solidFill>
            </a:endParaRPr>
          </a:p>
        </p:txBody>
      </p:sp>
      <p:sp>
        <p:nvSpPr>
          <p:cNvPr id="3" name="Curved Down Arrow 2"/>
          <p:cNvSpPr/>
          <p:nvPr/>
        </p:nvSpPr>
        <p:spPr>
          <a:xfrm>
            <a:off x="9879612" y="3163422"/>
            <a:ext cx="648345" cy="397581"/>
          </a:xfrm>
          <a:prstGeom prst="curvedDownArrow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-3, 6, 10, 34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-13161" y="3720553"/>
            <a:ext cx="430371" cy="555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-9, -6,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-5</a:t>
            </a:r>
          </a:p>
        </p:txBody>
      </p:sp>
    </p:spTree>
    <p:extLst>
      <p:ext uri="{BB962C8B-B14F-4D97-AF65-F5344CB8AC3E}">
        <p14:creationId xmlns:p14="http://schemas.microsoft.com/office/powerpoint/2010/main" val="11585828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#3: Examine first sibling node!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-3, 6, 10, 34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0285205" y="3739612"/>
            <a:ext cx="785302" cy="6986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210,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179, 207, 300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9477120" y="3739611"/>
            <a:ext cx="770356" cy="11327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185,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196, 200,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205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164, 168,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170, 176</a:t>
            </a:r>
            <a:endParaRPr lang="en-US" sz="1200" b="1" dirty="0">
              <a:solidFill>
                <a:srgbClr val="FF3399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62, 63, 64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2956399" y="3659373"/>
            <a:ext cx="492120" cy="5154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265685" y="2972311"/>
            <a:ext cx="623726" cy="633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2135621" y="3039228"/>
            <a:ext cx="345037" cy="52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1242253" y="368088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2343918" y="3590359"/>
            <a:ext cx="5852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39, 40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498134" y="3663562"/>
            <a:ext cx="746539" cy="7107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-1, 0, 1, 3</a:t>
            </a:r>
          </a:p>
        </p:txBody>
      </p:sp>
      <p:cxnSp>
        <p:nvCxnSpPr>
          <p:cNvPr id="44" name="Straight Connector 43"/>
          <p:cNvCxnSpPr/>
          <p:nvPr/>
        </p:nvCxnSpPr>
        <p:spPr>
          <a:xfrm flipH="1">
            <a:off x="2941525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1764557" y="3661978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-13161" y="3720553"/>
            <a:ext cx="430371" cy="555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-9, -6,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-5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63900" y="4693773"/>
            <a:ext cx="116445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600" dirty="0"/>
              <a:t>Task: Insert </a:t>
            </a:r>
            <a:r>
              <a:rPr lang="en-US" sz="2600" dirty="0">
                <a:solidFill>
                  <a:srgbClr val="FF3399"/>
                </a:solidFill>
              </a:rPr>
              <a:t>178</a:t>
            </a:r>
          </a:p>
        </p:txBody>
      </p:sp>
    </p:spTree>
    <p:extLst>
      <p:ext uri="{BB962C8B-B14F-4D97-AF65-F5344CB8AC3E}">
        <p14:creationId xmlns:p14="http://schemas.microsoft.com/office/powerpoint/2010/main" val="2151413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#3: Examine first sibling node!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-3, 6, 10, 34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0285205" y="3739612"/>
            <a:ext cx="785302" cy="6986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210,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179, 207, 300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9477120" y="3739611"/>
            <a:ext cx="770356" cy="113277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75000"/>
                  <a:tint val="66000"/>
                  <a:satMod val="160000"/>
                </a:schemeClr>
              </a:gs>
              <a:gs pos="50000">
                <a:schemeClr val="accent4">
                  <a:lumMod val="75000"/>
                  <a:tint val="44500"/>
                  <a:satMod val="160000"/>
                </a:schemeClr>
              </a:gs>
              <a:gs pos="100000">
                <a:schemeClr val="accent4">
                  <a:lumMod val="75000"/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185,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196, 200,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205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164, 168,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170, 176, </a:t>
            </a:r>
            <a:r>
              <a:rPr lang="en-US" sz="1200" b="1" dirty="0">
                <a:solidFill>
                  <a:srgbClr val="FF3399"/>
                </a:solidFill>
              </a:rPr>
              <a:t>178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62, 63, 64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2956399" y="3659373"/>
            <a:ext cx="492120" cy="5154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265685" y="2972311"/>
            <a:ext cx="623726" cy="633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2135621" y="3039228"/>
            <a:ext cx="345037" cy="52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1242253" y="368088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2343918" y="3590359"/>
            <a:ext cx="5852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39, 40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498134" y="3663562"/>
            <a:ext cx="746539" cy="7107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-1, 0, 1, 3</a:t>
            </a:r>
          </a:p>
        </p:txBody>
      </p:sp>
      <p:cxnSp>
        <p:nvCxnSpPr>
          <p:cNvPr id="44" name="Straight Connector 43"/>
          <p:cNvCxnSpPr/>
          <p:nvPr/>
        </p:nvCxnSpPr>
        <p:spPr>
          <a:xfrm flipH="1">
            <a:off x="2941525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1764557" y="3661978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-13161" y="3720553"/>
            <a:ext cx="430371" cy="555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-9, -6,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-5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63900" y="4693773"/>
            <a:ext cx="116445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600" dirty="0"/>
              <a:t>Task: Insert </a:t>
            </a:r>
            <a:r>
              <a:rPr lang="en-US" sz="2600" dirty="0">
                <a:solidFill>
                  <a:srgbClr val="FF3399"/>
                </a:solidFill>
              </a:rPr>
              <a:t>178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600" dirty="0">
                <a:solidFill>
                  <a:srgbClr val="FF0000"/>
                </a:solidFill>
              </a:rPr>
              <a:t>Overflow</a:t>
            </a:r>
            <a:r>
              <a:rPr lang="mr-IN" sz="2600" dirty="0">
                <a:solidFill>
                  <a:srgbClr val="FF0000"/>
                </a:solidFill>
              </a:rPr>
              <a:t>…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>
                <a:solidFill>
                  <a:srgbClr val="FF0000"/>
                </a:solidFill>
                <a:sym typeface="Wingdings"/>
              </a:rPr>
              <a:t>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600" dirty="0">
                <a:solidFill>
                  <a:schemeClr val="accent4">
                    <a:lumMod val="75000"/>
                  </a:schemeClr>
                </a:solidFill>
                <a:sym typeface="Wingdings"/>
              </a:rPr>
              <a:t>Only sibling also full </a:t>
            </a:r>
            <a:endParaRPr lang="en-US" sz="26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3745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#3: Examine first sibling node!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-3, 6, 10, 34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0285204" y="3739612"/>
            <a:ext cx="811163" cy="983446"/>
          </a:xfrm>
          <a:prstGeom prst="round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207</a:t>
            </a:r>
            <a:r>
              <a:rPr lang="en-US" sz="14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210,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E911F9"/>
                </a:solidFill>
              </a:rPr>
              <a:t>178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205</a:t>
            </a:r>
            <a:r>
              <a:rPr lang="en-US" dirty="0">
                <a:solidFill>
                  <a:schemeClr val="tx1"/>
                </a:solidFill>
              </a:rPr>
              <a:t>, 300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9514191" y="3690183"/>
            <a:ext cx="720937" cy="1034400"/>
          </a:xfrm>
          <a:prstGeom prst="round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179</a:t>
            </a:r>
            <a:r>
              <a:rPr lang="en-US" sz="1400" dirty="0">
                <a:solidFill>
                  <a:schemeClr val="tx1"/>
                </a:solidFill>
              </a:rPr>
              <a:t>,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185,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196, 200,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164, 168,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170, 176</a:t>
            </a:r>
            <a:endParaRPr lang="en-US" sz="1200" b="1" dirty="0">
              <a:solidFill>
                <a:srgbClr val="FF3399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62, 63, 64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2956399" y="3659373"/>
            <a:ext cx="492120" cy="5154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265685" y="2972311"/>
            <a:ext cx="623726" cy="633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2135621" y="3039228"/>
            <a:ext cx="345037" cy="52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1242253" y="368088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2343918" y="3590359"/>
            <a:ext cx="5852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39, 40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498134" y="3663562"/>
            <a:ext cx="746539" cy="7107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-1, 0, 1, 3</a:t>
            </a:r>
          </a:p>
        </p:txBody>
      </p:sp>
      <p:cxnSp>
        <p:nvCxnSpPr>
          <p:cNvPr id="44" name="Straight Connector 43"/>
          <p:cNvCxnSpPr/>
          <p:nvPr/>
        </p:nvCxnSpPr>
        <p:spPr>
          <a:xfrm flipH="1">
            <a:off x="2941525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1764557" y="3661978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-13161" y="3720553"/>
            <a:ext cx="430371" cy="555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-9, -6,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-5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63900" y="4693773"/>
            <a:ext cx="1164450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600" dirty="0"/>
              <a:t>Task: Insert </a:t>
            </a:r>
            <a:r>
              <a:rPr lang="en-US" sz="2600" dirty="0">
                <a:solidFill>
                  <a:srgbClr val="FF3399"/>
                </a:solidFill>
              </a:rPr>
              <a:t>178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600" dirty="0">
                <a:solidFill>
                  <a:srgbClr val="FF0000"/>
                </a:solidFill>
              </a:rPr>
              <a:t>Overflow</a:t>
            </a:r>
            <a:r>
              <a:rPr lang="mr-IN" sz="2600" dirty="0">
                <a:solidFill>
                  <a:srgbClr val="FF0000"/>
                </a:solidFill>
              </a:rPr>
              <a:t>…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>
                <a:solidFill>
                  <a:srgbClr val="FF0000"/>
                </a:solidFill>
                <a:sym typeface="Wingdings"/>
              </a:rPr>
              <a:t>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600" dirty="0">
                <a:solidFill>
                  <a:schemeClr val="accent4">
                    <a:lumMod val="75000"/>
                  </a:schemeClr>
                </a:solidFill>
                <a:sym typeface="Wingdings"/>
              </a:rPr>
              <a:t>Only sibling also full 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600" dirty="0">
                <a:solidFill>
                  <a:schemeClr val="accent6"/>
                </a:solidFill>
                <a:sym typeface="Wingdings"/>
              </a:rPr>
              <a:t>Solution: Rotate 205 rightwards and 178 (new key!) rightwards! </a:t>
            </a:r>
            <a:endParaRPr lang="en-US" sz="2600" dirty="0">
              <a:solidFill>
                <a:schemeClr val="accent6"/>
              </a:solidFill>
            </a:endParaRPr>
          </a:p>
        </p:txBody>
      </p:sp>
      <p:sp>
        <p:nvSpPr>
          <p:cNvPr id="52" name="Curved Down Arrow 51"/>
          <p:cNvSpPr/>
          <p:nvPr/>
        </p:nvSpPr>
        <p:spPr>
          <a:xfrm>
            <a:off x="10089678" y="3175779"/>
            <a:ext cx="648345" cy="397581"/>
          </a:xfrm>
          <a:prstGeom prst="curvedDownArrow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Curved Down Arrow 52"/>
          <p:cNvSpPr/>
          <p:nvPr/>
        </p:nvSpPr>
        <p:spPr>
          <a:xfrm>
            <a:off x="9241175" y="3167541"/>
            <a:ext cx="648345" cy="397581"/>
          </a:xfrm>
          <a:prstGeom prst="curvedDownArrow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1257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#3: Examine first sibling node!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-3, 6, 10, 34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0285204" y="3739612"/>
            <a:ext cx="811163" cy="98344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207,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210,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178, 205, 300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9514191" y="3690183"/>
            <a:ext cx="720937" cy="1034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179,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185,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196, 200,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164, 168,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170, 176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62, 63, 64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2956399" y="3659373"/>
            <a:ext cx="492120" cy="5154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265685" y="2972311"/>
            <a:ext cx="623726" cy="633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2135621" y="3039228"/>
            <a:ext cx="345037" cy="52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1242253" y="368088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2343918" y="3590359"/>
            <a:ext cx="5852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39, 40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498134" y="3663562"/>
            <a:ext cx="746539" cy="7107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-1, 0, 1, 3</a:t>
            </a:r>
          </a:p>
        </p:txBody>
      </p:sp>
      <p:cxnSp>
        <p:nvCxnSpPr>
          <p:cNvPr id="44" name="Straight Connector 43"/>
          <p:cNvCxnSpPr/>
          <p:nvPr/>
        </p:nvCxnSpPr>
        <p:spPr>
          <a:xfrm flipH="1">
            <a:off x="2941525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1764557" y="3661978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-13161" y="3720553"/>
            <a:ext cx="430371" cy="555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-9, -6,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-5</a:t>
            </a:r>
          </a:p>
        </p:txBody>
      </p:sp>
      <p:sp>
        <p:nvSpPr>
          <p:cNvPr id="52" name="Rectangle 51"/>
          <p:cNvSpPr/>
          <p:nvPr/>
        </p:nvSpPr>
        <p:spPr>
          <a:xfrm>
            <a:off x="267130" y="4655627"/>
            <a:ext cx="1018261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600" dirty="0"/>
              <a:t>Task: </a:t>
            </a:r>
            <a:r>
              <a:rPr lang="en-US" sz="2600"/>
              <a:t>Insert </a:t>
            </a:r>
            <a:r>
              <a:rPr lang="en-US" sz="2600">
                <a:solidFill>
                  <a:srgbClr val="FF3399"/>
                </a:solidFill>
              </a:rPr>
              <a:t>174</a:t>
            </a:r>
            <a:endParaRPr lang="en-US" sz="2600" dirty="0">
              <a:solidFill>
                <a:srgbClr val="FF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073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0E8A5-7C6F-CA4B-8C6B-7667D49E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Next-level quiz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9A920D-49CE-5849-8E89-2877C9955A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Quiz</a:t>
                </a:r>
                <a:r>
                  <a:rPr lang="en-US" dirty="0"/>
                  <a:t>: To separate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dirty="0"/>
                  <a:t> subtrees I need the following #separators</a:t>
                </a:r>
                <a:r>
                  <a:rPr lang="mr-IN" dirty="0"/>
                  <a:t>…</a:t>
                </a: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9A920D-49CE-5849-8E89-2877C9955A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3264376-085F-5C40-A7DC-5F1676CE8C89}"/>
                  </a:ext>
                </a:extLst>
              </p:cNvPr>
              <p:cNvSpPr/>
              <p:nvPr/>
            </p:nvSpPr>
            <p:spPr>
              <a:xfrm>
                <a:off x="1873662" y="2778166"/>
                <a:ext cx="1625600" cy="74022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𝑝</m:t>
                      </m:r>
                      <m:r>
                        <a:rPr lang="en-US" sz="2200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3264376-085F-5C40-A7DC-5F1676CE8C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662" y="2778166"/>
                <a:ext cx="1625600" cy="7402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2B6EA989-A98D-364E-BFAC-9F5D0604290C}"/>
                  </a:ext>
                </a:extLst>
              </p:cNvPr>
              <p:cNvSpPr/>
              <p:nvPr/>
            </p:nvSpPr>
            <p:spPr>
              <a:xfrm>
                <a:off x="3985490" y="2778166"/>
                <a:ext cx="1625600" cy="740228"/>
              </a:xfrm>
              <a:prstGeom prst="round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𝑝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2B6EA989-A98D-364E-BFAC-9F5D06042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490" y="2778166"/>
                <a:ext cx="1625600" cy="7402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B2691770-20BB-2C47-B075-A794231EDC4A}"/>
                  </a:ext>
                </a:extLst>
              </p:cNvPr>
              <p:cNvSpPr/>
              <p:nvPr/>
            </p:nvSpPr>
            <p:spPr>
              <a:xfrm>
                <a:off x="6097318" y="2778166"/>
                <a:ext cx="1625600" cy="740228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𝑝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+1</m:t>
                      </m:r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B2691770-20BB-2C47-B075-A794231EDC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318" y="2778166"/>
                <a:ext cx="1625600" cy="7402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28C6DA1-58BB-F549-9F52-9E1428DB1DA3}"/>
              </a:ext>
            </a:extLst>
          </p:cNvPr>
          <p:cNvSpPr/>
          <p:nvPr/>
        </p:nvSpPr>
        <p:spPr>
          <a:xfrm>
            <a:off x="8209146" y="2778166"/>
            <a:ext cx="1625600" cy="74022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Something else (what?)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0C32CF1-7F2A-5F4C-BEAA-3C88D799AFF6}"/>
              </a:ext>
            </a:extLst>
          </p:cNvPr>
          <p:cNvSpPr/>
          <p:nvPr/>
        </p:nvSpPr>
        <p:spPr>
          <a:xfrm>
            <a:off x="1518062" y="2429823"/>
            <a:ext cx="2336800" cy="143691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BCF62B-5361-204A-A0D2-2BA2FA79819E}"/>
                  </a:ext>
                </a:extLst>
              </p:cNvPr>
              <p:cNvSpPr txBox="1"/>
              <p:nvPr/>
            </p:nvSpPr>
            <p:spPr>
              <a:xfrm>
                <a:off x="670560" y="4224713"/>
                <a:ext cx="10426931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/>
                  <a:t>So, </a:t>
                </a:r>
                <a:r>
                  <a:rPr lang="en-US" sz="2600" b="1" dirty="0"/>
                  <a:t>all B-Tree nodes </a:t>
                </a:r>
                <a:r>
                  <a:rPr lang="en-US" sz="2600" dirty="0"/>
                  <a:t>have </a:t>
                </a:r>
                <a14:m>
                  <m:oMath xmlns:m="http://schemas.openxmlformats.org/officeDocument/2006/math">
                    <m:r>
                      <a:rPr lang="en-US" sz="2600" b="0" i="0" smtClean="0">
                        <a:solidFill>
                          <a:schemeClr val="accent2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600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𝑝</m:t>
                    </m:r>
                    <m:r>
                      <a:rPr lang="en-US" sz="2600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−1</m:t>
                    </m:r>
                    <m:r>
                      <a:rPr lang="en-US" sz="2600" b="0" i="0" smtClean="0">
                        <a:solidFill>
                          <a:schemeClr val="accent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6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2600" b="1" i="1" dirty="0">
                    <a:solidFill>
                      <a:schemeClr val="accent2"/>
                    </a:solidFill>
                  </a:rPr>
                  <a:t>4</a:t>
                </a:r>
                <a:r>
                  <a:rPr lang="en-US" sz="2600" dirty="0">
                    <a:solidFill>
                      <a:schemeClr val="accent2"/>
                    </a:solidFill>
                  </a:rPr>
                  <a:t>-byte separators </a:t>
                </a:r>
                <a:r>
                  <a:rPr lang="en-US" sz="2600" dirty="0"/>
                  <a:t>and </a:t>
                </a:r>
                <a14:m>
                  <m:oMath xmlns:m="http://schemas.openxmlformats.org/officeDocument/2006/math">
                    <m:r>
                      <a:rPr lang="en-US" sz="260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sz="2600" dirty="0">
                    <a:solidFill>
                      <a:srgbClr val="7030A0"/>
                    </a:solidFill>
                  </a:rPr>
                  <a:t> </a:t>
                </a:r>
                <a:r>
                  <a:rPr lang="en-US" sz="2600" b="1" i="1" dirty="0">
                    <a:solidFill>
                      <a:srgbClr val="7030A0"/>
                    </a:solidFill>
                  </a:rPr>
                  <a:t>8</a:t>
                </a:r>
                <a:r>
                  <a:rPr lang="en-US" sz="2600" dirty="0">
                    <a:solidFill>
                      <a:srgbClr val="7030A0"/>
                    </a:solidFill>
                  </a:rPr>
                  <a:t>-byte </a:t>
                </a:r>
                <a:r>
                  <a:rPr lang="en-US" sz="2600" dirty="0"/>
                  <a:t>pointers, for a total memory footprint of 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−4=</m:t>
                    </m:r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>
                    <a:solidFill>
                      <a:srgbClr val="C00000"/>
                    </a:solidFill>
                  </a:rPr>
                  <a:t> </a:t>
                </a:r>
                <a:r>
                  <a:rPr lang="en-US" sz="2600" b="1" i="1" u="sng" dirty="0"/>
                  <a:t>each</a:t>
                </a:r>
                <a:r>
                  <a:rPr lang="en-US" sz="2600" dirty="0"/>
                  <a:t>!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BCF62B-5361-204A-A0D2-2BA2FA798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" y="4224713"/>
                <a:ext cx="10426931" cy="892552"/>
              </a:xfrm>
              <a:prstGeom prst="rect">
                <a:avLst/>
              </a:prstGeom>
              <a:blipFill>
                <a:blip r:embed="rId6"/>
                <a:stretch>
                  <a:fillRect l="-973" t="-5634"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82387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#3: Examine first sibling node!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-3, 6, 10, 34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0285205" y="3739612"/>
            <a:ext cx="719204" cy="98344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207,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210,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178, 205, 300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9514191" y="3690183"/>
            <a:ext cx="720937" cy="1034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179,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185,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196, 200,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164, 168,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170,  </a:t>
            </a:r>
            <a:r>
              <a:rPr lang="en-US" sz="1200" b="1" dirty="0">
                <a:solidFill>
                  <a:srgbClr val="E911F9"/>
                </a:solidFill>
              </a:rPr>
              <a:t>174, </a:t>
            </a:r>
            <a:r>
              <a:rPr lang="en-US" sz="1200" dirty="0">
                <a:solidFill>
                  <a:schemeClr val="tx1"/>
                </a:solidFill>
              </a:rPr>
              <a:t>176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62, 63, 64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2956399" y="3659373"/>
            <a:ext cx="492120" cy="5154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265685" y="2972311"/>
            <a:ext cx="623726" cy="633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2135621" y="3039228"/>
            <a:ext cx="345037" cy="52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1242253" y="368088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2343918" y="3590359"/>
            <a:ext cx="5852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39, 40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498134" y="3663562"/>
            <a:ext cx="746539" cy="7107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-1, 0, 1, 3</a:t>
            </a:r>
          </a:p>
        </p:txBody>
      </p:sp>
      <p:cxnSp>
        <p:nvCxnSpPr>
          <p:cNvPr id="44" name="Straight Connector 43"/>
          <p:cNvCxnSpPr/>
          <p:nvPr/>
        </p:nvCxnSpPr>
        <p:spPr>
          <a:xfrm flipH="1">
            <a:off x="2941525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1764557" y="3661978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-13161" y="3720553"/>
            <a:ext cx="430371" cy="555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-9, -6,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-5</a:t>
            </a:r>
          </a:p>
        </p:txBody>
      </p:sp>
      <p:sp>
        <p:nvSpPr>
          <p:cNvPr id="52" name="Rectangle 51"/>
          <p:cNvSpPr/>
          <p:nvPr/>
        </p:nvSpPr>
        <p:spPr>
          <a:xfrm>
            <a:off x="267130" y="4655627"/>
            <a:ext cx="1018261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600" dirty="0"/>
              <a:t>Task: Insert </a:t>
            </a:r>
            <a:r>
              <a:rPr lang="en-US" sz="2600" dirty="0">
                <a:solidFill>
                  <a:srgbClr val="FF3399"/>
                </a:solidFill>
              </a:rPr>
              <a:t>174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600" dirty="0">
                <a:solidFill>
                  <a:srgbClr val="FF0000"/>
                </a:solidFill>
              </a:rPr>
              <a:t>Overflow </a:t>
            </a:r>
            <a:r>
              <a:rPr lang="en-US" sz="2600" dirty="0">
                <a:solidFill>
                  <a:srgbClr val="FF0000"/>
                </a:solidFill>
                <a:sym typeface="Wingdings"/>
              </a:rPr>
              <a:t></a:t>
            </a:r>
            <a:endParaRPr lang="en-US" sz="2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2502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#3: Examine first sibling node!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-3, 6, 10, 34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0285205" y="3739612"/>
            <a:ext cx="719204" cy="98344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207,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210,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178, 205, 300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9514191" y="3690183"/>
            <a:ext cx="720937" cy="10344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179,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185,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196, 200,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164, 168,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170,  </a:t>
            </a:r>
            <a:r>
              <a:rPr lang="en-US" sz="1200" b="1" dirty="0">
                <a:solidFill>
                  <a:srgbClr val="E911F9"/>
                </a:solidFill>
              </a:rPr>
              <a:t>174, </a:t>
            </a:r>
            <a:r>
              <a:rPr lang="en-US" sz="1200" dirty="0">
                <a:solidFill>
                  <a:schemeClr val="tx1"/>
                </a:solidFill>
              </a:rPr>
              <a:t>176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62, 63, 64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2956399" y="3659373"/>
            <a:ext cx="492120" cy="5154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265685" y="2972311"/>
            <a:ext cx="623726" cy="633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2135621" y="3039228"/>
            <a:ext cx="345037" cy="52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1242253" y="368088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2343918" y="3590359"/>
            <a:ext cx="5852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39, 40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498134" y="3663562"/>
            <a:ext cx="746539" cy="7107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-1, 0, 1, 3</a:t>
            </a:r>
          </a:p>
        </p:txBody>
      </p:sp>
      <p:cxnSp>
        <p:nvCxnSpPr>
          <p:cNvPr id="44" name="Straight Connector 43"/>
          <p:cNvCxnSpPr/>
          <p:nvPr/>
        </p:nvCxnSpPr>
        <p:spPr>
          <a:xfrm flipH="1">
            <a:off x="2941525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1764557" y="3661978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-13161" y="3720553"/>
            <a:ext cx="430371" cy="555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-9, -6,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-5</a:t>
            </a:r>
          </a:p>
        </p:txBody>
      </p:sp>
      <p:sp>
        <p:nvSpPr>
          <p:cNvPr id="52" name="Rectangle 51"/>
          <p:cNvSpPr/>
          <p:nvPr/>
        </p:nvSpPr>
        <p:spPr>
          <a:xfrm>
            <a:off x="267130" y="4655627"/>
            <a:ext cx="1018261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600" dirty="0"/>
              <a:t>Task: Insert </a:t>
            </a:r>
            <a:r>
              <a:rPr lang="en-US" sz="2600" dirty="0">
                <a:solidFill>
                  <a:srgbClr val="FF3399"/>
                </a:solidFill>
              </a:rPr>
              <a:t>174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600" dirty="0">
                <a:solidFill>
                  <a:srgbClr val="FF0000"/>
                </a:solidFill>
              </a:rPr>
              <a:t>Overflow </a:t>
            </a:r>
            <a:r>
              <a:rPr lang="en-US" sz="2600" dirty="0">
                <a:solidFill>
                  <a:srgbClr val="FF0000"/>
                </a:solidFill>
                <a:sym typeface="Wingdings"/>
              </a:rPr>
              <a:t>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600" dirty="0">
                <a:solidFill>
                  <a:srgbClr val="0070C0"/>
                </a:solidFill>
                <a:sym typeface="Wingdings"/>
              </a:rPr>
              <a:t>1</a:t>
            </a:r>
            <a:r>
              <a:rPr lang="en-US" sz="2600" baseline="30000" dirty="0">
                <a:solidFill>
                  <a:srgbClr val="0070C0"/>
                </a:solidFill>
                <a:sym typeface="Wingdings"/>
              </a:rPr>
              <a:t>st</a:t>
            </a:r>
            <a:r>
              <a:rPr lang="en-US" sz="2600" dirty="0">
                <a:solidFill>
                  <a:srgbClr val="0070C0"/>
                </a:solidFill>
                <a:sym typeface="Wingdings"/>
              </a:rPr>
              <a:t> and 2</a:t>
            </a:r>
            <a:r>
              <a:rPr lang="en-US" sz="2600" baseline="30000" dirty="0">
                <a:solidFill>
                  <a:srgbClr val="0070C0"/>
                </a:solidFill>
                <a:sym typeface="Wingdings"/>
              </a:rPr>
              <a:t>nd</a:t>
            </a:r>
            <a:r>
              <a:rPr lang="en-US" sz="2600" dirty="0">
                <a:solidFill>
                  <a:srgbClr val="0070C0"/>
                </a:solidFill>
                <a:sym typeface="Wingdings"/>
              </a:rPr>
              <a:t> sibling don’t have space to rotate keys to </a:t>
            </a:r>
            <a:endParaRPr lang="en-US" sz="2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9180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#4: Examine second sibling node!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-3, 6, 10, 34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0285205" y="3739612"/>
            <a:ext cx="719204" cy="98344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207,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210,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178, 205, 300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9514191" y="3690183"/>
            <a:ext cx="720937" cy="10344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179,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185,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196, 200,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164, 168,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170,  </a:t>
            </a:r>
            <a:r>
              <a:rPr lang="en-US" sz="1200" b="1" dirty="0">
                <a:solidFill>
                  <a:srgbClr val="E911F9"/>
                </a:solidFill>
              </a:rPr>
              <a:t>174, </a:t>
            </a:r>
            <a:r>
              <a:rPr lang="en-US" sz="1200" dirty="0">
                <a:solidFill>
                  <a:schemeClr val="tx1"/>
                </a:solidFill>
              </a:rPr>
              <a:t>176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62, 63, 64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2956399" y="3659373"/>
            <a:ext cx="492120" cy="5154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265685" y="2972311"/>
            <a:ext cx="623726" cy="633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2135621" y="3039228"/>
            <a:ext cx="345037" cy="52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1242253" y="368088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2343918" y="3590359"/>
            <a:ext cx="5852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39, 40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498134" y="3663562"/>
            <a:ext cx="746539" cy="7107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-1, 0, 1, 3</a:t>
            </a:r>
          </a:p>
        </p:txBody>
      </p:sp>
      <p:cxnSp>
        <p:nvCxnSpPr>
          <p:cNvPr id="44" name="Straight Connector 43"/>
          <p:cNvCxnSpPr/>
          <p:nvPr/>
        </p:nvCxnSpPr>
        <p:spPr>
          <a:xfrm flipH="1">
            <a:off x="2941525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1764557" y="3661978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-13161" y="3720553"/>
            <a:ext cx="430371" cy="555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-9, -6,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-5</a:t>
            </a:r>
          </a:p>
        </p:txBody>
      </p:sp>
      <p:sp>
        <p:nvSpPr>
          <p:cNvPr id="52" name="Rectangle 51"/>
          <p:cNvSpPr/>
          <p:nvPr/>
        </p:nvSpPr>
        <p:spPr>
          <a:xfrm>
            <a:off x="267130" y="4655627"/>
            <a:ext cx="10182612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600" dirty="0"/>
              <a:t>Task: Insert </a:t>
            </a:r>
            <a:r>
              <a:rPr lang="en-US" sz="2600" dirty="0">
                <a:solidFill>
                  <a:srgbClr val="FF3399"/>
                </a:solidFill>
              </a:rPr>
              <a:t>174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600" dirty="0">
                <a:solidFill>
                  <a:srgbClr val="FF0000"/>
                </a:solidFill>
              </a:rPr>
              <a:t>Overflow </a:t>
            </a:r>
            <a:r>
              <a:rPr lang="en-US" sz="2600" dirty="0">
                <a:solidFill>
                  <a:srgbClr val="FF0000"/>
                </a:solidFill>
                <a:sym typeface="Wingdings"/>
              </a:rPr>
              <a:t>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600" dirty="0">
                <a:solidFill>
                  <a:srgbClr val="0070C0"/>
                </a:solidFill>
                <a:sym typeface="Wingdings"/>
              </a:rPr>
              <a:t>1</a:t>
            </a:r>
            <a:r>
              <a:rPr lang="en-US" sz="2600" baseline="30000" dirty="0">
                <a:solidFill>
                  <a:srgbClr val="0070C0"/>
                </a:solidFill>
                <a:sym typeface="Wingdings"/>
              </a:rPr>
              <a:t>st</a:t>
            </a:r>
            <a:r>
              <a:rPr lang="en-US" sz="2600" dirty="0">
                <a:solidFill>
                  <a:srgbClr val="0070C0"/>
                </a:solidFill>
                <a:sym typeface="Wingdings"/>
              </a:rPr>
              <a:t> and 2</a:t>
            </a:r>
            <a:r>
              <a:rPr lang="en-US" sz="2600" baseline="30000" dirty="0">
                <a:solidFill>
                  <a:srgbClr val="0070C0"/>
                </a:solidFill>
                <a:sym typeface="Wingdings"/>
              </a:rPr>
              <a:t>nd</a:t>
            </a:r>
            <a:r>
              <a:rPr lang="en-US" sz="2600" dirty="0">
                <a:solidFill>
                  <a:srgbClr val="0070C0"/>
                </a:solidFill>
                <a:sym typeface="Wingdings"/>
              </a:rPr>
              <a:t> sibling don’t have space to rotate keys to </a:t>
            </a:r>
            <a:endParaRPr lang="en-US" sz="2600" dirty="0">
              <a:solidFill>
                <a:srgbClr val="0070C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600" dirty="0">
                <a:solidFill>
                  <a:schemeClr val="accent6"/>
                </a:solidFill>
                <a:sym typeface="Wingdings"/>
              </a:rPr>
              <a:t>But 3</a:t>
            </a:r>
            <a:r>
              <a:rPr lang="en-US" sz="2600" baseline="30000" dirty="0">
                <a:solidFill>
                  <a:schemeClr val="accent6"/>
                </a:solidFill>
                <a:sym typeface="Wingdings"/>
              </a:rPr>
              <a:t>rd</a:t>
            </a:r>
            <a:r>
              <a:rPr lang="en-US" sz="2600" dirty="0">
                <a:solidFill>
                  <a:schemeClr val="accent6"/>
                </a:solidFill>
                <a:sym typeface="Wingdings"/>
              </a:rPr>
              <a:t> sibling does! </a:t>
            </a:r>
            <a:endParaRPr lang="en-US" sz="2600" dirty="0">
              <a:solidFill>
                <a:schemeClr val="accent6"/>
              </a:solidFill>
            </a:endParaRPr>
          </a:p>
        </p:txBody>
      </p:sp>
      <p:pic>
        <p:nvPicPr>
          <p:cNvPr id="51" name="Picture 50" descr="A picture containing person, man, wall, holding&#10;&#10;Description automatically generated">
            <a:extLst>
              <a:ext uri="{FF2B5EF4-FFF2-40B4-BE49-F238E27FC236}">
                <a16:creationId xmlns:a16="http://schemas.microsoft.com/office/drawing/2014/main" id="{AA42593A-DD68-441D-928B-631BE10A2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3697" y="5201873"/>
            <a:ext cx="1889986" cy="153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172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#4: Examine second sibling node!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-3, 6, 10, 34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0285205" y="3739612"/>
            <a:ext cx="719204" cy="98344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205,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207,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210,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220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176, 200, 240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1133859" y="3756751"/>
            <a:ext cx="830256" cy="886496"/>
          </a:xfrm>
          <a:prstGeom prst="round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300, 314</a:t>
            </a:r>
            <a:r>
              <a:rPr lang="en-US" sz="1400" dirty="0">
                <a:solidFill>
                  <a:schemeClr val="tx1"/>
                </a:solidFill>
              </a:rPr>
              <a:t>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9514191" y="3690183"/>
            <a:ext cx="720937" cy="10344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178,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179,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185,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196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164, 168,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170,  </a:t>
            </a:r>
            <a:r>
              <a:rPr lang="en-US" sz="1200" b="1" dirty="0">
                <a:solidFill>
                  <a:srgbClr val="E911F9"/>
                </a:solidFill>
              </a:rPr>
              <a:t>174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62, 63, 64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2956399" y="3659373"/>
            <a:ext cx="492120" cy="5154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265685" y="2972311"/>
            <a:ext cx="623726" cy="633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2135621" y="3039228"/>
            <a:ext cx="345037" cy="52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1242253" y="368088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2343918" y="3590359"/>
            <a:ext cx="5852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39, 40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498134" y="3663562"/>
            <a:ext cx="746539" cy="7107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-1, 0, 1, 3</a:t>
            </a:r>
          </a:p>
        </p:txBody>
      </p:sp>
      <p:cxnSp>
        <p:nvCxnSpPr>
          <p:cNvPr id="44" name="Straight Connector 43"/>
          <p:cNvCxnSpPr/>
          <p:nvPr/>
        </p:nvCxnSpPr>
        <p:spPr>
          <a:xfrm flipH="1">
            <a:off x="2941525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1764557" y="3661978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-13161" y="3720553"/>
            <a:ext cx="430371" cy="555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-9, -6,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-5</a:t>
            </a:r>
          </a:p>
        </p:txBody>
      </p:sp>
      <p:sp>
        <p:nvSpPr>
          <p:cNvPr id="52" name="Rectangle 51"/>
          <p:cNvSpPr/>
          <p:nvPr/>
        </p:nvSpPr>
        <p:spPr>
          <a:xfrm>
            <a:off x="267130" y="4655627"/>
            <a:ext cx="10182612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600" dirty="0"/>
              <a:t>Task: Insert </a:t>
            </a:r>
            <a:r>
              <a:rPr lang="en-US" sz="2600" dirty="0">
                <a:solidFill>
                  <a:srgbClr val="FF3399"/>
                </a:solidFill>
              </a:rPr>
              <a:t>174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600" dirty="0">
                <a:solidFill>
                  <a:srgbClr val="FF0000"/>
                </a:solidFill>
              </a:rPr>
              <a:t>Overflow </a:t>
            </a:r>
            <a:r>
              <a:rPr lang="en-US" sz="2600" dirty="0">
                <a:solidFill>
                  <a:srgbClr val="FF0000"/>
                </a:solidFill>
                <a:sym typeface="Wingdings"/>
              </a:rPr>
              <a:t>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600" dirty="0">
                <a:solidFill>
                  <a:srgbClr val="0070C0"/>
                </a:solidFill>
                <a:sym typeface="Wingdings"/>
              </a:rPr>
              <a:t>1</a:t>
            </a:r>
            <a:r>
              <a:rPr lang="en-US" sz="2600" baseline="30000" dirty="0">
                <a:solidFill>
                  <a:srgbClr val="0070C0"/>
                </a:solidFill>
                <a:sym typeface="Wingdings"/>
              </a:rPr>
              <a:t>st</a:t>
            </a:r>
            <a:r>
              <a:rPr lang="en-US" sz="2600" dirty="0">
                <a:solidFill>
                  <a:srgbClr val="0070C0"/>
                </a:solidFill>
                <a:sym typeface="Wingdings"/>
              </a:rPr>
              <a:t> and 2</a:t>
            </a:r>
            <a:r>
              <a:rPr lang="en-US" sz="2600" baseline="30000" dirty="0">
                <a:solidFill>
                  <a:srgbClr val="0070C0"/>
                </a:solidFill>
                <a:sym typeface="Wingdings"/>
              </a:rPr>
              <a:t>nd</a:t>
            </a:r>
            <a:r>
              <a:rPr lang="en-US" sz="2600" dirty="0">
                <a:solidFill>
                  <a:srgbClr val="0070C0"/>
                </a:solidFill>
                <a:sym typeface="Wingdings"/>
              </a:rPr>
              <a:t> sibling don’t have space to rotate keys to </a:t>
            </a:r>
            <a:endParaRPr lang="en-US" sz="2600" dirty="0">
              <a:solidFill>
                <a:srgbClr val="0070C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600" dirty="0">
                <a:solidFill>
                  <a:schemeClr val="accent6"/>
                </a:solidFill>
                <a:sym typeface="Wingdings"/>
              </a:rPr>
              <a:t>But 3</a:t>
            </a:r>
            <a:r>
              <a:rPr lang="en-US" sz="2600" baseline="30000" dirty="0">
                <a:solidFill>
                  <a:schemeClr val="accent6"/>
                </a:solidFill>
                <a:sym typeface="Wingdings"/>
              </a:rPr>
              <a:t>rd</a:t>
            </a:r>
            <a:r>
              <a:rPr lang="en-US" sz="2600" dirty="0">
                <a:solidFill>
                  <a:schemeClr val="accent6"/>
                </a:solidFill>
                <a:sym typeface="Wingdings"/>
              </a:rPr>
              <a:t> sibling does! </a:t>
            </a:r>
            <a:endParaRPr lang="en-US" sz="2600" dirty="0">
              <a:solidFill>
                <a:schemeClr val="accent6"/>
              </a:solidFill>
            </a:endParaRPr>
          </a:p>
        </p:txBody>
      </p:sp>
      <p:sp>
        <p:nvSpPr>
          <p:cNvPr id="50" name="Curved Down Arrow 49"/>
          <p:cNvSpPr/>
          <p:nvPr/>
        </p:nvSpPr>
        <p:spPr>
          <a:xfrm>
            <a:off x="10785772" y="3192255"/>
            <a:ext cx="648345" cy="397581"/>
          </a:xfrm>
          <a:prstGeom prst="curvedDownArrow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Curved Down Arrow 50"/>
          <p:cNvSpPr/>
          <p:nvPr/>
        </p:nvSpPr>
        <p:spPr>
          <a:xfrm>
            <a:off x="9999051" y="3159302"/>
            <a:ext cx="648345" cy="397581"/>
          </a:xfrm>
          <a:prstGeom prst="curvedDownArrow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Curved Down Arrow 52"/>
          <p:cNvSpPr/>
          <p:nvPr/>
        </p:nvSpPr>
        <p:spPr>
          <a:xfrm>
            <a:off x="9175263" y="3151064"/>
            <a:ext cx="648345" cy="397581"/>
          </a:xfrm>
          <a:prstGeom prst="curvedDownArrow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5DD8D566-8AA1-6B4E-A354-D5E9E19A7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844" y="1957691"/>
            <a:ext cx="3656240" cy="274218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CEF709E4-7496-DF4E-A751-30EB87A85AAF}"/>
              </a:ext>
            </a:extLst>
          </p:cNvPr>
          <p:cNvSpPr txBox="1"/>
          <p:nvPr/>
        </p:nvSpPr>
        <p:spPr>
          <a:xfrm>
            <a:off x="9175263" y="4737171"/>
            <a:ext cx="293352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WE INTERRUPT YOUR REGULARLY SCHEDULED PROGRAM FOR AN INVESTIGATION INTO SIBLING SEARCH!</a:t>
            </a:r>
          </a:p>
        </p:txBody>
      </p:sp>
    </p:spTree>
    <p:extLst>
      <p:ext uri="{BB962C8B-B14F-4D97-AF65-F5344CB8AC3E}">
        <p14:creationId xmlns:p14="http://schemas.microsoft.com/office/powerpoint/2010/main" val="25010921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So, should I always rotate as far away as I can?</a:t>
            </a:r>
          </a:p>
        </p:txBody>
      </p:sp>
    </p:spTree>
    <p:extLst>
      <p:ext uri="{BB962C8B-B14F-4D97-AF65-F5344CB8AC3E}">
        <p14:creationId xmlns:p14="http://schemas.microsoft.com/office/powerpoint/2010/main" val="28135219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So, should I always rotate as far away as I can?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653584" cy="485938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UNCLEAR.</a:t>
            </a:r>
          </a:p>
        </p:txBody>
      </p:sp>
    </p:spTree>
    <p:extLst>
      <p:ext uri="{BB962C8B-B14F-4D97-AF65-F5344CB8AC3E}">
        <p14:creationId xmlns:p14="http://schemas.microsoft.com/office/powerpoint/2010/main" val="2523492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So, should I always rotate as far away as I can?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653584" cy="485938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UNCLEAR.</a:t>
            </a:r>
          </a:p>
          <a:p>
            <a:r>
              <a:rPr lang="en-US" dirty="0"/>
              <a:t>In the 70s and 80s,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yes, absolutely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Memory expensive:</a:t>
            </a:r>
            <a:r>
              <a:rPr lang="en-US" dirty="0"/>
              <a:t> inner nodes in disk as well means we want to minimize height.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4330584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So, should I always rotate as far away as I can?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653584" cy="485938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UNCLEAR.</a:t>
            </a:r>
          </a:p>
          <a:p>
            <a:r>
              <a:rPr lang="en-US" dirty="0"/>
              <a:t>In the 70s and 80s,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yes, absolutely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Memory expensive:</a:t>
            </a:r>
            <a:r>
              <a:rPr lang="en-US" dirty="0"/>
              <a:t> inner nodes in disk as well means we want to minimize height.</a:t>
            </a:r>
          </a:p>
          <a:p>
            <a:r>
              <a:rPr lang="en-US" dirty="0"/>
              <a:t>Nowadays, can fit the index (B-Tree) in memory.</a:t>
            </a:r>
          </a:p>
          <a:p>
            <a:pPr lvl="1"/>
            <a:r>
              <a:rPr lang="en-US" dirty="0"/>
              <a:t>So might not care about </a:t>
            </a:r>
            <a:r>
              <a:rPr lang="en-US" dirty="0">
                <a:solidFill>
                  <a:srgbClr val="7030A0"/>
                </a:solidFill>
              </a:rPr>
              <a:t>adding to the height that much</a:t>
            </a:r>
          </a:p>
        </p:txBody>
      </p:sp>
    </p:spTree>
    <p:extLst>
      <p:ext uri="{BB962C8B-B14F-4D97-AF65-F5344CB8AC3E}">
        <p14:creationId xmlns:p14="http://schemas.microsoft.com/office/powerpoint/2010/main" val="37762560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So, should I always rotate as far away as I can?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653584" cy="4859380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UNCLEAR.</a:t>
                </a:r>
              </a:p>
              <a:p>
                <a:r>
                  <a:rPr lang="en-US" dirty="0"/>
                  <a:t>In the 70s and 80s,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yes, absolutely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Memory expensive:</a:t>
                </a:r>
                <a:r>
                  <a:rPr lang="en-US" dirty="0"/>
                  <a:t> inner nodes in disk as well means we want to minimize height.</a:t>
                </a:r>
              </a:p>
              <a:p>
                <a:r>
                  <a:rPr lang="en-US" dirty="0"/>
                  <a:t>Nowadays, can fit the index (B-Tree) in memory.</a:t>
                </a:r>
              </a:p>
              <a:p>
                <a:pPr lvl="1"/>
                <a:r>
                  <a:rPr lang="en-US" dirty="0"/>
                  <a:t>So might not care about </a:t>
                </a:r>
                <a:r>
                  <a:rPr lang="en-US" dirty="0">
                    <a:solidFill>
                      <a:srgbClr val="7030A0"/>
                    </a:solidFill>
                  </a:rPr>
                  <a:t>adding to the height that much</a:t>
                </a:r>
              </a:p>
              <a:p>
                <a:r>
                  <a:rPr lang="en-US" b="1" dirty="0">
                    <a:solidFill>
                      <a:schemeClr val="accent2">
                        <a:lumMod val="75000"/>
                      </a:schemeClr>
                    </a:solidFill>
                  </a:rPr>
                  <a:t>Our solution (for exams, projects, </a:t>
                </a:r>
                <a:r>
                  <a:rPr lang="en-US" b="1" dirty="0" err="1">
                    <a:solidFill>
                      <a:schemeClr val="accent2">
                        <a:lumMod val="75000"/>
                      </a:schemeClr>
                    </a:solidFill>
                  </a:rPr>
                  <a:t>etc</a:t>
                </a:r>
                <a:r>
                  <a:rPr lang="en-US" b="1" dirty="0">
                    <a:solidFill>
                      <a:schemeClr val="accent2">
                        <a:lumMod val="75000"/>
                      </a:schemeClr>
                    </a:solidFill>
                  </a:rPr>
                  <a:t>)</a:t>
                </a:r>
                <a:r>
                  <a:rPr lang="en-US" dirty="0"/>
                  <a:t>: supply an </a:t>
                </a:r>
                <a:r>
                  <a:rPr lang="en-US" dirty="0" err="1">
                    <a:latin typeface="Consolas" charset="0"/>
                    <a:ea typeface="Consolas" charset="0"/>
                    <a:cs typeface="Consolas" charset="0"/>
                  </a:rPr>
                  <a:t>int</a:t>
                </a:r>
                <a:r>
                  <a:rPr lang="en-US" dirty="0"/>
                  <a:t>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h𝑜𝑝𝑠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either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insertion method </a:t>
                </a:r>
                <a:r>
                  <a:rPr lang="en-US" dirty="0"/>
                  <a:t>or </a:t>
                </a:r>
                <a:r>
                  <a:rPr lang="en-US" dirty="0">
                    <a:solidFill>
                      <a:schemeClr val="accent2"/>
                    </a:solidFill>
                  </a:rPr>
                  <a:t>B-Tree constructor </a:t>
                </a:r>
                <a:r>
                  <a:rPr lang="en-US" dirty="0"/>
                  <a:t>to indicate </a:t>
                </a:r>
                <a:r>
                  <a:rPr lang="en-US" dirty="0">
                    <a:solidFill>
                      <a:srgbClr val="E911F9"/>
                    </a:solidFill>
                  </a:rPr>
                  <a:t>how far away </a:t>
                </a:r>
                <a:r>
                  <a:rPr lang="en-US" dirty="0"/>
                  <a:t>you are willing to search for key space when you overflow.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charset="0"/>
                      </a:rPr>
                      <m:t>h𝑜𝑝𝑠</m:t>
                    </m:r>
                    <m:r>
                      <a:rPr lang="en-US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charset="0"/>
                      </a:rPr>
                      <m:t>=−1</m:t>
                    </m:r>
                  </m:oMath>
                </a14:m>
                <a:r>
                  <a:rPr lang="en-US" dirty="0"/>
                  <a:t> can be used to indicate </a:t>
                </a:r>
                <a:r>
                  <a:rPr lang="en-US" i="1" dirty="0"/>
                  <a:t>“as far away as you want”.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653584" cy="4859380"/>
              </a:xfrm>
              <a:blipFill>
                <a:blip r:embed="rId2"/>
                <a:stretch>
                  <a:fillRect l="-952" t="-2356" r="-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59366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#5: Splitting, parent has space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-3, 6, 10, 34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0285205" y="3739612"/>
            <a:ext cx="719204" cy="98344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205,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207,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210,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220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176, 200, 240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1133859" y="3756751"/>
            <a:ext cx="830256" cy="8864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300, 314</a:t>
            </a:r>
            <a:r>
              <a:rPr lang="en-US" sz="1400" dirty="0">
                <a:solidFill>
                  <a:schemeClr val="tx1"/>
                </a:solidFill>
              </a:rPr>
              <a:t>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9514191" y="3690183"/>
            <a:ext cx="720937" cy="1034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178,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179,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185,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196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164, 168,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170,  174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62, 63, 64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2956399" y="3659373"/>
            <a:ext cx="492120" cy="5154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265685" y="2972311"/>
            <a:ext cx="623726" cy="633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2135621" y="3039228"/>
            <a:ext cx="345037" cy="52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1242253" y="368088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2343918" y="3590359"/>
            <a:ext cx="5852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39, 40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498134" y="3663562"/>
            <a:ext cx="746539" cy="7107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-1, 0, 1, 3</a:t>
            </a:r>
          </a:p>
        </p:txBody>
      </p:sp>
      <p:cxnSp>
        <p:nvCxnSpPr>
          <p:cNvPr id="44" name="Straight Connector 43"/>
          <p:cNvCxnSpPr/>
          <p:nvPr/>
        </p:nvCxnSpPr>
        <p:spPr>
          <a:xfrm flipH="1">
            <a:off x="2941525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1764557" y="3661978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-13161" y="3720553"/>
            <a:ext cx="430371" cy="555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-9, -6,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-5</a:t>
            </a:r>
          </a:p>
        </p:txBody>
      </p:sp>
      <p:sp>
        <p:nvSpPr>
          <p:cNvPr id="53" name="Rectangle 52"/>
          <p:cNvSpPr/>
          <p:nvPr/>
        </p:nvSpPr>
        <p:spPr>
          <a:xfrm>
            <a:off x="267130" y="4655627"/>
            <a:ext cx="1018261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600" dirty="0"/>
              <a:t>Task: Insert </a:t>
            </a:r>
            <a:r>
              <a:rPr lang="en-US" sz="2600" dirty="0">
                <a:solidFill>
                  <a:srgbClr val="FF3399"/>
                </a:solidFill>
              </a:rPr>
              <a:t>181</a:t>
            </a:r>
          </a:p>
        </p:txBody>
      </p:sp>
    </p:spTree>
    <p:extLst>
      <p:ext uri="{BB962C8B-B14F-4D97-AF65-F5344CB8AC3E}">
        <p14:creationId xmlns:p14="http://schemas.microsoft.com/office/powerpoint/2010/main" val="3132768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E4B16-B385-4AFE-90F8-C14B36D15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 / Deletion into B-Trees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52669B-4327-4A50-9865-FBE58F406C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Generalization of insertion /deletion in </a:t>
                </a:r>
                <a:r>
                  <a:rPr lang="en-US" dirty="0">
                    <a:solidFill>
                      <a:schemeClr val="accent4"/>
                    </a:solidFill>
                  </a:rPr>
                  <a:t>2-3 trees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Difference: </a:t>
                </a:r>
                <a:r>
                  <a:rPr lang="en-US" dirty="0">
                    <a:solidFill>
                      <a:srgbClr val="FF0000"/>
                    </a:solidFill>
                  </a:rPr>
                  <a:t>arrays </a:t>
                </a:r>
                <a:r>
                  <a:rPr lang="en-US" dirty="0"/>
                  <a:t>of keys and references </a:t>
                </a:r>
                <a:r>
                  <a:rPr lang="en-US" dirty="0">
                    <a:solidFill>
                      <a:srgbClr val="FF0000"/>
                    </a:solidFill>
                  </a:rPr>
                  <a:t>inside every node</a:t>
                </a:r>
              </a:p>
              <a:p>
                <a:r>
                  <a:rPr lang="en-US" dirty="0"/>
                  <a:t>Some new constraints, though: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Any </a:t>
                </a:r>
                <a:r>
                  <a:rPr lang="en-US" b="1" dirty="0">
                    <a:solidFill>
                      <a:srgbClr val="7030A0"/>
                    </a:solidFill>
                  </a:rPr>
                  <a:t>non-root</a:t>
                </a:r>
                <a:r>
                  <a:rPr lang="en-US" dirty="0"/>
                  <a:t> node can have between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dirty="0"/>
                  <a:t> keys.</a:t>
                </a:r>
              </a:p>
              <a:p>
                <a:pPr lvl="2"/>
                <a:r>
                  <a:rPr lang="en-US" dirty="0"/>
                  <a:t>Exception: root </a:t>
                </a:r>
                <a:r>
                  <a:rPr lang="en-US" dirty="0">
                    <a:solidFill>
                      <a:srgbClr val="E911F9"/>
                    </a:solidFill>
                  </a:rPr>
                  <a:t>can have 2 children! (we’ll see why)</a:t>
                </a:r>
                <a:endParaRPr lang="el-GR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If a key is inserted into a node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dirty="0"/>
                  <a:t> keys, we have an </a:t>
                </a:r>
                <a:r>
                  <a:rPr lang="en-US" dirty="0">
                    <a:solidFill>
                      <a:schemeClr val="accent2"/>
                    </a:solidFill>
                  </a:rPr>
                  <a:t>overflow.</a:t>
                </a: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If a key is deleted from a leaf node with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dirty="0"/>
                  <a:t> keys,  we have an </a:t>
                </a:r>
                <a:r>
                  <a:rPr lang="en-US" dirty="0">
                    <a:solidFill>
                      <a:schemeClr val="accent1"/>
                    </a:solidFill>
                  </a:rPr>
                  <a:t>underflow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A52669B-4327-4A50-9865-FBE58F406C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93534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#5: Splitting, parent has space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-3, 6, 10, 34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0285205" y="3739612"/>
            <a:ext cx="719204" cy="98344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205,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207,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210,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220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176, 200, 240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1133859" y="3756751"/>
            <a:ext cx="830256" cy="8864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300, 314</a:t>
            </a:r>
            <a:r>
              <a:rPr lang="en-US" sz="1400" dirty="0">
                <a:solidFill>
                  <a:schemeClr val="tx1"/>
                </a:solidFill>
              </a:rPr>
              <a:t>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9514191" y="3690183"/>
            <a:ext cx="720937" cy="1034400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178,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179,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rgbClr val="E911F9"/>
                </a:solidFill>
              </a:rPr>
              <a:t>181,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185,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196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164, 168,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170,  174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62, 63, 64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2956399" y="3659373"/>
            <a:ext cx="492120" cy="5154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265685" y="2972311"/>
            <a:ext cx="623726" cy="633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2135621" y="3039228"/>
            <a:ext cx="345037" cy="52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1242253" y="368088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2343918" y="3590359"/>
            <a:ext cx="5852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39, 40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498134" y="3663562"/>
            <a:ext cx="746539" cy="7107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-1, 0, 1, 3</a:t>
            </a:r>
          </a:p>
        </p:txBody>
      </p:sp>
      <p:cxnSp>
        <p:nvCxnSpPr>
          <p:cNvPr id="44" name="Straight Connector 43"/>
          <p:cNvCxnSpPr/>
          <p:nvPr/>
        </p:nvCxnSpPr>
        <p:spPr>
          <a:xfrm flipH="1">
            <a:off x="2941525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1764557" y="3661978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-13161" y="3720553"/>
            <a:ext cx="430371" cy="555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-9, -6,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-5</a:t>
            </a:r>
          </a:p>
        </p:txBody>
      </p:sp>
      <p:sp>
        <p:nvSpPr>
          <p:cNvPr id="53" name="Rectangle 52"/>
          <p:cNvSpPr/>
          <p:nvPr/>
        </p:nvSpPr>
        <p:spPr>
          <a:xfrm>
            <a:off x="267130" y="4655627"/>
            <a:ext cx="1018261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600" dirty="0"/>
              <a:t>Task: Insert </a:t>
            </a:r>
            <a:r>
              <a:rPr lang="en-US" sz="2600" dirty="0">
                <a:solidFill>
                  <a:srgbClr val="FF3399"/>
                </a:solidFill>
              </a:rPr>
              <a:t>181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600" dirty="0">
                <a:solidFill>
                  <a:srgbClr val="FF0000"/>
                </a:solidFill>
              </a:rPr>
              <a:t>Overflow </a:t>
            </a:r>
            <a:r>
              <a:rPr lang="en-US" sz="2600" dirty="0">
                <a:solidFill>
                  <a:srgbClr val="FF0000"/>
                </a:solidFill>
                <a:sym typeface="Wingdings"/>
              </a:rPr>
              <a:t></a:t>
            </a:r>
            <a:endParaRPr lang="en-US" sz="2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1188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#5: Splitting, parent has space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-3, 6, 10, 34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0285205" y="3739612"/>
            <a:ext cx="719204" cy="983446"/>
          </a:xfrm>
          <a:prstGeom prst="round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205,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207,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210,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220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176, 200, 240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1133859" y="3756751"/>
            <a:ext cx="830256" cy="886496"/>
          </a:xfrm>
          <a:prstGeom prst="round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300, 314</a:t>
            </a:r>
            <a:r>
              <a:rPr lang="en-US" sz="1400" dirty="0">
                <a:solidFill>
                  <a:schemeClr val="tx1"/>
                </a:solidFill>
              </a:rPr>
              <a:t>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9514191" y="3690183"/>
            <a:ext cx="720937" cy="1034400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178,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179,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rgbClr val="E911F9"/>
                </a:solidFill>
              </a:rPr>
              <a:t>181,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185,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196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164, 168,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170,  174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62, 63, 64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2956399" y="3659373"/>
            <a:ext cx="492120" cy="5154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265685" y="2972311"/>
            <a:ext cx="623726" cy="633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2135621" y="3039228"/>
            <a:ext cx="345037" cy="52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1242253" y="368088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2343918" y="3590359"/>
            <a:ext cx="5852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39, 40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498134" y="3663562"/>
            <a:ext cx="746539" cy="7107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-1, 0, 1, 3</a:t>
            </a:r>
          </a:p>
        </p:txBody>
      </p:sp>
      <p:cxnSp>
        <p:nvCxnSpPr>
          <p:cNvPr id="44" name="Straight Connector 43"/>
          <p:cNvCxnSpPr/>
          <p:nvPr/>
        </p:nvCxnSpPr>
        <p:spPr>
          <a:xfrm flipH="1">
            <a:off x="2941525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1764557" y="3661978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-13161" y="3720553"/>
            <a:ext cx="430371" cy="555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-9, -6,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-5</a:t>
            </a:r>
          </a:p>
        </p:txBody>
      </p:sp>
      <p:sp>
        <p:nvSpPr>
          <p:cNvPr id="53" name="Rectangle 52"/>
          <p:cNvSpPr/>
          <p:nvPr/>
        </p:nvSpPr>
        <p:spPr>
          <a:xfrm>
            <a:off x="267130" y="4655627"/>
            <a:ext cx="1018261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600" dirty="0"/>
              <a:t>Task: Insert </a:t>
            </a:r>
            <a:r>
              <a:rPr lang="en-US" sz="2600" dirty="0">
                <a:solidFill>
                  <a:srgbClr val="FF3399"/>
                </a:solidFill>
              </a:rPr>
              <a:t>181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600" dirty="0">
                <a:solidFill>
                  <a:srgbClr val="FF0000"/>
                </a:solidFill>
              </a:rPr>
              <a:t>Overflow </a:t>
            </a:r>
            <a:r>
              <a:rPr lang="en-US" sz="2600" dirty="0">
                <a:solidFill>
                  <a:srgbClr val="FF0000"/>
                </a:solidFill>
                <a:sym typeface="Wingdings"/>
              </a:rPr>
              <a:t>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600" dirty="0">
                <a:solidFill>
                  <a:srgbClr val="7030A0"/>
                </a:solidFill>
                <a:sym typeface="Wingdings"/>
              </a:rPr>
              <a:t>No sibling or cousin has space for rotating keys to! </a:t>
            </a:r>
            <a:endParaRPr lang="en-US" sz="2600" dirty="0">
              <a:solidFill>
                <a:srgbClr val="7030A0"/>
              </a:solidFill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898" y="5029002"/>
            <a:ext cx="2098483" cy="157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657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#5: Splitting, parent has space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-3, 6, 10, 34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0620449" y="3701148"/>
            <a:ext cx="719204" cy="983446"/>
          </a:xfrm>
          <a:prstGeom prst="round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205,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207,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210,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220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9" idx="0"/>
          </p:cNvCxnSpPr>
          <p:nvPr/>
        </p:nvCxnSpPr>
        <p:spPr>
          <a:xfrm flipH="1">
            <a:off x="9632569" y="3128634"/>
            <a:ext cx="179411" cy="6900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2" idx="0"/>
          </p:cNvCxnSpPr>
          <p:nvPr/>
        </p:nvCxnSpPr>
        <p:spPr>
          <a:xfrm>
            <a:off x="10583630" y="3037528"/>
            <a:ext cx="396421" cy="6636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0937358" y="2972311"/>
            <a:ext cx="849768" cy="680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176, </a:t>
            </a:r>
            <a:r>
              <a:rPr lang="en-US" dirty="0">
                <a:solidFill>
                  <a:srgbClr val="E911F9"/>
                </a:solidFill>
              </a:rPr>
              <a:t>181, </a:t>
            </a:r>
            <a:r>
              <a:rPr lang="en-US" dirty="0">
                <a:solidFill>
                  <a:schemeClr val="tx1"/>
                </a:solidFill>
              </a:rPr>
              <a:t>200, 240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1371998" y="3717986"/>
            <a:ext cx="830256" cy="886496"/>
          </a:xfrm>
          <a:prstGeom prst="round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300, 314</a:t>
            </a:r>
            <a:r>
              <a:rPr lang="en-US" sz="1400" dirty="0">
                <a:solidFill>
                  <a:schemeClr val="tx1"/>
                </a:solidFill>
              </a:rPr>
              <a:t>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9314257" y="3818715"/>
            <a:ext cx="636624" cy="60806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178,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179</a:t>
            </a:r>
            <a:br>
              <a:rPr lang="en-US" sz="1400" dirty="0">
                <a:solidFill>
                  <a:schemeClr val="tx1"/>
                </a:solidFill>
              </a:rPr>
            </a:b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8603787" y="3735285"/>
            <a:ext cx="701886" cy="987773"/>
          </a:xfrm>
          <a:prstGeom prst="round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164, 168,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170,  174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62, 63, 64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2956399" y="3659373"/>
            <a:ext cx="492120" cy="5154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265685" y="2972311"/>
            <a:ext cx="623726" cy="633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2135621" y="3039228"/>
            <a:ext cx="345037" cy="52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1242253" y="368088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2343918" y="3590359"/>
            <a:ext cx="5852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39, 40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498134" y="3663562"/>
            <a:ext cx="746539" cy="7107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-1, 0, 1, 3</a:t>
            </a:r>
          </a:p>
        </p:txBody>
      </p:sp>
      <p:cxnSp>
        <p:nvCxnSpPr>
          <p:cNvPr id="44" name="Straight Connector 43"/>
          <p:cNvCxnSpPr/>
          <p:nvPr/>
        </p:nvCxnSpPr>
        <p:spPr>
          <a:xfrm flipH="1">
            <a:off x="2941525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1764557" y="3661978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-13161" y="3720553"/>
            <a:ext cx="430371" cy="555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-9, -6,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-5</a:t>
            </a:r>
          </a:p>
        </p:txBody>
      </p:sp>
      <p:sp>
        <p:nvSpPr>
          <p:cNvPr id="53" name="Rectangle 52"/>
          <p:cNvSpPr/>
          <p:nvPr/>
        </p:nvSpPr>
        <p:spPr>
          <a:xfrm>
            <a:off x="267130" y="4655627"/>
            <a:ext cx="10182612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600" dirty="0"/>
              <a:t>Task: Insert </a:t>
            </a:r>
            <a:r>
              <a:rPr lang="en-US" sz="2600" dirty="0">
                <a:solidFill>
                  <a:srgbClr val="FF3399"/>
                </a:solidFill>
              </a:rPr>
              <a:t>181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600" dirty="0">
                <a:solidFill>
                  <a:srgbClr val="FF0000"/>
                </a:solidFill>
              </a:rPr>
              <a:t>Overflow </a:t>
            </a:r>
            <a:r>
              <a:rPr lang="en-US" sz="2600" dirty="0">
                <a:solidFill>
                  <a:srgbClr val="FF0000"/>
                </a:solidFill>
                <a:sym typeface="Wingdings"/>
              </a:rPr>
              <a:t>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600" dirty="0">
                <a:solidFill>
                  <a:srgbClr val="7030A0"/>
                </a:solidFill>
                <a:sym typeface="Wingdings"/>
              </a:rPr>
              <a:t>No sibling or cousin has space for rotating keys to! 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600" dirty="0">
                <a:solidFill>
                  <a:schemeClr val="accent6">
                    <a:lumMod val="75000"/>
                  </a:schemeClr>
                </a:solidFill>
                <a:sym typeface="Wingdings"/>
              </a:rPr>
              <a:t>Solution: Split the current node, and elevate middle key to the parent </a:t>
            </a:r>
            <a:endParaRPr lang="en-US" sz="26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400" y="5719312"/>
            <a:ext cx="1869401" cy="1170245"/>
          </a:xfrm>
          <a:prstGeom prst="rect">
            <a:avLst/>
          </a:prstGeom>
        </p:spPr>
      </p:pic>
      <p:sp>
        <p:nvSpPr>
          <p:cNvPr id="52" name="Rounded Rectangle 51"/>
          <p:cNvSpPr/>
          <p:nvPr/>
        </p:nvSpPr>
        <p:spPr>
          <a:xfrm>
            <a:off x="9999283" y="3806975"/>
            <a:ext cx="576259" cy="65871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185,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196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 flipH="1">
            <a:off x="10242469" y="3091301"/>
            <a:ext cx="54494" cy="6250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8067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#5: Splitting, parent has space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-3, 6, 10, 34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0620449" y="3701148"/>
            <a:ext cx="719204" cy="983446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75000"/>
                  <a:tint val="66000"/>
                  <a:satMod val="160000"/>
                </a:schemeClr>
              </a:gs>
              <a:gs pos="50000">
                <a:schemeClr val="accent4">
                  <a:lumMod val="75000"/>
                  <a:tint val="44500"/>
                  <a:satMod val="160000"/>
                </a:schemeClr>
              </a:gs>
              <a:gs pos="100000">
                <a:schemeClr val="accent4">
                  <a:lumMod val="75000"/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205,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207,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210,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220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9" idx="0"/>
          </p:cNvCxnSpPr>
          <p:nvPr/>
        </p:nvCxnSpPr>
        <p:spPr>
          <a:xfrm flipH="1">
            <a:off x="9632569" y="3128634"/>
            <a:ext cx="179411" cy="6900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2" idx="0"/>
          </p:cNvCxnSpPr>
          <p:nvPr/>
        </p:nvCxnSpPr>
        <p:spPr>
          <a:xfrm>
            <a:off x="10583630" y="3037528"/>
            <a:ext cx="396421" cy="66362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0937358" y="2972311"/>
            <a:ext cx="849768" cy="680009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176, </a:t>
            </a:r>
            <a:r>
              <a:rPr lang="en-US" dirty="0">
                <a:solidFill>
                  <a:srgbClr val="E911F9"/>
                </a:solidFill>
              </a:rPr>
              <a:t>181, </a:t>
            </a:r>
            <a:r>
              <a:rPr lang="en-US" dirty="0">
                <a:solidFill>
                  <a:srgbClr val="C00000"/>
                </a:solidFill>
              </a:rPr>
              <a:t>200, 240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1371998" y="3717986"/>
            <a:ext cx="830256" cy="886496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75000"/>
                  <a:tint val="66000"/>
                  <a:satMod val="160000"/>
                </a:schemeClr>
              </a:gs>
              <a:gs pos="50000">
                <a:schemeClr val="accent4">
                  <a:lumMod val="75000"/>
                  <a:tint val="44500"/>
                  <a:satMod val="160000"/>
                </a:schemeClr>
              </a:gs>
              <a:gs pos="100000">
                <a:schemeClr val="accent4">
                  <a:lumMod val="75000"/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300, 314</a:t>
            </a:r>
            <a:r>
              <a:rPr lang="en-US" sz="1400" dirty="0">
                <a:solidFill>
                  <a:schemeClr val="tx1"/>
                </a:solidFill>
              </a:rPr>
              <a:t>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9314257" y="3818715"/>
            <a:ext cx="636624" cy="60806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178,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179</a:t>
            </a:r>
            <a:br>
              <a:rPr lang="en-US" sz="1400" dirty="0">
                <a:solidFill>
                  <a:schemeClr val="tx1"/>
                </a:solidFill>
              </a:rPr>
            </a:b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8603787" y="3735285"/>
            <a:ext cx="701886" cy="987773"/>
          </a:xfrm>
          <a:prstGeom prst="round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164, 168,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170,  174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62, 63, 64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2956399" y="3659373"/>
            <a:ext cx="492120" cy="5154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265685" y="2972311"/>
            <a:ext cx="623726" cy="633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2135621" y="3039228"/>
            <a:ext cx="345037" cy="52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1242253" y="368088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2343918" y="3590359"/>
            <a:ext cx="5852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39, 40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498134" y="3663562"/>
            <a:ext cx="746539" cy="7107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-1, 0, 1, 3</a:t>
            </a:r>
          </a:p>
        </p:txBody>
      </p:sp>
      <p:cxnSp>
        <p:nvCxnSpPr>
          <p:cNvPr id="44" name="Straight Connector 43"/>
          <p:cNvCxnSpPr/>
          <p:nvPr/>
        </p:nvCxnSpPr>
        <p:spPr>
          <a:xfrm flipH="1">
            <a:off x="2941525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1764557" y="3661978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-13161" y="3720553"/>
            <a:ext cx="430371" cy="555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-9, -6,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-5</a:t>
            </a:r>
          </a:p>
        </p:txBody>
      </p:sp>
      <p:sp>
        <p:nvSpPr>
          <p:cNvPr id="53" name="Rectangle 52"/>
          <p:cNvSpPr/>
          <p:nvPr/>
        </p:nvSpPr>
        <p:spPr>
          <a:xfrm>
            <a:off x="87104" y="4396567"/>
            <a:ext cx="11800096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600" dirty="0"/>
              <a:t>Task: Insert </a:t>
            </a:r>
            <a:r>
              <a:rPr lang="en-US" sz="2600" dirty="0">
                <a:solidFill>
                  <a:srgbClr val="FF3399"/>
                </a:solidFill>
              </a:rPr>
              <a:t>181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600" dirty="0">
                <a:solidFill>
                  <a:srgbClr val="FF0000"/>
                </a:solidFill>
              </a:rPr>
              <a:t>Overflow </a:t>
            </a:r>
            <a:r>
              <a:rPr lang="en-US" sz="2600" dirty="0">
                <a:solidFill>
                  <a:srgbClr val="FF0000"/>
                </a:solidFill>
                <a:sym typeface="Wingdings"/>
              </a:rPr>
              <a:t>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600" dirty="0">
                <a:solidFill>
                  <a:srgbClr val="7030A0"/>
                </a:solidFill>
                <a:sym typeface="Wingdings"/>
              </a:rPr>
              <a:t>No sibling or cousin has space for rotating keys to! 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600" dirty="0">
                <a:solidFill>
                  <a:schemeClr val="accent6">
                    <a:lumMod val="75000"/>
                  </a:schemeClr>
                </a:solidFill>
                <a:sym typeface="Wingdings"/>
              </a:rPr>
              <a:t>Solution: Split the current node, and elevate middle key to the parent 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600" dirty="0">
                <a:solidFill>
                  <a:schemeClr val="accent5">
                    <a:lumMod val="75000"/>
                  </a:schemeClr>
                </a:solidFill>
                <a:sym typeface="Wingdings"/>
              </a:rPr>
              <a:t>Parent has 1 additional child subtree now.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9999283" y="3806975"/>
            <a:ext cx="576259" cy="658717"/>
          </a:xfrm>
          <a:prstGeom prst="roundRec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185,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196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 flipH="1">
            <a:off x="10242469" y="3091301"/>
            <a:ext cx="54494" cy="62507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8353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Interesting notes about splitting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-3, 6, 10, 34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23" idx="0"/>
          </p:cNvCxnSpPr>
          <p:nvPr/>
        </p:nvCxnSpPr>
        <p:spPr>
          <a:xfrm flipH="1">
            <a:off x="9632569" y="3128634"/>
            <a:ext cx="179411" cy="690081"/>
          </a:xfrm>
          <a:prstGeom prst="straightConnector1">
            <a:avLst/>
          </a:prstGeom>
          <a:ln>
            <a:solidFill>
              <a:srgbClr val="E911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6" idx="0"/>
          </p:cNvCxnSpPr>
          <p:nvPr/>
        </p:nvCxnSpPr>
        <p:spPr>
          <a:xfrm>
            <a:off x="10583630" y="3037528"/>
            <a:ext cx="396421" cy="6636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0937358" y="2972311"/>
            <a:ext cx="849768" cy="680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176, 181, 200, 240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1371998" y="3717986"/>
            <a:ext cx="830256" cy="8864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300, 314</a:t>
            </a:r>
            <a:r>
              <a:rPr lang="en-US" sz="1400" dirty="0">
                <a:solidFill>
                  <a:schemeClr val="tx1"/>
                </a:solidFill>
              </a:rPr>
              <a:t>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9314257" y="3818715"/>
            <a:ext cx="636624" cy="608069"/>
          </a:xfrm>
          <a:prstGeom prst="roundRect">
            <a:avLst/>
          </a:prstGeom>
          <a:gradFill flip="none" rotWithShape="1">
            <a:gsLst>
              <a:gs pos="0">
                <a:srgbClr val="E911F9">
                  <a:tint val="66000"/>
                  <a:satMod val="160000"/>
                </a:srgbClr>
              </a:gs>
              <a:gs pos="50000">
                <a:srgbClr val="E911F9">
                  <a:tint val="44500"/>
                  <a:satMod val="160000"/>
                </a:srgbClr>
              </a:gs>
              <a:gs pos="100000">
                <a:srgbClr val="E911F9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178,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179</a:t>
            </a:r>
            <a:br>
              <a:rPr lang="en-US" sz="1400" dirty="0">
                <a:solidFill>
                  <a:schemeClr val="tx1"/>
                </a:solidFill>
              </a:rPr>
            </a:b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8603787" y="3735285"/>
            <a:ext cx="701886" cy="98777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164, 168,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170,  174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62, 63, 64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2956399" y="3659373"/>
            <a:ext cx="492120" cy="5154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265685" y="2972311"/>
            <a:ext cx="623726" cy="633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135621" y="3039228"/>
            <a:ext cx="345037" cy="52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1242253" y="368088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2343918" y="3590359"/>
            <a:ext cx="5852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39, 40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498134" y="3663562"/>
            <a:ext cx="746539" cy="7107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-1, 0, 1, 3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2941525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1764557" y="3661978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9999283" y="3806975"/>
            <a:ext cx="576259" cy="658717"/>
          </a:xfrm>
          <a:prstGeom prst="roundRect">
            <a:avLst/>
          </a:prstGeom>
          <a:gradFill flip="none" rotWithShape="1">
            <a:gsLst>
              <a:gs pos="0">
                <a:srgbClr val="E911F9">
                  <a:tint val="66000"/>
                  <a:satMod val="160000"/>
                </a:srgbClr>
              </a:gs>
              <a:gs pos="50000">
                <a:srgbClr val="E911F9">
                  <a:tint val="44500"/>
                  <a:satMod val="160000"/>
                </a:srgbClr>
              </a:gs>
              <a:gs pos="100000">
                <a:srgbClr val="E911F9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185,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196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9" name="Straight Arrow Connector 48"/>
          <p:cNvCxnSpPr>
            <a:endCxn id="48" idx="0"/>
          </p:cNvCxnSpPr>
          <p:nvPr/>
        </p:nvCxnSpPr>
        <p:spPr>
          <a:xfrm flipH="1">
            <a:off x="10287413" y="3091301"/>
            <a:ext cx="9550" cy="715674"/>
          </a:xfrm>
          <a:prstGeom prst="straightConnector1">
            <a:avLst/>
          </a:prstGeom>
          <a:ln>
            <a:solidFill>
              <a:srgbClr val="E911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/>
          <p:cNvSpPr/>
          <p:nvPr/>
        </p:nvSpPr>
        <p:spPr>
          <a:xfrm>
            <a:off x="10620449" y="3701148"/>
            <a:ext cx="719204" cy="98344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205,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207,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210,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220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-13161" y="3720553"/>
            <a:ext cx="430371" cy="555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-9, -6,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-5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70177" y="5266659"/>
            <a:ext cx="11621514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600" b="1" dirty="0">
                <a:solidFill>
                  <a:schemeClr val="accent6"/>
                </a:solidFill>
              </a:rPr>
              <a:t>4</a:t>
            </a:r>
            <a:r>
              <a:rPr lang="en-US" sz="2600" dirty="0"/>
              <a:t> key insertions in the range </a:t>
            </a:r>
            <a:r>
              <a:rPr lang="en-US" sz="2600" dirty="0">
                <a:solidFill>
                  <a:srgbClr val="E911F9"/>
                </a:solidFill>
              </a:rPr>
              <a:t>[177, 199] </a:t>
            </a:r>
            <a:r>
              <a:rPr lang="en-US" sz="2600" dirty="0"/>
              <a:t>will be solvable with </a:t>
            </a:r>
            <a:r>
              <a:rPr lang="en-US" sz="2600" b="1" dirty="0">
                <a:solidFill>
                  <a:srgbClr val="FF0000"/>
                </a:solidFill>
              </a:rPr>
              <a:t>key rotations to the left or right</a:t>
            </a:r>
            <a:r>
              <a:rPr lang="en-US" sz="2600" dirty="0">
                <a:solidFill>
                  <a:srgbClr val="FF0000"/>
                </a:solidFill>
              </a:rPr>
              <a:t>!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600" dirty="0"/>
              <a:t>Point: when a splitting in a certain range occurs, </a:t>
            </a:r>
            <a:r>
              <a:rPr lang="en-US" sz="2600" dirty="0">
                <a:solidFill>
                  <a:schemeClr val="accent6"/>
                </a:solidFill>
              </a:rPr>
              <a:t>it’s unlikely to happen again in the near future</a:t>
            </a:r>
            <a:r>
              <a:rPr lang="en-US" sz="2600" dirty="0"/>
              <a:t> (</a:t>
            </a:r>
            <a:r>
              <a:rPr lang="en-US" sz="2600" i="1" dirty="0">
                <a:solidFill>
                  <a:schemeClr val="accent4">
                    <a:lumMod val="75000"/>
                  </a:schemeClr>
                </a:solidFill>
              </a:rPr>
              <a:t>locality of reference</a:t>
            </a:r>
            <a:r>
              <a:rPr lang="en-US" sz="2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073619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#6: Splitting, parent overflows and rotates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-3, 6, 10, 34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21" idx="0"/>
          </p:cNvCxnSpPr>
          <p:nvPr/>
        </p:nvCxnSpPr>
        <p:spPr>
          <a:xfrm flipH="1">
            <a:off x="9632569" y="3128634"/>
            <a:ext cx="179411" cy="6900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4" idx="0"/>
          </p:cNvCxnSpPr>
          <p:nvPr/>
        </p:nvCxnSpPr>
        <p:spPr>
          <a:xfrm>
            <a:off x="10583630" y="3037528"/>
            <a:ext cx="396421" cy="6636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0937358" y="2972311"/>
            <a:ext cx="849768" cy="680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176, 181, 200, 240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1371998" y="3717986"/>
            <a:ext cx="830256" cy="8864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300, 314</a:t>
            </a:r>
            <a:r>
              <a:rPr lang="en-US" sz="1400" dirty="0">
                <a:solidFill>
                  <a:schemeClr val="tx1"/>
                </a:solidFill>
              </a:rPr>
              <a:t>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9314256" y="3818715"/>
            <a:ext cx="640119" cy="90434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177,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178,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179</a:t>
            </a:r>
            <a:r>
              <a:rPr lang="en-US" sz="14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180</a:t>
            </a:r>
            <a:br>
              <a:rPr lang="en-US" sz="1400" dirty="0">
                <a:solidFill>
                  <a:schemeClr val="tx1"/>
                </a:solidFill>
              </a:rPr>
            </a:b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8603787" y="3735285"/>
            <a:ext cx="701886" cy="98777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164, 168,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170,  174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62, 63, 64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2956399" y="3659373"/>
            <a:ext cx="492120" cy="5154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265685" y="2972311"/>
            <a:ext cx="623726" cy="633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135621" y="3039228"/>
            <a:ext cx="345037" cy="52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1242253" y="368088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2343918" y="3590359"/>
            <a:ext cx="5852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39, 40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498134" y="3663562"/>
            <a:ext cx="746539" cy="7107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-1, 0, 1, 3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2941525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1764557" y="3661978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9999283" y="3806975"/>
            <a:ext cx="584347" cy="9160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185,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187,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rgbClr val="FF0000"/>
                </a:solidFill>
              </a:rPr>
              <a:t>196</a:t>
            </a:r>
            <a:r>
              <a:rPr lang="en-US" sz="14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197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10242469" y="3091301"/>
            <a:ext cx="54494" cy="6250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/>
          <p:cNvSpPr/>
          <p:nvPr/>
        </p:nvSpPr>
        <p:spPr>
          <a:xfrm>
            <a:off x="10620449" y="3701148"/>
            <a:ext cx="719204" cy="98344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205,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207,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210,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220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-13161" y="3720553"/>
            <a:ext cx="430371" cy="555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-9, -6,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-5</a:t>
            </a:r>
          </a:p>
        </p:txBody>
      </p:sp>
      <p:sp>
        <p:nvSpPr>
          <p:cNvPr id="52" name="Right Brace 51"/>
          <p:cNvSpPr/>
          <p:nvPr/>
        </p:nvSpPr>
        <p:spPr>
          <a:xfrm rot="5400000">
            <a:off x="9736924" y="4375149"/>
            <a:ext cx="500369" cy="126668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8909382" y="5321266"/>
            <a:ext cx="2877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Added some keys here to make example interesting</a:t>
            </a:r>
            <a:r>
              <a:rPr lang="mr-IN" i="1" dirty="0">
                <a:solidFill>
                  <a:srgbClr val="FF0000"/>
                </a:solidFill>
              </a:rPr>
              <a:t>…</a:t>
            </a: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6143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#6: Splitting, parent overflows and rotates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-3, 6, 10, 34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21" idx="0"/>
          </p:cNvCxnSpPr>
          <p:nvPr/>
        </p:nvCxnSpPr>
        <p:spPr>
          <a:xfrm flipH="1">
            <a:off x="9632569" y="3128634"/>
            <a:ext cx="179411" cy="6900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4" idx="0"/>
          </p:cNvCxnSpPr>
          <p:nvPr/>
        </p:nvCxnSpPr>
        <p:spPr>
          <a:xfrm>
            <a:off x="10583630" y="3037528"/>
            <a:ext cx="396421" cy="6636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0937358" y="2972311"/>
            <a:ext cx="849768" cy="680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176, 181, 200, 240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1371998" y="3717986"/>
            <a:ext cx="830256" cy="8864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300, 314</a:t>
            </a:r>
            <a:r>
              <a:rPr lang="en-US" sz="1400" dirty="0">
                <a:solidFill>
                  <a:schemeClr val="tx1"/>
                </a:solidFill>
              </a:rPr>
              <a:t>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9314256" y="3818715"/>
            <a:ext cx="640119" cy="90434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177,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178,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179,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180</a:t>
            </a:r>
            <a:br>
              <a:rPr lang="en-US" sz="1400" dirty="0">
                <a:solidFill>
                  <a:schemeClr val="tx1"/>
                </a:solidFill>
              </a:rPr>
            </a:b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8603787" y="3735285"/>
            <a:ext cx="701886" cy="98777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164, 168,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170,  174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62, 63, 64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2956399" y="3659373"/>
            <a:ext cx="492120" cy="5154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265685" y="2972311"/>
            <a:ext cx="623726" cy="633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135621" y="3039228"/>
            <a:ext cx="345037" cy="52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1242253" y="368088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2343918" y="3590359"/>
            <a:ext cx="5852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39, 40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498134" y="3663562"/>
            <a:ext cx="746539" cy="7107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-1, 0, 1, 3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2941525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1764557" y="3661978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9999283" y="3806975"/>
            <a:ext cx="584347" cy="9160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185,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187,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196,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197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10242469" y="3091301"/>
            <a:ext cx="54494" cy="6250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/>
          <p:cNvSpPr/>
          <p:nvPr/>
        </p:nvSpPr>
        <p:spPr>
          <a:xfrm>
            <a:off x="10620449" y="3701148"/>
            <a:ext cx="719204" cy="98344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205,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207,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210,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220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-13161" y="3720553"/>
            <a:ext cx="430371" cy="555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-9, -6,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-5</a:t>
            </a:r>
          </a:p>
        </p:txBody>
      </p:sp>
      <p:sp>
        <p:nvSpPr>
          <p:cNvPr id="54" name="Rectangle 53"/>
          <p:cNvSpPr/>
          <p:nvPr/>
        </p:nvSpPr>
        <p:spPr>
          <a:xfrm>
            <a:off x="265686" y="4941298"/>
            <a:ext cx="1162151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600" dirty="0"/>
              <a:t>Task: Insert </a:t>
            </a:r>
            <a:r>
              <a:rPr lang="en-US" sz="2600" dirty="0">
                <a:solidFill>
                  <a:srgbClr val="E911F9"/>
                </a:solidFill>
              </a:rPr>
              <a:t>190</a:t>
            </a:r>
          </a:p>
        </p:txBody>
      </p:sp>
    </p:spTree>
    <p:extLst>
      <p:ext uri="{BB962C8B-B14F-4D97-AF65-F5344CB8AC3E}">
        <p14:creationId xmlns:p14="http://schemas.microsoft.com/office/powerpoint/2010/main" val="24078809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#6: Splitting, parent overflows and rotates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-3, 6, 10, 34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21" idx="0"/>
          </p:cNvCxnSpPr>
          <p:nvPr/>
        </p:nvCxnSpPr>
        <p:spPr>
          <a:xfrm flipH="1">
            <a:off x="9632569" y="3128634"/>
            <a:ext cx="179411" cy="6900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4" idx="0"/>
          </p:cNvCxnSpPr>
          <p:nvPr/>
        </p:nvCxnSpPr>
        <p:spPr>
          <a:xfrm>
            <a:off x="10583630" y="3037528"/>
            <a:ext cx="396421" cy="6636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0937358" y="2972311"/>
            <a:ext cx="849768" cy="680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176, 181, 200, 240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1371998" y="3717986"/>
            <a:ext cx="830256" cy="8864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300, 314</a:t>
            </a:r>
            <a:r>
              <a:rPr lang="en-US" sz="1400" dirty="0">
                <a:solidFill>
                  <a:schemeClr val="tx1"/>
                </a:solidFill>
              </a:rPr>
              <a:t>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9314256" y="3818715"/>
            <a:ext cx="640119" cy="90434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177,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178,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179,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180</a:t>
            </a:r>
            <a:br>
              <a:rPr lang="en-US" sz="1400" dirty="0">
                <a:solidFill>
                  <a:schemeClr val="tx1"/>
                </a:solidFill>
              </a:rPr>
            </a:b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8603787" y="3735285"/>
            <a:ext cx="701886" cy="98777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164, 168,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170,  174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62, 63, 64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2956399" y="3659373"/>
            <a:ext cx="492120" cy="5154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265685" y="2972311"/>
            <a:ext cx="623726" cy="633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135621" y="3039228"/>
            <a:ext cx="345037" cy="52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1242253" y="368088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2343918" y="3590359"/>
            <a:ext cx="5852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39, 40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498134" y="3663562"/>
            <a:ext cx="746539" cy="7107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-1, 0, 1, 3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2941525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1764557" y="3661978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10010063" y="3816883"/>
            <a:ext cx="584347" cy="1073142"/>
          </a:xfrm>
          <a:prstGeom prst="roundRect">
            <a:avLst/>
          </a:prstGeom>
          <a:gradFill flip="none" rotWithShape="1">
            <a:gsLst>
              <a:gs pos="0">
                <a:srgbClr val="FF0011">
                  <a:tint val="66000"/>
                  <a:satMod val="160000"/>
                </a:srgbClr>
              </a:gs>
              <a:gs pos="50000">
                <a:srgbClr val="FF0011">
                  <a:tint val="44500"/>
                  <a:satMod val="160000"/>
                </a:srgbClr>
              </a:gs>
              <a:gs pos="100000">
                <a:srgbClr val="FF0011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185,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187,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rgbClr val="E911F9"/>
                </a:solidFill>
              </a:rPr>
              <a:t>190,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196,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197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10242469" y="3091301"/>
            <a:ext cx="54494" cy="6250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/>
          <p:cNvSpPr/>
          <p:nvPr/>
        </p:nvSpPr>
        <p:spPr>
          <a:xfrm>
            <a:off x="10620449" y="3701148"/>
            <a:ext cx="719204" cy="98344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205,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207,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210,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220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-13161" y="3720553"/>
            <a:ext cx="430371" cy="555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-9, -6,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-5</a:t>
            </a:r>
          </a:p>
        </p:txBody>
      </p:sp>
      <p:sp>
        <p:nvSpPr>
          <p:cNvPr id="54" name="Rectangle 53"/>
          <p:cNvSpPr/>
          <p:nvPr/>
        </p:nvSpPr>
        <p:spPr>
          <a:xfrm>
            <a:off x="265686" y="4941298"/>
            <a:ext cx="1162151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600" dirty="0"/>
              <a:t>Task: Insert </a:t>
            </a:r>
            <a:r>
              <a:rPr lang="en-US" sz="2600" dirty="0">
                <a:solidFill>
                  <a:srgbClr val="E911F9"/>
                </a:solidFill>
              </a:rPr>
              <a:t>190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600" dirty="0">
                <a:solidFill>
                  <a:srgbClr val="FF0000"/>
                </a:solidFill>
              </a:rPr>
              <a:t>Overflow </a:t>
            </a:r>
            <a:r>
              <a:rPr lang="en-US" sz="2600" dirty="0">
                <a:solidFill>
                  <a:srgbClr val="FF0000"/>
                </a:solidFill>
                <a:sym typeface="Wingdings"/>
              </a:rPr>
              <a:t></a:t>
            </a:r>
            <a:endParaRPr lang="en-US" sz="2600" dirty="0">
              <a:solidFill>
                <a:srgbClr val="FF0000"/>
              </a:solidFill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69E3FD8F-2345-694B-BE12-B014DA766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1920" y="4502072"/>
            <a:ext cx="1803057" cy="177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508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#6: Splitting, parent overflows and rotates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-3, 6, 10, 34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21" idx="0"/>
          </p:cNvCxnSpPr>
          <p:nvPr/>
        </p:nvCxnSpPr>
        <p:spPr>
          <a:xfrm flipH="1">
            <a:off x="9632569" y="3128634"/>
            <a:ext cx="179411" cy="6900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4" idx="0"/>
          </p:cNvCxnSpPr>
          <p:nvPr/>
        </p:nvCxnSpPr>
        <p:spPr>
          <a:xfrm>
            <a:off x="10583630" y="3037528"/>
            <a:ext cx="396421" cy="6636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0937358" y="2972311"/>
            <a:ext cx="849768" cy="680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176, 181, 200, 240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1371998" y="3717986"/>
            <a:ext cx="830256" cy="886496"/>
          </a:xfrm>
          <a:prstGeom prst="roundRec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300, 314</a:t>
            </a:r>
            <a:r>
              <a:rPr lang="en-US" sz="1400" dirty="0">
                <a:solidFill>
                  <a:schemeClr val="tx1"/>
                </a:solidFill>
              </a:rPr>
              <a:t>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9314256" y="3818715"/>
            <a:ext cx="640119" cy="904343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75000"/>
                  <a:tint val="66000"/>
                  <a:satMod val="160000"/>
                </a:schemeClr>
              </a:gs>
              <a:gs pos="50000">
                <a:schemeClr val="accent4">
                  <a:lumMod val="75000"/>
                  <a:tint val="44500"/>
                  <a:satMod val="160000"/>
                </a:schemeClr>
              </a:gs>
              <a:gs pos="100000">
                <a:schemeClr val="accent4">
                  <a:lumMod val="75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177,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178,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179,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180</a:t>
            </a:r>
            <a:br>
              <a:rPr lang="en-US" sz="1400" dirty="0">
                <a:solidFill>
                  <a:schemeClr val="tx1"/>
                </a:solidFill>
              </a:rPr>
            </a:b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8603787" y="3735285"/>
            <a:ext cx="701886" cy="987773"/>
          </a:xfrm>
          <a:prstGeom prst="roundRec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164, 168,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170,  174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62, 63, 64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2956399" y="3659373"/>
            <a:ext cx="492120" cy="5154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265685" y="2972311"/>
            <a:ext cx="623726" cy="633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135621" y="3039228"/>
            <a:ext cx="345037" cy="52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1242253" y="368088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2343918" y="3590359"/>
            <a:ext cx="5852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39, 40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498134" y="3663562"/>
            <a:ext cx="746539" cy="7107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-1, 0, 1, 3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2941525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1764557" y="3661978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10010063" y="3816883"/>
            <a:ext cx="584347" cy="1073142"/>
          </a:xfrm>
          <a:prstGeom prst="roundRect">
            <a:avLst/>
          </a:prstGeom>
          <a:gradFill flip="none" rotWithShape="1">
            <a:gsLst>
              <a:gs pos="0">
                <a:srgbClr val="FF0011">
                  <a:tint val="66000"/>
                  <a:satMod val="160000"/>
                </a:srgbClr>
              </a:gs>
              <a:gs pos="50000">
                <a:srgbClr val="FF0011">
                  <a:tint val="44500"/>
                  <a:satMod val="160000"/>
                </a:srgbClr>
              </a:gs>
              <a:gs pos="100000">
                <a:srgbClr val="FF0011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185,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187,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rgbClr val="E911F9"/>
                </a:solidFill>
              </a:rPr>
              <a:t>190,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196,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197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10242469" y="3091301"/>
            <a:ext cx="54494" cy="6250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/>
          <p:cNvSpPr/>
          <p:nvPr/>
        </p:nvSpPr>
        <p:spPr>
          <a:xfrm>
            <a:off x="10620449" y="3701148"/>
            <a:ext cx="719204" cy="983446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75000"/>
                  <a:tint val="66000"/>
                  <a:satMod val="160000"/>
                </a:schemeClr>
              </a:gs>
              <a:gs pos="50000">
                <a:schemeClr val="accent4">
                  <a:lumMod val="75000"/>
                  <a:tint val="44500"/>
                  <a:satMod val="160000"/>
                </a:schemeClr>
              </a:gs>
              <a:gs pos="100000">
                <a:schemeClr val="accent4">
                  <a:lumMod val="75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205,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207,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210,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220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-13161" y="3720553"/>
            <a:ext cx="430371" cy="555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-9, -6,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-5</a:t>
            </a:r>
          </a:p>
        </p:txBody>
      </p:sp>
      <p:sp>
        <p:nvSpPr>
          <p:cNvPr id="54" name="Rectangle 53"/>
          <p:cNvSpPr/>
          <p:nvPr/>
        </p:nvSpPr>
        <p:spPr>
          <a:xfrm>
            <a:off x="282215" y="4890025"/>
            <a:ext cx="11621514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600" dirty="0"/>
              <a:t>Task: Insert </a:t>
            </a:r>
            <a:r>
              <a:rPr lang="en-US" sz="2600" dirty="0">
                <a:solidFill>
                  <a:srgbClr val="E911F9"/>
                </a:solidFill>
              </a:rPr>
              <a:t>190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600" dirty="0">
                <a:solidFill>
                  <a:srgbClr val="FF0000"/>
                </a:solidFill>
              </a:rPr>
              <a:t>Overflow </a:t>
            </a:r>
            <a:r>
              <a:rPr lang="en-US" sz="2600" dirty="0">
                <a:solidFill>
                  <a:srgbClr val="FF0000"/>
                </a:solidFill>
                <a:sym typeface="Wingdings"/>
              </a:rPr>
              <a:t>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600" dirty="0">
                <a:solidFill>
                  <a:schemeClr val="accent4">
                    <a:lumMod val="75000"/>
                  </a:schemeClr>
                </a:solidFill>
                <a:sym typeface="Wingdings"/>
              </a:rPr>
              <a:t>1</a:t>
            </a:r>
            <a:r>
              <a:rPr lang="en-US" sz="2600" baseline="30000" dirty="0">
                <a:solidFill>
                  <a:schemeClr val="accent4">
                    <a:lumMod val="75000"/>
                  </a:schemeClr>
                </a:solidFill>
                <a:sym typeface="Wingdings"/>
              </a:rPr>
              <a:t>st</a:t>
            </a:r>
            <a:r>
              <a:rPr lang="en-US" sz="2600" dirty="0">
                <a:solidFill>
                  <a:schemeClr val="accent4">
                    <a:lumMod val="75000"/>
                  </a:schemeClr>
                </a:solidFill>
                <a:sym typeface="Wingdings"/>
              </a:rPr>
              <a:t> Siblings</a:t>
            </a:r>
            <a:r>
              <a:rPr lang="en-US" sz="2600" dirty="0">
                <a:solidFill>
                  <a:srgbClr val="FF0000"/>
                </a:solidFill>
                <a:sym typeface="Wingdings"/>
              </a:rPr>
              <a:t>, </a:t>
            </a:r>
            <a:r>
              <a:rPr lang="en-US" sz="2600" dirty="0">
                <a:solidFill>
                  <a:srgbClr val="0070C0"/>
                </a:solidFill>
                <a:sym typeface="Wingdings"/>
              </a:rPr>
              <a:t>2</a:t>
            </a:r>
            <a:r>
              <a:rPr lang="en-US" sz="2600" baseline="30000" dirty="0">
                <a:solidFill>
                  <a:srgbClr val="0070C0"/>
                </a:solidFill>
                <a:sym typeface="Wingdings"/>
              </a:rPr>
              <a:t>nd</a:t>
            </a:r>
            <a:r>
              <a:rPr lang="en-US" sz="2600" dirty="0">
                <a:solidFill>
                  <a:srgbClr val="0070C0"/>
                </a:solidFill>
                <a:sym typeface="Wingdings"/>
              </a:rPr>
              <a:t> siblings</a:t>
            </a:r>
            <a:r>
              <a:rPr lang="en-US" sz="2600" dirty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600" dirty="0">
                <a:sym typeface="Wingdings"/>
              </a:rPr>
              <a:t>and</a:t>
            </a:r>
            <a:r>
              <a:rPr lang="en-US" sz="2600" dirty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600" dirty="0">
                <a:solidFill>
                  <a:schemeClr val="accent6">
                    <a:lumMod val="75000"/>
                  </a:schemeClr>
                </a:solidFill>
                <a:sym typeface="Wingdings"/>
              </a:rPr>
              <a:t>parent</a:t>
            </a:r>
            <a:r>
              <a:rPr lang="en-US" sz="2600" dirty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600" dirty="0">
                <a:sym typeface="Wingdings"/>
              </a:rPr>
              <a:t>all full! </a:t>
            </a:r>
            <a:r>
              <a:rPr lang="en-US" sz="2600" dirty="0">
                <a:solidFill>
                  <a:srgbClr val="FF0000"/>
                </a:solidFill>
                <a:sym typeface="Wingdings"/>
              </a:rPr>
              <a:t> </a:t>
            </a:r>
            <a:endParaRPr lang="en-US" sz="2600" dirty="0">
              <a:solidFill>
                <a:srgbClr val="FF0000"/>
              </a:solidFill>
            </a:endParaRPr>
          </a:p>
        </p:txBody>
      </p:sp>
      <p:pic>
        <p:nvPicPr>
          <p:cNvPr id="52" name="Picture 51" descr="A close up of a logo&#10;&#10;Description automatically generated">
            <a:extLst>
              <a:ext uri="{FF2B5EF4-FFF2-40B4-BE49-F238E27FC236}">
                <a16:creationId xmlns:a16="http://schemas.microsoft.com/office/drawing/2014/main" id="{40589078-A04A-429B-BD74-4A91646B1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454" y="5242507"/>
            <a:ext cx="1498984" cy="111255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4EFE55A8-7EE6-40BE-A469-CFA83CA8844D}"/>
              </a:ext>
            </a:extLst>
          </p:cNvPr>
          <p:cNvSpPr txBox="1"/>
          <p:nvPr/>
        </p:nvSpPr>
        <p:spPr>
          <a:xfrm>
            <a:off x="6932454" y="5242507"/>
            <a:ext cx="1355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WTF MAN</a:t>
            </a:r>
          </a:p>
        </p:txBody>
      </p:sp>
    </p:spTree>
    <p:extLst>
      <p:ext uri="{BB962C8B-B14F-4D97-AF65-F5344CB8AC3E}">
        <p14:creationId xmlns:p14="http://schemas.microsoft.com/office/powerpoint/2010/main" val="18165183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#6: Splitting, parent overflows and rotates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-3, 6, 10, 34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21" idx="0"/>
          </p:cNvCxnSpPr>
          <p:nvPr/>
        </p:nvCxnSpPr>
        <p:spPr>
          <a:xfrm flipH="1">
            <a:off x="9632569" y="3128634"/>
            <a:ext cx="179411" cy="6900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4" idx="0"/>
          </p:cNvCxnSpPr>
          <p:nvPr/>
        </p:nvCxnSpPr>
        <p:spPr>
          <a:xfrm>
            <a:off x="10583630" y="3037528"/>
            <a:ext cx="396421" cy="6636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0937358" y="2972311"/>
            <a:ext cx="849768" cy="680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9023400" y="2571988"/>
            <a:ext cx="2078429" cy="50662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176, 181, 200, 240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1371998" y="3717986"/>
            <a:ext cx="830256" cy="886496"/>
          </a:xfrm>
          <a:prstGeom prst="roundRec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300, 314</a:t>
            </a:r>
            <a:r>
              <a:rPr lang="en-US" sz="1400" dirty="0">
                <a:solidFill>
                  <a:schemeClr val="tx1"/>
                </a:solidFill>
              </a:rPr>
              <a:t>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9314256" y="3818715"/>
            <a:ext cx="640119" cy="904343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75000"/>
                  <a:tint val="66000"/>
                  <a:satMod val="160000"/>
                </a:schemeClr>
              </a:gs>
              <a:gs pos="50000">
                <a:schemeClr val="accent4">
                  <a:lumMod val="75000"/>
                  <a:tint val="44500"/>
                  <a:satMod val="160000"/>
                </a:schemeClr>
              </a:gs>
              <a:gs pos="100000">
                <a:schemeClr val="accent4">
                  <a:lumMod val="75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177,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178,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179,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180</a:t>
            </a:r>
            <a:br>
              <a:rPr lang="en-US" sz="1400" dirty="0">
                <a:solidFill>
                  <a:schemeClr val="tx1"/>
                </a:solidFill>
              </a:rPr>
            </a:b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8603787" y="3735285"/>
            <a:ext cx="701886" cy="987773"/>
          </a:xfrm>
          <a:prstGeom prst="roundRec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164, 168,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170,  174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62, 63, 64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2956399" y="3659373"/>
            <a:ext cx="492120" cy="5154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265685" y="2972311"/>
            <a:ext cx="623726" cy="633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135621" y="3039228"/>
            <a:ext cx="345037" cy="52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1242253" y="368088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2343918" y="3590359"/>
            <a:ext cx="5852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39, 40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498134" y="3663562"/>
            <a:ext cx="746539" cy="7107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-1, 0, 1, 3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2941525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1764557" y="3661978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10010063" y="3816883"/>
            <a:ext cx="584347" cy="1073142"/>
          </a:xfrm>
          <a:prstGeom prst="roundRect">
            <a:avLst/>
          </a:prstGeom>
          <a:gradFill flip="none" rotWithShape="1">
            <a:gsLst>
              <a:gs pos="0">
                <a:srgbClr val="FF0011">
                  <a:tint val="66000"/>
                  <a:satMod val="160000"/>
                </a:srgbClr>
              </a:gs>
              <a:gs pos="50000">
                <a:srgbClr val="FF0011">
                  <a:tint val="44500"/>
                  <a:satMod val="160000"/>
                </a:srgbClr>
              </a:gs>
              <a:gs pos="100000">
                <a:srgbClr val="FF0011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185,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187,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rgbClr val="E911F9"/>
                </a:solidFill>
              </a:rPr>
              <a:t>190,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196,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197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10242469" y="3091301"/>
            <a:ext cx="54494" cy="6250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/>
          <p:cNvSpPr/>
          <p:nvPr/>
        </p:nvSpPr>
        <p:spPr>
          <a:xfrm>
            <a:off x="10620449" y="3701148"/>
            <a:ext cx="719204" cy="983446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75000"/>
                  <a:tint val="66000"/>
                  <a:satMod val="160000"/>
                </a:schemeClr>
              </a:gs>
              <a:gs pos="50000">
                <a:schemeClr val="accent4">
                  <a:lumMod val="75000"/>
                  <a:tint val="44500"/>
                  <a:satMod val="160000"/>
                </a:schemeClr>
              </a:gs>
              <a:gs pos="100000">
                <a:schemeClr val="accent4">
                  <a:lumMod val="75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205,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207,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210,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220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-13161" y="3720553"/>
            <a:ext cx="430371" cy="555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-9, -6,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-5</a:t>
            </a:r>
          </a:p>
        </p:txBody>
      </p:sp>
      <p:sp>
        <p:nvSpPr>
          <p:cNvPr id="54" name="Rectangle 53"/>
          <p:cNvSpPr/>
          <p:nvPr/>
        </p:nvSpPr>
        <p:spPr>
          <a:xfrm>
            <a:off x="265686" y="4941298"/>
            <a:ext cx="11621514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600" dirty="0"/>
              <a:t>Task: Insert </a:t>
            </a:r>
            <a:r>
              <a:rPr lang="en-US" sz="2600" dirty="0">
                <a:solidFill>
                  <a:srgbClr val="E911F9"/>
                </a:solidFill>
              </a:rPr>
              <a:t>190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600" dirty="0">
                <a:solidFill>
                  <a:srgbClr val="FF0000"/>
                </a:solidFill>
              </a:rPr>
              <a:t>Overflow </a:t>
            </a:r>
            <a:r>
              <a:rPr lang="en-US" sz="2600" dirty="0">
                <a:solidFill>
                  <a:srgbClr val="FF0000"/>
                </a:solidFill>
                <a:sym typeface="Wingdings"/>
              </a:rPr>
              <a:t>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600" dirty="0">
                <a:solidFill>
                  <a:schemeClr val="accent4">
                    <a:lumMod val="75000"/>
                  </a:schemeClr>
                </a:solidFill>
                <a:sym typeface="Wingdings"/>
              </a:rPr>
              <a:t>1</a:t>
            </a:r>
            <a:r>
              <a:rPr lang="en-US" sz="2600" baseline="30000" dirty="0">
                <a:solidFill>
                  <a:schemeClr val="accent4">
                    <a:lumMod val="75000"/>
                  </a:schemeClr>
                </a:solidFill>
                <a:sym typeface="Wingdings"/>
              </a:rPr>
              <a:t>st</a:t>
            </a:r>
            <a:r>
              <a:rPr lang="en-US" sz="2600" dirty="0">
                <a:solidFill>
                  <a:schemeClr val="accent4">
                    <a:lumMod val="75000"/>
                  </a:schemeClr>
                </a:solidFill>
                <a:sym typeface="Wingdings"/>
              </a:rPr>
              <a:t> Siblings</a:t>
            </a:r>
            <a:r>
              <a:rPr lang="en-US" sz="2600" dirty="0">
                <a:solidFill>
                  <a:srgbClr val="FF0000"/>
                </a:solidFill>
                <a:sym typeface="Wingdings"/>
              </a:rPr>
              <a:t>, </a:t>
            </a:r>
            <a:r>
              <a:rPr lang="en-US" sz="2600" dirty="0">
                <a:solidFill>
                  <a:srgbClr val="0070C0"/>
                </a:solidFill>
                <a:sym typeface="Wingdings"/>
              </a:rPr>
              <a:t>2</a:t>
            </a:r>
            <a:r>
              <a:rPr lang="en-US" sz="2600" baseline="30000" dirty="0">
                <a:solidFill>
                  <a:srgbClr val="0070C0"/>
                </a:solidFill>
                <a:sym typeface="Wingdings"/>
              </a:rPr>
              <a:t>nd</a:t>
            </a:r>
            <a:r>
              <a:rPr lang="en-US" sz="2600" dirty="0">
                <a:solidFill>
                  <a:srgbClr val="0070C0"/>
                </a:solidFill>
                <a:sym typeface="Wingdings"/>
              </a:rPr>
              <a:t> siblings</a:t>
            </a:r>
            <a:r>
              <a:rPr lang="en-US" sz="2600" dirty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600" dirty="0">
                <a:sym typeface="Wingdings"/>
              </a:rPr>
              <a:t>and</a:t>
            </a:r>
            <a:r>
              <a:rPr lang="en-US" sz="2600" dirty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600" dirty="0">
                <a:solidFill>
                  <a:schemeClr val="accent6">
                    <a:lumMod val="75000"/>
                  </a:schemeClr>
                </a:solidFill>
                <a:sym typeface="Wingdings"/>
              </a:rPr>
              <a:t>parent</a:t>
            </a:r>
            <a:r>
              <a:rPr lang="en-US" sz="2600" dirty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600" dirty="0">
                <a:sym typeface="Wingdings"/>
              </a:rPr>
              <a:t>all full! 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600" dirty="0">
                <a:sym typeface="Wingdings"/>
              </a:rPr>
              <a:t>Solution: Split </a:t>
            </a:r>
            <a:r>
              <a:rPr lang="en-US" sz="2600" b="1" dirty="0">
                <a:solidFill>
                  <a:schemeClr val="accent2">
                    <a:lumMod val="75000"/>
                  </a:schemeClr>
                </a:solidFill>
                <a:sym typeface="Wingdings"/>
              </a:rPr>
              <a:t>node</a:t>
            </a:r>
            <a:r>
              <a:rPr lang="en-US" sz="2600" dirty="0">
                <a:sym typeface="Wingdings"/>
              </a:rPr>
              <a:t>, elevating </a:t>
            </a:r>
            <a:r>
              <a:rPr lang="en-US" sz="2600" dirty="0">
                <a:solidFill>
                  <a:srgbClr val="E911F9"/>
                </a:solidFill>
              </a:rPr>
              <a:t>190</a:t>
            </a:r>
            <a:r>
              <a:rPr lang="en-US" sz="2600" dirty="0">
                <a:sym typeface="Wingdings"/>
              </a:rPr>
              <a:t> to </a:t>
            </a:r>
            <a:r>
              <a:rPr lang="en-US" sz="2600" b="1" dirty="0">
                <a:solidFill>
                  <a:schemeClr val="accent6"/>
                </a:solidFill>
                <a:sym typeface="Wingdings"/>
              </a:rPr>
              <a:t>parent</a:t>
            </a:r>
            <a:r>
              <a:rPr lang="en-US" sz="2600" dirty="0">
                <a:sym typeface="Wingdings"/>
              </a:rPr>
              <a:t> and then rotate </a:t>
            </a:r>
            <a:r>
              <a:rPr lang="en-US" sz="2600" b="1" dirty="0">
                <a:solidFill>
                  <a:schemeClr val="accent2"/>
                </a:solidFill>
                <a:sym typeface="Wingdings"/>
              </a:rPr>
              <a:t>176</a:t>
            </a:r>
            <a:r>
              <a:rPr lang="en-US" sz="2600" dirty="0">
                <a:sym typeface="Wingdings"/>
              </a:rPr>
              <a:t> to the left!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500948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D157B-A284-4C81-913A-898B7DBE7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62" y="365125"/>
            <a:ext cx="11714206" cy="1325563"/>
          </a:xfrm>
        </p:spPr>
        <p:txBody>
          <a:bodyPr/>
          <a:lstStyle/>
          <a:p>
            <a:pPr algn="ctr"/>
            <a:r>
              <a:rPr lang="en-US" dirty="0"/>
              <a:t>What’s with the constraint on the root?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49915D-EE7F-4E0B-92AF-56A2AAF0C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dirty="0"/>
                  <a:t> and the following “stub” B-Tree consisting of just the root…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49915D-EE7F-4E0B-92AF-56A2AAF0C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0AE4AC3F-9963-4BBC-B7AC-96BC45FDAEB8}"/>
              </a:ext>
            </a:extLst>
          </p:cNvPr>
          <p:cNvSpPr/>
          <p:nvPr/>
        </p:nvSpPr>
        <p:spPr>
          <a:xfrm>
            <a:off x="4453172" y="3114101"/>
            <a:ext cx="2676677" cy="52214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30, 36, 52, 67, 79, 90, 98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0477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#6: Splitting, parent overflows and rotates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-3, 6, 10, 34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21" idx="0"/>
          </p:cNvCxnSpPr>
          <p:nvPr/>
        </p:nvCxnSpPr>
        <p:spPr>
          <a:xfrm flipH="1">
            <a:off x="9632569" y="3128634"/>
            <a:ext cx="179411" cy="6900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4" idx="0"/>
          </p:cNvCxnSpPr>
          <p:nvPr/>
        </p:nvCxnSpPr>
        <p:spPr>
          <a:xfrm>
            <a:off x="10583630" y="3037528"/>
            <a:ext cx="396421" cy="6636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0937358" y="2972311"/>
            <a:ext cx="849768" cy="680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9248004" y="2557849"/>
            <a:ext cx="2255738" cy="50662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176, 181, 200, 240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1371998" y="3717986"/>
            <a:ext cx="830256" cy="886496"/>
          </a:xfrm>
          <a:prstGeom prst="roundRec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300, 314</a:t>
            </a:r>
            <a:r>
              <a:rPr lang="en-US" sz="1400" dirty="0">
                <a:solidFill>
                  <a:schemeClr val="tx1"/>
                </a:solidFill>
              </a:rPr>
              <a:t>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9314256" y="3818715"/>
            <a:ext cx="640119" cy="904343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75000"/>
                  <a:tint val="66000"/>
                  <a:satMod val="160000"/>
                </a:schemeClr>
              </a:gs>
              <a:gs pos="50000">
                <a:schemeClr val="accent4">
                  <a:lumMod val="75000"/>
                  <a:tint val="44500"/>
                  <a:satMod val="160000"/>
                </a:schemeClr>
              </a:gs>
              <a:gs pos="100000">
                <a:schemeClr val="accent4">
                  <a:lumMod val="75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177,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178,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179,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180</a:t>
            </a:r>
            <a:br>
              <a:rPr lang="en-US" sz="1400" dirty="0">
                <a:solidFill>
                  <a:schemeClr val="tx1"/>
                </a:solidFill>
              </a:rPr>
            </a:b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8603787" y="3735285"/>
            <a:ext cx="701886" cy="987773"/>
          </a:xfrm>
          <a:prstGeom prst="roundRec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164, 168,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170,  174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62, 63, 64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2956399" y="3659373"/>
            <a:ext cx="492120" cy="5154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265685" y="2972311"/>
            <a:ext cx="623726" cy="633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135621" y="3039228"/>
            <a:ext cx="345037" cy="52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1242253" y="368088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2343918" y="3590359"/>
            <a:ext cx="5852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39, 40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498134" y="3663562"/>
            <a:ext cx="746539" cy="7107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-1, 0, 1, 3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2941525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1764557" y="3661978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10010063" y="3816883"/>
            <a:ext cx="584347" cy="1073142"/>
          </a:xfrm>
          <a:prstGeom prst="roundRect">
            <a:avLst/>
          </a:prstGeom>
          <a:gradFill flip="none" rotWithShape="1">
            <a:gsLst>
              <a:gs pos="0">
                <a:srgbClr val="FF0011">
                  <a:tint val="66000"/>
                  <a:satMod val="160000"/>
                </a:srgbClr>
              </a:gs>
              <a:gs pos="50000">
                <a:srgbClr val="FF0011">
                  <a:tint val="44500"/>
                  <a:satMod val="160000"/>
                </a:srgbClr>
              </a:gs>
              <a:gs pos="100000">
                <a:srgbClr val="FF0011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185,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187,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rgbClr val="E911F9"/>
                </a:solidFill>
              </a:rPr>
              <a:t>190,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196,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197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10242469" y="3091301"/>
            <a:ext cx="54494" cy="6250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/>
          <p:cNvSpPr/>
          <p:nvPr/>
        </p:nvSpPr>
        <p:spPr>
          <a:xfrm>
            <a:off x="10620449" y="3701148"/>
            <a:ext cx="719204" cy="983446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75000"/>
                  <a:tint val="66000"/>
                  <a:satMod val="160000"/>
                </a:schemeClr>
              </a:gs>
              <a:gs pos="50000">
                <a:schemeClr val="accent4">
                  <a:lumMod val="75000"/>
                  <a:tint val="44500"/>
                  <a:satMod val="160000"/>
                </a:schemeClr>
              </a:gs>
              <a:gs pos="100000">
                <a:schemeClr val="accent4">
                  <a:lumMod val="75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205,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207,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210,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220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-13161" y="3720553"/>
            <a:ext cx="430371" cy="555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-9, -6,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-5</a:t>
            </a:r>
          </a:p>
        </p:txBody>
      </p:sp>
      <p:sp>
        <p:nvSpPr>
          <p:cNvPr id="54" name="Rectangle 53"/>
          <p:cNvSpPr/>
          <p:nvPr/>
        </p:nvSpPr>
        <p:spPr>
          <a:xfrm>
            <a:off x="265686" y="4941298"/>
            <a:ext cx="11621514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600" dirty="0"/>
              <a:t>Task: Insert </a:t>
            </a:r>
            <a:r>
              <a:rPr lang="en-US" sz="2600" dirty="0">
                <a:solidFill>
                  <a:srgbClr val="E911F9"/>
                </a:solidFill>
              </a:rPr>
              <a:t>190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600" dirty="0">
                <a:solidFill>
                  <a:srgbClr val="FF0000"/>
                </a:solidFill>
              </a:rPr>
              <a:t>Overflow </a:t>
            </a:r>
            <a:r>
              <a:rPr lang="en-US" sz="2600" dirty="0">
                <a:solidFill>
                  <a:srgbClr val="FF0000"/>
                </a:solidFill>
                <a:sym typeface="Wingdings"/>
              </a:rPr>
              <a:t>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600" dirty="0">
                <a:solidFill>
                  <a:schemeClr val="accent4">
                    <a:lumMod val="75000"/>
                  </a:schemeClr>
                </a:solidFill>
                <a:sym typeface="Wingdings"/>
              </a:rPr>
              <a:t>1</a:t>
            </a:r>
            <a:r>
              <a:rPr lang="en-US" sz="2600" baseline="30000" dirty="0">
                <a:solidFill>
                  <a:schemeClr val="accent4">
                    <a:lumMod val="75000"/>
                  </a:schemeClr>
                </a:solidFill>
                <a:sym typeface="Wingdings"/>
              </a:rPr>
              <a:t>st</a:t>
            </a:r>
            <a:r>
              <a:rPr lang="en-US" sz="2600" dirty="0">
                <a:solidFill>
                  <a:schemeClr val="accent4">
                    <a:lumMod val="75000"/>
                  </a:schemeClr>
                </a:solidFill>
                <a:sym typeface="Wingdings"/>
              </a:rPr>
              <a:t> Siblings</a:t>
            </a:r>
            <a:r>
              <a:rPr lang="en-US" sz="2600" dirty="0">
                <a:solidFill>
                  <a:srgbClr val="FF0000"/>
                </a:solidFill>
                <a:sym typeface="Wingdings"/>
              </a:rPr>
              <a:t>, </a:t>
            </a:r>
            <a:r>
              <a:rPr lang="en-US" sz="2600" dirty="0">
                <a:solidFill>
                  <a:srgbClr val="0070C0"/>
                </a:solidFill>
                <a:sym typeface="Wingdings"/>
              </a:rPr>
              <a:t>2</a:t>
            </a:r>
            <a:r>
              <a:rPr lang="en-US" sz="2600" baseline="30000" dirty="0">
                <a:solidFill>
                  <a:srgbClr val="0070C0"/>
                </a:solidFill>
                <a:sym typeface="Wingdings"/>
              </a:rPr>
              <a:t>nd</a:t>
            </a:r>
            <a:r>
              <a:rPr lang="en-US" sz="2600" dirty="0">
                <a:solidFill>
                  <a:srgbClr val="0070C0"/>
                </a:solidFill>
                <a:sym typeface="Wingdings"/>
              </a:rPr>
              <a:t> siblings</a:t>
            </a:r>
            <a:r>
              <a:rPr lang="en-US" sz="2600" dirty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600" dirty="0">
                <a:sym typeface="Wingdings"/>
              </a:rPr>
              <a:t>and</a:t>
            </a:r>
            <a:r>
              <a:rPr lang="en-US" sz="2600" dirty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600" dirty="0">
                <a:solidFill>
                  <a:schemeClr val="accent6">
                    <a:lumMod val="75000"/>
                  </a:schemeClr>
                </a:solidFill>
                <a:sym typeface="Wingdings"/>
              </a:rPr>
              <a:t>parent</a:t>
            </a:r>
            <a:r>
              <a:rPr lang="en-US" sz="2600" dirty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600" dirty="0">
                <a:sym typeface="Wingdings"/>
              </a:rPr>
              <a:t>all full! </a:t>
            </a:r>
            <a:r>
              <a:rPr lang="en-US" sz="2600" dirty="0">
                <a:solidFill>
                  <a:srgbClr val="FF0000"/>
                </a:solidFill>
                <a:sym typeface="Wingdings"/>
              </a:rPr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600" dirty="0">
                <a:sym typeface="Wingdings"/>
              </a:rPr>
              <a:t>Solution: Split </a:t>
            </a:r>
            <a:r>
              <a:rPr lang="en-US" sz="2600" b="1" dirty="0">
                <a:solidFill>
                  <a:schemeClr val="accent2">
                    <a:lumMod val="75000"/>
                  </a:schemeClr>
                </a:solidFill>
                <a:sym typeface="Wingdings"/>
              </a:rPr>
              <a:t>node</a:t>
            </a:r>
            <a:r>
              <a:rPr lang="en-US" sz="2600" dirty="0">
                <a:sym typeface="Wingdings"/>
              </a:rPr>
              <a:t>, elevating </a:t>
            </a:r>
            <a:r>
              <a:rPr lang="en-US" sz="2600" dirty="0">
                <a:solidFill>
                  <a:srgbClr val="E911F9"/>
                </a:solidFill>
              </a:rPr>
              <a:t>190</a:t>
            </a:r>
            <a:r>
              <a:rPr lang="en-US" sz="2600" dirty="0">
                <a:sym typeface="Wingdings"/>
              </a:rPr>
              <a:t> to </a:t>
            </a:r>
            <a:r>
              <a:rPr lang="en-US" sz="2600" b="1" dirty="0">
                <a:solidFill>
                  <a:schemeClr val="accent6"/>
                </a:solidFill>
                <a:sym typeface="Wingdings"/>
              </a:rPr>
              <a:t>parent</a:t>
            </a:r>
            <a:r>
              <a:rPr lang="en-US" sz="2600" dirty="0">
                <a:sym typeface="Wingdings"/>
              </a:rPr>
              <a:t> and then rotate </a:t>
            </a:r>
            <a:r>
              <a:rPr lang="en-US" sz="2600" b="1" dirty="0">
                <a:solidFill>
                  <a:schemeClr val="accent2"/>
                </a:solidFill>
                <a:sym typeface="Wingdings"/>
              </a:rPr>
              <a:t>176</a:t>
            </a:r>
            <a:r>
              <a:rPr lang="en-US" sz="2600" dirty="0">
                <a:sym typeface="Wingdings"/>
              </a:rPr>
              <a:t> to the left!</a:t>
            </a:r>
            <a:endParaRPr lang="en-US" sz="2600" dirty="0"/>
          </a:p>
        </p:txBody>
      </p:sp>
      <p:sp>
        <p:nvSpPr>
          <p:cNvPr id="3" name="Oval 2"/>
          <p:cNvSpPr/>
          <p:nvPr/>
        </p:nvSpPr>
        <p:spPr>
          <a:xfrm>
            <a:off x="9757486" y="3561003"/>
            <a:ext cx="1147527" cy="1517624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6241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#6: Splitting, parent overflows and rotates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-3, 6, 10, 34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897355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8" idx="0"/>
          </p:cNvCxnSpPr>
          <p:nvPr/>
        </p:nvCxnSpPr>
        <p:spPr>
          <a:xfrm flipH="1">
            <a:off x="9470205" y="3114120"/>
            <a:ext cx="283720" cy="629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0697660" y="3052499"/>
            <a:ext cx="436578" cy="5625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0893011" y="2972311"/>
            <a:ext cx="1050539" cy="6595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8973550" y="2557849"/>
            <a:ext cx="2663328" cy="50662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176, 181, </a:t>
            </a:r>
            <a:r>
              <a:rPr lang="en-US" dirty="0">
                <a:solidFill>
                  <a:srgbClr val="E911F9"/>
                </a:solidFill>
              </a:rPr>
              <a:t>190</a:t>
            </a:r>
            <a:r>
              <a:rPr lang="en-US" dirty="0">
                <a:solidFill>
                  <a:schemeClr val="tx1"/>
                </a:solidFill>
              </a:rPr>
              <a:t>, 200, 240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1636878" y="3631871"/>
            <a:ext cx="540607" cy="886496"/>
          </a:xfrm>
          <a:prstGeom prst="roundRec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300, 314</a:t>
            </a:r>
            <a:r>
              <a:rPr lang="en-US" sz="1000" dirty="0">
                <a:solidFill>
                  <a:schemeClr val="tx1"/>
                </a:solidFill>
              </a:rPr>
              <a:t>, 350,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9150145" y="3743254"/>
            <a:ext cx="640119" cy="904343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75000"/>
                  <a:tint val="66000"/>
                  <a:satMod val="160000"/>
                </a:schemeClr>
              </a:gs>
              <a:gs pos="50000">
                <a:schemeClr val="accent4">
                  <a:lumMod val="75000"/>
                  <a:tint val="44500"/>
                  <a:satMod val="160000"/>
                </a:schemeClr>
              </a:gs>
              <a:gs pos="100000">
                <a:schemeClr val="accent4">
                  <a:lumMod val="75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177,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178,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179,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180</a:t>
            </a:r>
            <a:br>
              <a:rPr lang="en-US" sz="1000" dirty="0">
                <a:solidFill>
                  <a:schemeClr val="tx1"/>
                </a:solidFill>
              </a:rPr>
            </a:b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8582965" y="3735285"/>
            <a:ext cx="471113" cy="949309"/>
          </a:xfrm>
          <a:prstGeom prst="roundRec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164, 168,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170,  174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62, 63, 64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2956399" y="3659373"/>
            <a:ext cx="492120" cy="5154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265685" y="2972311"/>
            <a:ext cx="623726" cy="633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135621" y="3039228"/>
            <a:ext cx="345037" cy="52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1242253" y="368088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2343918" y="3590359"/>
            <a:ext cx="5852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39, 40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498134" y="3663562"/>
            <a:ext cx="746539" cy="7107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-1, 0, 1, 3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2941525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533024" y="3201786"/>
            <a:ext cx="27462" cy="1876841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1764557" y="3661978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10051193" y="3091301"/>
            <a:ext cx="245770" cy="6098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/>
          <p:cNvSpPr/>
          <p:nvPr/>
        </p:nvSpPr>
        <p:spPr>
          <a:xfrm>
            <a:off x="10828137" y="3615033"/>
            <a:ext cx="612202" cy="983446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75000"/>
                  <a:tint val="66000"/>
                  <a:satMod val="160000"/>
                </a:schemeClr>
              </a:gs>
              <a:gs pos="50000">
                <a:schemeClr val="accent4">
                  <a:lumMod val="75000"/>
                  <a:tint val="44500"/>
                  <a:satMod val="160000"/>
                </a:schemeClr>
              </a:gs>
              <a:gs pos="100000">
                <a:schemeClr val="accent4">
                  <a:lumMod val="75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205,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207,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210,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220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-13161" y="3720553"/>
            <a:ext cx="430371" cy="555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-9, -6,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-5</a:t>
            </a:r>
          </a:p>
        </p:txBody>
      </p:sp>
      <p:sp>
        <p:nvSpPr>
          <p:cNvPr id="54" name="Rectangle 53"/>
          <p:cNvSpPr/>
          <p:nvPr/>
        </p:nvSpPr>
        <p:spPr>
          <a:xfrm>
            <a:off x="265686" y="4941298"/>
            <a:ext cx="11621514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600" dirty="0"/>
              <a:t>Task: Insert </a:t>
            </a:r>
            <a:r>
              <a:rPr lang="en-US" sz="2600" dirty="0">
                <a:solidFill>
                  <a:srgbClr val="E911F9"/>
                </a:solidFill>
              </a:rPr>
              <a:t>190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600" dirty="0">
                <a:solidFill>
                  <a:srgbClr val="FF0000"/>
                </a:solidFill>
              </a:rPr>
              <a:t>Overflow </a:t>
            </a:r>
            <a:r>
              <a:rPr lang="en-US" sz="2600" dirty="0">
                <a:solidFill>
                  <a:srgbClr val="FF0000"/>
                </a:solidFill>
                <a:sym typeface="Wingdings"/>
              </a:rPr>
              <a:t>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600" dirty="0">
                <a:solidFill>
                  <a:schemeClr val="accent4">
                    <a:lumMod val="75000"/>
                  </a:schemeClr>
                </a:solidFill>
                <a:sym typeface="Wingdings"/>
              </a:rPr>
              <a:t>1</a:t>
            </a:r>
            <a:r>
              <a:rPr lang="en-US" sz="2600" baseline="30000" dirty="0">
                <a:solidFill>
                  <a:schemeClr val="accent4">
                    <a:lumMod val="75000"/>
                  </a:schemeClr>
                </a:solidFill>
                <a:sym typeface="Wingdings"/>
              </a:rPr>
              <a:t>st</a:t>
            </a:r>
            <a:r>
              <a:rPr lang="en-US" sz="2600" dirty="0">
                <a:solidFill>
                  <a:schemeClr val="accent4">
                    <a:lumMod val="75000"/>
                  </a:schemeClr>
                </a:solidFill>
                <a:sym typeface="Wingdings"/>
              </a:rPr>
              <a:t> Siblings</a:t>
            </a:r>
            <a:r>
              <a:rPr lang="en-US" sz="2600" dirty="0">
                <a:solidFill>
                  <a:srgbClr val="FF0000"/>
                </a:solidFill>
                <a:sym typeface="Wingdings"/>
              </a:rPr>
              <a:t>, </a:t>
            </a:r>
            <a:r>
              <a:rPr lang="en-US" sz="2600" dirty="0">
                <a:solidFill>
                  <a:srgbClr val="0070C0"/>
                </a:solidFill>
                <a:sym typeface="Wingdings"/>
              </a:rPr>
              <a:t>2</a:t>
            </a:r>
            <a:r>
              <a:rPr lang="en-US" sz="2600" baseline="30000" dirty="0">
                <a:solidFill>
                  <a:srgbClr val="0070C0"/>
                </a:solidFill>
                <a:sym typeface="Wingdings"/>
              </a:rPr>
              <a:t>nd</a:t>
            </a:r>
            <a:r>
              <a:rPr lang="en-US" sz="2600" dirty="0">
                <a:solidFill>
                  <a:srgbClr val="0070C0"/>
                </a:solidFill>
                <a:sym typeface="Wingdings"/>
              </a:rPr>
              <a:t> siblings</a:t>
            </a:r>
            <a:r>
              <a:rPr lang="en-US" sz="2600" dirty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600" dirty="0">
                <a:sym typeface="Wingdings"/>
              </a:rPr>
              <a:t>and</a:t>
            </a:r>
            <a:r>
              <a:rPr lang="en-US" sz="2600" dirty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600" dirty="0">
                <a:solidFill>
                  <a:schemeClr val="accent6">
                    <a:lumMod val="75000"/>
                  </a:schemeClr>
                </a:solidFill>
                <a:sym typeface="Wingdings"/>
              </a:rPr>
              <a:t>parent</a:t>
            </a:r>
            <a:r>
              <a:rPr lang="en-US" sz="2600" dirty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600" dirty="0">
                <a:sym typeface="Wingdings"/>
              </a:rPr>
              <a:t>all full! </a:t>
            </a:r>
            <a:r>
              <a:rPr lang="en-US" sz="2600" dirty="0">
                <a:solidFill>
                  <a:srgbClr val="FF0000"/>
                </a:solidFill>
                <a:sym typeface="Wingdings"/>
              </a:rPr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600" dirty="0">
                <a:sym typeface="Wingdings"/>
              </a:rPr>
              <a:t>Solution: Split </a:t>
            </a:r>
            <a:r>
              <a:rPr lang="en-US" sz="2600" b="1" dirty="0">
                <a:solidFill>
                  <a:schemeClr val="accent2">
                    <a:lumMod val="75000"/>
                  </a:schemeClr>
                </a:solidFill>
                <a:sym typeface="Wingdings"/>
              </a:rPr>
              <a:t>node</a:t>
            </a:r>
            <a:r>
              <a:rPr lang="en-US" sz="2600" dirty="0">
                <a:sym typeface="Wingdings"/>
              </a:rPr>
              <a:t>, elevating </a:t>
            </a:r>
            <a:r>
              <a:rPr lang="en-US" sz="2600" dirty="0">
                <a:solidFill>
                  <a:srgbClr val="E911F9"/>
                </a:solidFill>
              </a:rPr>
              <a:t>190</a:t>
            </a:r>
            <a:r>
              <a:rPr lang="en-US" sz="2600" dirty="0">
                <a:sym typeface="Wingdings"/>
              </a:rPr>
              <a:t> to </a:t>
            </a:r>
            <a:r>
              <a:rPr lang="en-US" sz="2600" b="1" dirty="0">
                <a:solidFill>
                  <a:schemeClr val="accent6"/>
                </a:solidFill>
                <a:sym typeface="Wingdings"/>
              </a:rPr>
              <a:t>parent</a:t>
            </a:r>
            <a:r>
              <a:rPr lang="en-US" sz="2600" dirty="0">
                <a:sym typeface="Wingdings"/>
              </a:rPr>
              <a:t> and then rotate </a:t>
            </a:r>
            <a:r>
              <a:rPr lang="en-US" sz="2600" b="1" dirty="0">
                <a:solidFill>
                  <a:schemeClr val="accent2"/>
                </a:solidFill>
                <a:sym typeface="Wingdings"/>
              </a:rPr>
              <a:t>176</a:t>
            </a:r>
            <a:r>
              <a:rPr lang="en-US" sz="2600" dirty="0">
                <a:sym typeface="Wingdings"/>
              </a:rPr>
              <a:t> to the left!</a:t>
            </a:r>
            <a:endParaRPr lang="en-US" sz="2600" dirty="0"/>
          </a:p>
        </p:txBody>
      </p:sp>
      <p:sp>
        <p:nvSpPr>
          <p:cNvPr id="58" name="Rounded Rectangle 57"/>
          <p:cNvSpPr/>
          <p:nvPr/>
        </p:nvSpPr>
        <p:spPr>
          <a:xfrm>
            <a:off x="9833514" y="3774281"/>
            <a:ext cx="463450" cy="693362"/>
          </a:xfrm>
          <a:prstGeom prst="round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185,</a:t>
            </a:r>
            <a:br>
              <a:rPr lang="en-US" sz="1000">
                <a:solidFill>
                  <a:schemeClr val="tx1"/>
                </a:solidFill>
              </a:rPr>
            </a:br>
            <a:r>
              <a:rPr lang="en-US" sz="1000">
                <a:solidFill>
                  <a:schemeClr val="tx1"/>
                </a:solidFill>
              </a:rPr>
              <a:t>187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10333660" y="3830338"/>
            <a:ext cx="457754" cy="618152"/>
          </a:xfrm>
          <a:prstGeom prst="round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196,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197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10546135" y="3163422"/>
            <a:ext cx="16402" cy="4959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8945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#6: Splitting, parent overflows and rotates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162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-3, 6, 10, 34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897355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8" idx="0"/>
          </p:cNvCxnSpPr>
          <p:nvPr/>
        </p:nvCxnSpPr>
        <p:spPr>
          <a:xfrm flipH="1">
            <a:off x="9470205" y="3114120"/>
            <a:ext cx="283720" cy="629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0697660" y="3052499"/>
            <a:ext cx="436578" cy="5625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0893011" y="2972311"/>
            <a:ext cx="1050539" cy="6595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9248003" y="2557849"/>
            <a:ext cx="2521209" cy="50662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176</a:t>
            </a:r>
            <a:r>
              <a:rPr lang="en-US" dirty="0">
                <a:solidFill>
                  <a:schemeClr val="tx1"/>
                </a:solidFill>
              </a:rPr>
              <a:t>, 181, </a:t>
            </a:r>
            <a:r>
              <a:rPr lang="en-US" dirty="0">
                <a:solidFill>
                  <a:srgbClr val="E911F9"/>
                </a:solidFill>
              </a:rPr>
              <a:t>190</a:t>
            </a:r>
            <a:r>
              <a:rPr lang="en-US" dirty="0">
                <a:solidFill>
                  <a:schemeClr val="tx1"/>
                </a:solidFill>
              </a:rPr>
              <a:t>, 200, 240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1636878" y="3631871"/>
            <a:ext cx="540607" cy="886496"/>
          </a:xfrm>
          <a:prstGeom prst="roundRec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300, 314</a:t>
            </a:r>
            <a:r>
              <a:rPr lang="en-US" sz="1000" dirty="0">
                <a:solidFill>
                  <a:schemeClr val="tx1"/>
                </a:solidFill>
              </a:rPr>
              <a:t>, 350,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9150145" y="3743254"/>
            <a:ext cx="640119" cy="904343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75000"/>
                  <a:tint val="66000"/>
                  <a:satMod val="160000"/>
                </a:schemeClr>
              </a:gs>
              <a:gs pos="50000">
                <a:schemeClr val="accent4">
                  <a:lumMod val="75000"/>
                  <a:tint val="44500"/>
                  <a:satMod val="160000"/>
                </a:schemeClr>
              </a:gs>
              <a:gs pos="100000">
                <a:schemeClr val="accent4">
                  <a:lumMod val="75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177,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178,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179,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180</a:t>
            </a:r>
            <a:br>
              <a:rPr lang="en-US" sz="1000" dirty="0">
                <a:solidFill>
                  <a:schemeClr val="tx1"/>
                </a:solidFill>
              </a:rPr>
            </a:b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8582965" y="3735285"/>
            <a:ext cx="471113" cy="949309"/>
          </a:xfrm>
          <a:prstGeom prst="roundRec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164, 168,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170,  174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62, 63, 64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2956399" y="3659373"/>
            <a:ext cx="492120" cy="5154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265685" y="2972311"/>
            <a:ext cx="623726" cy="633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135621" y="3039228"/>
            <a:ext cx="345037" cy="52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1242253" y="368088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2343918" y="3590359"/>
            <a:ext cx="5852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39, 40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498134" y="3663562"/>
            <a:ext cx="746539" cy="7107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-1, 0, 1, 3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2941525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533024" y="3201786"/>
            <a:ext cx="27462" cy="1876841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1764557" y="3661978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10051193" y="3091301"/>
            <a:ext cx="245770" cy="6098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/>
          <p:cNvSpPr/>
          <p:nvPr/>
        </p:nvSpPr>
        <p:spPr>
          <a:xfrm>
            <a:off x="10828137" y="3615033"/>
            <a:ext cx="612202" cy="983446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75000"/>
                  <a:tint val="66000"/>
                  <a:satMod val="160000"/>
                </a:schemeClr>
              </a:gs>
              <a:gs pos="50000">
                <a:schemeClr val="accent4">
                  <a:lumMod val="75000"/>
                  <a:tint val="44500"/>
                  <a:satMod val="160000"/>
                </a:schemeClr>
              </a:gs>
              <a:gs pos="100000">
                <a:schemeClr val="accent4">
                  <a:lumMod val="75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205,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207,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210,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220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-13161" y="3720553"/>
            <a:ext cx="430371" cy="555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-9, -6,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-5</a:t>
            </a:r>
          </a:p>
        </p:txBody>
      </p:sp>
      <p:sp>
        <p:nvSpPr>
          <p:cNvPr id="54" name="Rectangle 53"/>
          <p:cNvSpPr/>
          <p:nvPr/>
        </p:nvSpPr>
        <p:spPr>
          <a:xfrm>
            <a:off x="265686" y="4941298"/>
            <a:ext cx="11621514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600" dirty="0"/>
              <a:t>Task: Insert </a:t>
            </a:r>
            <a:r>
              <a:rPr lang="en-US" sz="2600" dirty="0">
                <a:solidFill>
                  <a:srgbClr val="E911F9"/>
                </a:solidFill>
              </a:rPr>
              <a:t>190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600" dirty="0">
                <a:solidFill>
                  <a:srgbClr val="FF0000"/>
                </a:solidFill>
              </a:rPr>
              <a:t>Overflow </a:t>
            </a:r>
            <a:r>
              <a:rPr lang="en-US" sz="2600" dirty="0">
                <a:solidFill>
                  <a:srgbClr val="FF0000"/>
                </a:solidFill>
                <a:sym typeface="Wingdings"/>
              </a:rPr>
              <a:t>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600" dirty="0">
                <a:solidFill>
                  <a:schemeClr val="accent4">
                    <a:lumMod val="75000"/>
                  </a:schemeClr>
                </a:solidFill>
                <a:sym typeface="Wingdings"/>
              </a:rPr>
              <a:t>1</a:t>
            </a:r>
            <a:r>
              <a:rPr lang="en-US" sz="2600" baseline="30000" dirty="0">
                <a:solidFill>
                  <a:schemeClr val="accent4">
                    <a:lumMod val="75000"/>
                  </a:schemeClr>
                </a:solidFill>
                <a:sym typeface="Wingdings"/>
              </a:rPr>
              <a:t>st</a:t>
            </a:r>
            <a:r>
              <a:rPr lang="en-US" sz="2600" dirty="0">
                <a:solidFill>
                  <a:schemeClr val="accent4">
                    <a:lumMod val="75000"/>
                  </a:schemeClr>
                </a:solidFill>
                <a:sym typeface="Wingdings"/>
              </a:rPr>
              <a:t> Siblings</a:t>
            </a:r>
            <a:r>
              <a:rPr lang="en-US" sz="2600" dirty="0">
                <a:solidFill>
                  <a:srgbClr val="FF0000"/>
                </a:solidFill>
                <a:sym typeface="Wingdings"/>
              </a:rPr>
              <a:t>, </a:t>
            </a:r>
            <a:r>
              <a:rPr lang="en-US" sz="2600" dirty="0">
                <a:solidFill>
                  <a:srgbClr val="0070C0"/>
                </a:solidFill>
                <a:sym typeface="Wingdings"/>
              </a:rPr>
              <a:t>2</a:t>
            </a:r>
            <a:r>
              <a:rPr lang="en-US" sz="2600" baseline="30000" dirty="0">
                <a:solidFill>
                  <a:srgbClr val="0070C0"/>
                </a:solidFill>
                <a:sym typeface="Wingdings"/>
              </a:rPr>
              <a:t>nd</a:t>
            </a:r>
            <a:r>
              <a:rPr lang="en-US" sz="2600" dirty="0">
                <a:solidFill>
                  <a:srgbClr val="0070C0"/>
                </a:solidFill>
                <a:sym typeface="Wingdings"/>
              </a:rPr>
              <a:t> siblings</a:t>
            </a:r>
            <a:r>
              <a:rPr lang="en-US" sz="2600" dirty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600" dirty="0">
                <a:sym typeface="Wingdings"/>
              </a:rPr>
              <a:t>and</a:t>
            </a:r>
            <a:r>
              <a:rPr lang="en-US" sz="2600" dirty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600" dirty="0">
                <a:solidFill>
                  <a:schemeClr val="accent6">
                    <a:lumMod val="75000"/>
                  </a:schemeClr>
                </a:solidFill>
                <a:sym typeface="Wingdings"/>
              </a:rPr>
              <a:t>parent</a:t>
            </a:r>
            <a:r>
              <a:rPr lang="en-US" sz="2600" dirty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600" dirty="0">
                <a:sym typeface="Wingdings"/>
              </a:rPr>
              <a:t>all full!  </a:t>
            </a:r>
            <a:r>
              <a:rPr lang="en-US" sz="2600" dirty="0">
                <a:solidFill>
                  <a:srgbClr val="FF0000"/>
                </a:solidFill>
                <a:sym typeface="Wingdings"/>
              </a:rPr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600" dirty="0">
                <a:sym typeface="Wingdings"/>
              </a:rPr>
              <a:t>Solution: Split </a:t>
            </a:r>
            <a:r>
              <a:rPr lang="en-US" sz="2600" b="1" dirty="0">
                <a:solidFill>
                  <a:schemeClr val="accent2">
                    <a:lumMod val="75000"/>
                  </a:schemeClr>
                </a:solidFill>
                <a:sym typeface="Wingdings"/>
              </a:rPr>
              <a:t>node</a:t>
            </a:r>
            <a:r>
              <a:rPr lang="en-US" sz="2600" dirty="0">
                <a:sym typeface="Wingdings"/>
              </a:rPr>
              <a:t>, elevating </a:t>
            </a:r>
            <a:r>
              <a:rPr lang="en-US" sz="2600" dirty="0">
                <a:solidFill>
                  <a:srgbClr val="E911F9"/>
                </a:solidFill>
              </a:rPr>
              <a:t>190</a:t>
            </a:r>
            <a:r>
              <a:rPr lang="en-US" sz="2600" dirty="0">
                <a:sym typeface="Wingdings"/>
              </a:rPr>
              <a:t> to </a:t>
            </a:r>
            <a:r>
              <a:rPr lang="en-US" sz="2600" b="1" dirty="0">
                <a:solidFill>
                  <a:schemeClr val="accent6"/>
                </a:solidFill>
                <a:sym typeface="Wingdings"/>
              </a:rPr>
              <a:t>parent</a:t>
            </a:r>
            <a:r>
              <a:rPr lang="en-US" sz="2600" dirty="0">
                <a:sym typeface="Wingdings"/>
              </a:rPr>
              <a:t> and then rotate </a:t>
            </a:r>
            <a:r>
              <a:rPr lang="en-US" sz="2600" b="1" dirty="0">
                <a:solidFill>
                  <a:schemeClr val="accent2"/>
                </a:solidFill>
                <a:sym typeface="Wingdings"/>
              </a:rPr>
              <a:t>176</a:t>
            </a:r>
            <a:r>
              <a:rPr lang="en-US" sz="2600" dirty="0">
                <a:sym typeface="Wingdings"/>
              </a:rPr>
              <a:t> to the left!</a:t>
            </a:r>
            <a:endParaRPr lang="en-US" sz="2600" dirty="0"/>
          </a:p>
        </p:txBody>
      </p:sp>
      <p:sp>
        <p:nvSpPr>
          <p:cNvPr id="58" name="Rounded Rectangle 57"/>
          <p:cNvSpPr/>
          <p:nvPr/>
        </p:nvSpPr>
        <p:spPr>
          <a:xfrm>
            <a:off x="9833514" y="3774281"/>
            <a:ext cx="463450" cy="693362"/>
          </a:xfrm>
          <a:prstGeom prst="round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185,</a:t>
            </a:r>
            <a:br>
              <a:rPr lang="en-US" sz="1000">
                <a:solidFill>
                  <a:schemeClr val="tx1"/>
                </a:solidFill>
              </a:rPr>
            </a:br>
            <a:r>
              <a:rPr lang="en-US" sz="1000">
                <a:solidFill>
                  <a:schemeClr val="tx1"/>
                </a:solidFill>
              </a:rPr>
              <a:t>187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10333660" y="3830338"/>
            <a:ext cx="457754" cy="618152"/>
          </a:xfrm>
          <a:prstGeom prst="round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196,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197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10546135" y="3163422"/>
            <a:ext cx="16402" cy="4959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523A9560-13E0-FB4B-A2BE-D2FC024321AC}"/>
              </a:ext>
            </a:extLst>
          </p:cNvPr>
          <p:cNvSpPr/>
          <p:nvPr/>
        </p:nvSpPr>
        <p:spPr>
          <a:xfrm>
            <a:off x="9291120" y="2461695"/>
            <a:ext cx="603780" cy="45720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056E7BB6-AF0D-1949-8345-4CDCF7C0F680}"/>
              </a:ext>
            </a:extLst>
          </p:cNvPr>
          <p:cNvSpPr/>
          <p:nvPr/>
        </p:nvSpPr>
        <p:spPr>
          <a:xfrm>
            <a:off x="5937045" y="1897864"/>
            <a:ext cx="3457678" cy="860084"/>
          </a:xfrm>
          <a:custGeom>
            <a:avLst/>
            <a:gdLst>
              <a:gd name="connsiteX0" fmla="*/ 3457678 w 3457678"/>
              <a:gd name="connsiteY0" fmla="*/ 579865 h 860084"/>
              <a:gd name="connsiteX1" fmla="*/ 139290 w 3457678"/>
              <a:gd name="connsiteY1" fmla="*/ 4678 h 860084"/>
              <a:gd name="connsiteX2" fmla="*/ 935703 w 3457678"/>
              <a:gd name="connsiteY2" fmla="*/ 860084 h 86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7678" h="860084">
                <a:moveTo>
                  <a:pt x="3457678" y="579865"/>
                </a:moveTo>
                <a:cubicBezTo>
                  <a:pt x="2008648" y="268920"/>
                  <a:pt x="559619" y="-42025"/>
                  <a:pt x="139290" y="4678"/>
                </a:cubicBezTo>
                <a:cubicBezTo>
                  <a:pt x="-281039" y="51381"/>
                  <a:pt x="327332" y="455732"/>
                  <a:pt x="935703" y="860084"/>
                </a:cubicBezTo>
              </a:path>
            </a:pathLst>
          </a:custGeom>
          <a:noFill/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4100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#6: Splitting, parent overflows and rotates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</a:t>
            </a:r>
            <a:r>
              <a:rPr lang="en-US" b="1" dirty="0">
                <a:solidFill>
                  <a:schemeClr val="accent2"/>
                </a:solidFill>
              </a:rPr>
              <a:t>176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-3, 6, 10, 34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96584" y="2641557"/>
            <a:ext cx="20174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100, 110, 120,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162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 flipH="1">
            <a:off x="9276664" y="3099377"/>
            <a:ext cx="283720" cy="629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0697660" y="3052499"/>
            <a:ext cx="436578" cy="5625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0893011" y="2972311"/>
            <a:ext cx="1050539" cy="6595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9248004" y="2557849"/>
            <a:ext cx="1970902" cy="50662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181, </a:t>
            </a:r>
            <a:r>
              <a:rPr lang="en-US" dirty="0">
                <a:solidFill>
                  <a:srgbClr val="E911F9"/>
                </a:solidFill>
              </a:rPr>
              <a:t>190</a:t>
            </a:r>
            <a:r>
              <a:rPr lang="en-US" dirty="0">
                <a:solidFill>
                  <a:schemeClr val="tx1"/>
                </a:solidFill>
              </a:rPr>
              <a:t>, 200, 240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1636878" y="3631871"/>
            <a:ext cx="540607" cy="886496"/>
          </a:xfrm>
          <a:prstGeom prst="roundRec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300, 314</a:t>
            </a:r>
            <a:r>
              <a:rPr lang="en-US" sz="1000" dirty="0">
                <a:solidFill>
                  <a:schemeClr val="tx1"/>
                </a:solidFill>
              </a:rPr>
              <a:t>, 350,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9150145" y="3743254"/>
            <a:ext cx="640119" cy="904343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75000"/>
                  <a:tint val="66000"/>
                  <a:satMod val="160000"/>
                </a:schemeClr>
              </a:gs>
              <a:gs pos="50000">
                <a:schemeClr val="accent4">
                  <a:lumMod val="75000"/>
                  <a:tint val="44500"/>
                  <a:satMod val="160000"/>
                </a:schemeClr>
              </a:gs>
              <a:gs pos="100000">
                <a:schemeClr val="accent4">
                  <a:lumMod val="75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177,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178,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179,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180</a:t>
            </a:r>
            <a:br>
              <a:rPr lang="en-US" sz="1000" dirty="0">
                <a:solidFill>
                  <a:schemeClr val="tx1"/>
                </a:solidFill>
              </a:rPr>
            </a:b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8582965" y="3735285"/>
            <a:ext cx="471113" cy="949309"/>
          </a:xfrm>
          <a:prstGeom prst="roundRec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164, 168,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170,  174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62, 63, 64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2956399" y="3659373"/>
            <a:ext cx="492120" cy="5154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265685" y="2972311"/>
            <a:ext cx="623726" cy="633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135621" y="3039228"/>
            <a:ext cx="345037" cy="52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1242253" y="368088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2343918" y="3590359"/>
            <a:ext cx="5852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39, 40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498134" y="3663562"/>
            <a:ext cx="746539" cy="7107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-1, 0, 1, 3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2941525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533024" y="3201786"/>
            <a:ext cx="27462" cy="1876841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1764557" y="3661978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9" name="Straight Arrow Connector 48"/>
          <p:cNvCxnSpPr>
            <a:cxnSpLocks/>
          </p:cNvCxnSpPr>
          <p:nvPr/>
        </p:nvCxnSpPr>
        <p:spPr>
          <a:xfrm>
            <a:off x="10042924" y="3120593"/>
            <a:ext cx="8269" cy="580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/>
          <p:cNvSpPr/>
          <p:nvPr/>
        </p:nvSpPr>
        <p:spPr>
          <a:xfrm>
            <a:off x="10828137" y="3615033"/>
            <a:ext cx="612202" cy="983446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75000"/>
                  <a:tint val="66000"/>
                  <a:satMod val="160000"/>
                </a:schemeClr>
              </a:gs>
              <a:gs pos="50000">
                <a:schemeClr val="accent4">
                  <a:lumMod val="75000"/>
                  <a:tint val="44500"/>
                  <a:satMod val="160000"/>
                </a:schemeClr>
              </a:gs>
              <a:gs pos="100000">
                <a:schemeClr val="accent4">
                  <a:lumMod val="75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205,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207,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210,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220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-13161" y="3720553"/>
            <a:ext cx="430371" cy="555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-9, -6,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-5</a:t>
            </a:r>
          </a:p>
        </p:txBody>
      </p:sp>
      <p:sp>
        <p:nvSpPr>
          <p:cNvPr id="54" name="Rectangle 53"/>
          <p:cNvSpPr/>
          <p:nvPr/>
        </p:nvSpPr>
        <p:spPr>
          <a:xfrm>
            <a:off x="265686" y="4941298"/>
            <a:ext cx="11621514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600" dirty="0"/>
              <a:t>Task: Insert </a:t>
            </a:r>
            <a:r>
              <a:rPr lang="en-US" sz="2600" dirty="0">
                <a:solidFill>
                  <a:srgbClr val="E911F9"/>
                </a:solidFill>
              </a:rPr>
              <a:t>190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600" dirty="0">
                <a:solidFill>
                  <a:srgbClr val="FF0000"/>
                </a:solidFill>
              </a:rPr>
              <a:t>Overflow </a:t>
            </a:r>
            <a:r>
              <a:rPr lang="en-US" sz="2600" dirty="0">
                <a:solidFill>
                  <a:srgbClr val="FF0000"/>
                </a:solidFill>
                <a:sym typeface="Wingdings"/>
              </a:rPr>
              <a:t>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600" dirty="0">
                <a:solidFill>
                  <a:schemeClr val="accent4">
                    <a:lumMod val="75000"/>
                  </a:schemeClr>
                </a:solidFill>
                <a:sym typeface="Wingdings"/>
              </a:rPr>
              <a:t>1</a:t>
            </a:r>
            <a:r>
              <a:rPr lang="en-US" sz="2600" baseline="30000" dirty="0">
                <a:solidFill>
                  <a:schemeClr val="accent4">
                    <a:lumMod val="75000"/>
                  </a:schemeClr>
                </a:solidFill>
                <a:sym typeface="Wingdings"/>
              </a:rPr>
              <a:t>st</a:t>
            </a:r>
            <a:r>
              <a:rPr lang="en-US" sz="2600" dirty="0">
                <a:solidFill>
                  <a:schemeClr val="accent4">
                    <a:lumMod val="75000"/>
                  </a:schemeClr>
                </a:solidFill>
                <a:sym typeface="Wingdings"/>
              </a:rPr>
              <a:t> Siblings</a:t>
            </a:r>
            <a:r>
              <a:rPr lang="en-US" sz="2600" dirty="0">
                <a:solidFill>
                  <a:srgbClr val="FF0000"/>
                </a:solidFill>
                <a:sym typeface="Wingdings"/>
              </a:rPr>
              <a:t>, </a:t>
            </a:r>
            <a:r>
              <a:rPr lang="en-US" sz="2600" dirty="0">
                <a:solidFill>
                  <a:srgbClr val="0070C0"/>
                </a:solidFill>
                <a:sym typeface="Wingdings"/>
              </a:rPr>
              <a:t>2</a:t>
            </a:r>
            <a:r>
              <a:rPr lang="en-US" sz="2600" baseline="30000" dirty="0">
                <a:solidFill>
                  <a:srgbClr val="0070C0"/>
                </a:solidFill>
                <a:sym typeface="Wingdings"/>
              </a:rPr>
              <a:t>nd</a:t>
            </a:r>
            <a:r>
              <a:rPr lang="en-US" sz="2600" dirty="0">
                <a:solidFill>
                  <a:srgbClr val="0070C0"/>
                </a:solidFill>
                <a:sym typeface="Wingdings"/>
              </a:rPr>
              <a:t> siblings</a:t>
            </a:r>
            <a:r>
              <a:rPr lang="en-US" sz="2600" dirty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600" dirty="0">
                <a:sym typeface="Wingdings"/>
              </a:rPr>
              <a:t>and</a:t>
            </a:r>
            <a:r>
              <a:rPr lang="en-US" sz="2600" dirty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600" dirty="0">
                <a:solidFill>
                  <a:schemeClr val="accent6">
                    <a:lumMod val="75000"/>
                  </a:schemeClr>
                </a:solidFill>
                <a:sym typeface="Wingdings"/>
              </a:rPr>
              <a:t>parent</a:t>
            </a:r>
            <a:r>
              <a:rPr lang="en-US" sz="2600" dirty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600" dirty="0">
                <a:sym typeface="Wingdings"/>
              </a:rPr>
              <a:t>all full! 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600" dirty="0">
                <a:sym typeface="Wingdings"/>
              </a:rPr>
              <a:t>Solution: Split </a:t>
            </a:r>
            <a:r>
              <a:rPr lang="en-US" sz="2600" b="1" dirty="0">
                <a:solidFill>
                  <a:schemeClr val="accent2">
                    <a:lumMod val="75000"/>
                  </a:schemeClr>
                </a:solidFill>
                <a:sym typeface="Wingdings"/>
              </a:rPr>
              <a:t>node</a:t>
            </a:r>
            <a:r>
              <a:rPr lang="en-US" sz="2600" dirty="0">
                <a:sym typeface="Wingdings"/>
              </a:rPr>
              <a:t>, elevating </a:t>
            </a:r>
            <a:r>
              <a:rPr lang="en-US" sz="2600" dirty="0">
                <a:solidFill>
                  <a:srgbClr val="E911F9"/>
                </a:solidFill>
              </a:rPr>
              <a:t>190</a:t>
            </a:r>
            <a:r>
              <a:rPr lang="en-US" sz="2600" dirty="0">
                <a:sym typeface="Wingdings"/>
              </a:rPr>
              <a:t> to </a:t>
            </a:r>
            <a:r>
              <a:rPr lang="en-US" sz="2600" b="1" dirty="0">
                <a:solidFill>
                  <a:schemeClr val="accent6"/>
                </a:solidFill>
                <a:sym typeface="Wingdings"/>
              </a:rPr>
              <a:t>parent</a:t>
            </a:r>
            <a:r>
              <a:rPr lang="en-US" sz="2600" dirty="0">
                <a:sym typeface="Wingdings"/>
              </a:rPr>
              <a:t> and then rotate </a:t>
            </a:r>
            <a:r>
              <a:rPr lang="en-US" sz="2600" b="1" dirty="0">
                <a:solidFill>
                  <a:schemeClr val="accent2"/>
                </a:solidFill>
                <a:sym typeface="Wingdings"/>
              </a:rPr>
              <a:t>176</a:t>
            </a:r>
            <a:r>
              <a:rPr lang="en-US" sz="2600" dirty="0">
                <a:sym typeface="Wingdings"/>
              </a:rPr>
              <a:t> to the left!</a:t>
            </a:r>
            <a:endParaRPr lang="en-US" sz="2600" dirty="0"/>
          </a:p>
        </p:txBody>
      </p:sp>
      <p:sp>
        <p:nvSpPr>
          <p:cNvPr id="58" name="Rounded Rectangle 57"/>
          <p:cNvSpPr/>
          <p:nvPr/>
        </p:nvSpPr>
        <p:spPr>
          <a:xfrm>
            <a:off x="9833514" y="3774281"/>
            <a:ext cx="463450" cy="693362"/>
          </a:xfrm>
          <a:prstGeom prst="round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185,</a:t>
            </a:r>
            <a:br>
              <a:rPr lang="en-US" sz="1000">
                <a:solidFill>
                  <a:schemeClr val="tx1"/>
                </a:solidFill>
              </a:rPr>
            </a:br>
            <a:r>
              <a:rPr lang="en-US" sz="1000">
                <a:solidFill>
                  <a:schemeClr val="tx1"/>
                </a:solidFill>
              </a:rPr>
              <a:t>187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10333660" y="3830338"/>
            <a:ext cx="457754" cy="618152"/>
          </a:xfrm>
          <a:prstGeom prst="round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196,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197</a:t>
            </a:r>
          </a:p>
        </p:txBody>
      </p:sp>
      <p:cxnSp>
        <p:nvCxnSpPr>
          <p:cNvPr id="61" name="Straight Arrow Connector 60"/>
          <p:cNvCxnSpPr>
            <a:cxnSpLocks/>
          </p:cNvCxnSpPr>
          <p:nvPr/>
        </p:nvCxnSpPr>
        <p:spPr>
          <a:xfrm>
            <a:off x="10459767" y="3143177"/>
            <a:ext cx="102770" cy="5161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69C6119-2626-9642-B6C0-615C05CC04B5}"/>
              </a:ext>
            </a:extLst>
          </p:cNvPr>
          <p:cNvCxnSpPr>
            <a:stCxn id="11" idx="3"/>
          </p:cNvCxnSpPr>
          <p:nvPr/>
        </p:nvCxnSpPr>
        <p:spPr>
          <a:xfrm>
            <a:off x="7614062" y="2894871"/>
            <a:ext cx="1167713" cy="764502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EE145B09-AC35-C644-898D-949C03924DFE}"/>
              </a:ext>
            </a:extLst>
          </p:cNvPr>
          <p:cNvSpPr/>
          <p:nvPr/>
        </p:nvSpPr>
        <p:spPr>
          <a:xfrm>
            <a:off x="8529898" y="3599466"/>
            <a:ext cx="620247" cy="1223257"/>
          </a:xfrm>
          <a:prstGeom prst="ellipse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3A7B613-7461-4249-9E40-90E8128FCC1E}"/>
              </a:ext>
            </a:extLst>
          </p:cNvPr>
          <p:cNvSpPr txBox="1"/>
          <p:nvPr/>
        </p:nvSpPr>
        <p:spPr>
          <a:xfrm>
            <a:off x="6736775" y="4941298"/>
            <a:ext cx="54407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</a:rPr>
              <a:t>Don’t forget to re-distribute subtrees when rotating keys above the leaf level!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C05A7FC1-6198-2A47-AB15-420C44A43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320" y="4468613"/>
            <a:ext cx="1237282" cy="123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645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#7: Worst-case, splitting the root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633782" y="1569308"/>
            <a:ext cx="1898589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57,   90,   162, 190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604685" y="1999421"/>
            <a:ext cx="4529553" cy="422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793017" y="2518229"/>
            <a:ext cx="1547439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-3, 6, 11, 34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669957" y="2619030"/>
            <a:ext cx="123100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65, 70, 80, 85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96585" y="2641557"/>
            <a:ext cx="1572484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100, 110</a:t>
            </a:r>
            <a:r>
              <a:rPr lang="en-US" sz="1400">
                <a:solidFill>
                  <a:schemeClr val="tx1"/>
                </a:solidFill>
              </a:rPr>
              <a:t>, 120, 150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7818472" y="3038504"/>
            <a:ext cx="513128" cy="57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8" idx="0"/>
          </p:cNvCxnSpPr>
          <p:nvPr/>
        </p:nvCxnSpPr>
        <p:spPr>
          <a:xfrm flipH="1">
            <a:off x="8239087" y="3035409"/>
            <a:ext cx="437881" cy="604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788627" y="2937120"/>
            <a:ext cx="33037" cy="5346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40" idx="0"/>
          </p:cNvCxnSpPr>
          <p:nvPr/>
        </p:nvCxnSpPr>
        <p:spPr>
          <a:xfrm>
            <a:off x="11083026" y="2869190"/>
            <a:ext cx="91190" cy="6098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10359695" y="2490549"/>
            <a:ext cx="1712171" cy="397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200, 240, 260, 282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1419359" y="3464522"/>
            <a:ext cx="423073" cy="8502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261,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264,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270,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271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020298" y="3640372"/>
            <a:ext cx="437578" cy="6174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170,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171,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172,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173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553106" y="3648044"/>
            <a:ext cx="431484" cy="60982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164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165, 166,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 167, </a:t>
            </a:r>
          </a:p>
        </p:txBody>
      </p:sp>
      <p:cxnSp>
        <p:nvCxnSpPr>
          <p:cNvPr id="20" name="Straight Arrow Connector 19"/>
          <p:cNvCxnSpPr>
            <a:endCxn id="27" idx="0"/>
          </p:cNvCxnSpPr>
          <p:nvPr/>
        </p:nvCxnSpPr>
        <p:spPr>
          <a:xfrm flipH="1">
            <a:off x="5300937" y="3134394"/>
            <a:ext cx="324699" cy="527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26" idx="0"/>
          </p:cNvCxnSpPr>
          <p:nvPr/>
        </p:nvCxnSpPr>
        <p:spPr>
          <a:xfrm flipH="1">
            <a:off x="5805159" y="3133063"/>
            <a:ext cx="260636" cy="4477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2"/>
            <a:endCxn id="24" idx="0"/>
          </p:cNvCxnSpPr>
          <p:nvPr/>
        </p:nvCxnSpPr>
        <p:spPr>
          <a:xfrm flipH="1">
            <a:off x="6341099" y="3148184"/>
            <a:ext cx="41728" cy="4717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25" idx="0"/>
          </p:cNvCxnSpPr>
          <p:nvPr/>
        </p:nvCxnSpPr>
        <p:spPr>
          <a:xfrm>
            <a:off x="6737680" y="3158641"/>
            <a:ext cx="83128" cy="5033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6123912" y="3619936"/>
            <a:ext cx="434374" cy="580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112,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 114,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116,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118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606272" y="3661978"/>
            <a:ext cx="429071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124, 128,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130,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132,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5570460" y="3580810"/>
            <a:ext cx="469397" cy="6187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103,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104,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5081019" y="3661978"/>
            <a:ext cx="439836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92,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93,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94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98</a:t>
            </a:r>
          </a:p>
        </p:txBody>
      </p:sp>
      <p:cxnSp>
        <p:nvCxnSpPr>
          <p:cNvPr id="28" name="Straight Arrow Connector 27"/>
          <p:cNvCxnSpPr>
            <a:endCxn id="35" idx="0"/>
          </p:cNvCxnSpPr>
          <p:nvPr/>
        </p:nvCxnSpPr>
        <p:spPr>
          <a:xfrm flipH="1">
            <a:off x="2681446" y="3109246"/>
            <a:ext cx="1039713" cy="521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4" idx="0"/>
          </p:cNvCxnSpPr>
          <p:nvPr/>
        </p:nvCxnSpPr>
        <p:spPr>
          <a:xfrm flipH="1">
            <a:off x="3138994" y="3125657"/>
            <a:ext cx="813562" cy="5293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32" idx="0"/>
          </p:cNvCxnSpPr>
          <p:nvPr/>
        </p:nvCxnSpPr>
        <p:spPr>
          <a:xfrm flipH="1">
            <a:off x="3653549" y="3125657"/>
            <a:ext cx="513255" cy="5138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3" idx="0"/>
          </p:cNvCxnSpPr>
          <p:nvPr/>
        </p:nvCxnSpPr>
        <p:spPr>
          <a:xfrm flipH="1">
            <a:off x="4187789" y="3147956"/>
            <a:ext cx="250597" cy="5234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3444036" y="3639532"/>
            <a:ext cx="41902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72, 74, 75, 78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3989221" y="3671392"/>
            <a:ext cx="39713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81, 82, 83, 84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2924443" y="3654986"/>
            <a:ext cx="42910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66,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67,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68,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69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2489541" y="3630344"/>
            <a:ext cx="383810" cy="5154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58, 59,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61, 62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265685" y="2972311"/>
            <a:ext cx="623726" cy="633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42" idx="0"/>
          </p:cNvCxnSpPr>
          <p:nvPr/>
        </p:nvCxnSpPr>
        <p:spPr>
          <a:xfrm flipH="1">
            <a:off x="677605" y="3035409"/>
            <a:ext cx="570307" cy="628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9" idx="2"/>
          </p:cNvCxnSpPr>
          <p:nvPr/>
        </p:nvCxnSpPr>
        <p:spPr>
          <a:xfrm flipH="1">
            <a:off x="1205140" y="3024856"/>
            <a:ext cx="361597" cy="5361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41" idx="0"/>
          </p:cNvCxnSpPr>
          <p:nvPr/>
        </p:nvCxnSpPr>
        <p:spPr>
          <a:xfrm flipH="1">
            <a:off x="2071422" y="3035409"/>
            <a:ext cx="21477" cy="583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922942" y="3709908"/>
            <a:ext cx="320846" cy="5338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7,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8</a:t>
            </a:r>
            <a:r>
              <a:rPr lang="en-US" sz="800">
                <a:solidFill>
                  <a:schemeClr val="tx1"/>
                </a:solidFill>
              </a:rPr>
              <a:t>, 9,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10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879464" y="3619387"/>
            <a:ext cx="38391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39, 40,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52,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56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498135" y="3663562"/>
            <a:ext cx="358940" cy="7107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 1, 3,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4,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2389381" y="3280261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4983060" y="3244716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517347" y="3297711"/>
            <a:ext cx="29522" cy="114873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1623686" y="3054825"/>
            <a:ext cx="207851" cy="5061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1343648" y="3691006"/>
            <a:ext cx="385001" cy="5527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12</a:t>
            </a:r>
            <a:r>
              <a:rPr lang="en-US" sz="800">
                <a:solidFill>
                  <a:schemeClr val="tx1"/>
                </a:solidFill>
              </a:rPr>
              <a:t>, 29,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31,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32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49" name="Straight Arrow Connector 48"/>
          <p:cNvCxnSpPr>
            <a:endCxn id="58" idx="0"/>
          </p:cNvCxnSpPr>
          <p:nvPr/>
        </p:nvCxnSpPr>
        <p:spPr>
          <a:xfrm flipH="1">
            <a:off x="8744795" y="3038504"/>
            <a:ext cx="224044" cy="5747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/>
          <p:cNvSpPr/>
          <p:nvPr/>
        </p:nvSpPr>
        <p:spPr>
          <a:xfrm>
            <a:off x="10494671" y="3471779"/>
            <a:ext cx="413744" cy="8151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210,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211,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220,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230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43827" y="3735285"/>
            <a:ext cx="350116" cy="555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-9, -6,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-5,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8537614" y="3613280"/>
            <a:ext cx="414362" cy="60186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176,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177,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178, 179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10037983" y="3530837"/>
            <a:ext cx="411199" cy="7270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191,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211,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220,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230</a:t>
            </a:r>
          </a:p>
        </p:txBody>
      </p:sp>
      <p:cxnSp>
        <p:nvCxnSpPr>
          <p:cNvPr id="61" name="Straight Arrow Connector 60"/>
          <p:cNvCxnSpPr>
            <a:endCxn id="59" idx="0"/>
          </p:cNvCxnSpPr>
          <p:nvPr/>
        </p:nvCxnSpPr>
        <p:spPr>
          <a:xfrm flipH="1">
            <a:off x="10243583" y="2894870"/>
            <a:ext cx="112592" cy="635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8319479" y="2621549"/>
            <a:ext cx="1647297" cy="3785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168, 174, 180, 185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6209269" y="2080439"/>
            <a:ext cx="2846653" cy="518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>
            <a:off x="9261605" y="2979582"/>
            <a:ext cx="71084" cy="602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ounded Rectangle 90"/>
          <p:cNvSpPr/>
          <p:nvPr/>
        </p:nvSpPr>
        <p:spPr>
          <a:xfrm>
            <a:off x="9007095" y="3581638"/>
            <a:ext cx="421936" cy="6185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181,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182,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183, 184</a:t>
            </a:r>
          </a:p>
        </p:txBody>
      </p:sp>
      <p:sp>
        <p:nvSpPr>
          <p:cNvPr id="104" name="Rounded Rectangle 103"/>
          <p:cNvSpPr/>
          <p:nvPr/>
        </p:nvSpPr>
        <p:spPr>
          <a:xfrm>
            <a:off x="9493324" y="3559864"/>
            <a:ext cx="443674" cy="6326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194,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196,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197, 199</a:t>
            </a:r>
          </a:p>
        </p:txBody>
      </p:sp>
      <p:cxnSp>
        <p:nvCxnSpPr>
          <p:cNvPr id="115" name="Straight Arrow Connector 114"/>
          <p:cNvCxnSpPr/>
          <p:nvPr/>
        </p:nvCxnSpPr>
        <p:spPr>
          <a:xfrm flipH="1">
            <a:off x="9678057" y="2972434"/>
            <a:ext cx="114884" cy="5211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10007189" y="3225555"/>
            <a:ext cx="25174" cy="120388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ounded Rectangle 139"/>
          <p:cNvSpPr/>
          <p:nvPr/>
        </p:nvSpPr>
        <p:spPr>
          <a:xfrm>
            <a:off x="10966381" y="3479036"/>
            <a:ext cx="415669" cy="8151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245,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247,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249,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255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43" name="Straight Arrow Connector 142"/>
          <p:cNvCxnSpPr/>
          <p:nvPr/>
        </p:nvCxnSpPr>
        <p:spPr>
          <a:xfrm>
            <a:off x="11538727" y="2880088"/>
            <a:ext cx="72612" cy="5916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>
            <a:off x="11928109" y="2923137"/>
            <a:ext cx="95482" cy="527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ounded Rectangle 154"/>
          <p:cNvSpPr/>
          <p:nvPr/>
        </p:nvSpPr>
        <p:spPr>
          <a:xfrm>
            <a:off x="11818500" y="3471780"/>
            <a:ext cx="423073" cy="8502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283,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290,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291,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294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431550" y="4758647"/>
                <a:ext cx="11516909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charset="0"/>
                  <a:buChar char="•"/>
                </a:pPr>
                <a:r>
                  <a:rPr lang="en-US" sz="2600" dirty="0">
                    <a:solidFill>
                      <a:srgbClr val="FF0000"/>
                    </a:solidFill>
                  </a:rPr>
                  <a:t>Added a bunch of keys</a:t>
                </a:r>
                <a:r>
                  <a:rPr lang="en-US" sz="2600" dirty="0"/>
                  <a:t> to make the tree filled to the brim!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accent2"/>
                        </a:solidFill>
                        <a:latin typeface="Cambria Math" charset="0"/>
                      </a:rPr>
                      <m:t>4+</m:t>
                    </m:r>
                    <m:sSup>
                      <m:sSupPr>
                        <m:ctrlPr>
                          <a:rPr lang="en-US" sz="2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4</m:t>
                        </m:r>
                      </m:e>
                      <m:sup>
                        <m:r>
                          <a:rPr lang="en-US" sz="26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600" i="1">
                        <a:solidFill>
                          <a:schemeClr val="accent2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4</m:t>
                        </m:r>
                      </m:e>
                      <m:sup>
                        <m:r>
                          <a:rPr lang="en-US" sz="26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en-US" sz="2600" i="1">
                        <a:solidFill>
                          <a:schemeClr val="accent2"/>
                        </a:solidFill>
                        <a:latin typeface="Cambria Math" charset="0"/>
                      </a:rPr>
                      <m:t>=20+64=84</m:t>
                    </m:r>
                  </m:oMath>
                </a14:m>
                <a:r>
                  <a:rPr lang="en-US" sz="2600" i="1" dirty="0">
                    <a:solidFill>
                      <a:schemeClr val="accent2"/>
                    </a:solidFill>
                  </a:rPr>
                  <a:t> </a:t>
                </a:r>
                <a:r>
                  <a:rPr lang="en-US" sz="2600" dirty="0">
                    <a:solidFill>
                      <a:schemeClr val="accent2"/>
                    </a:solidFill>
                  </a:rPr>
                  <a:t>keys</a:t>
                </a:r>
                <a:r>
                  <a:rPr lang="en-US" sz="2600" i="1" dirty="0"/>
                  <a:t> </a:t>
                </a:r>
                <a:r>
                  <a:rPr lang="en-US" sz="2600" dirty="0"/>
                  <a:t>with</a:t>
                </a:r>
                <a:r>
                  <a:rPr lang="en-US" sz="2600" i="1" dirty="0"/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accent6"/>
                        </a:solidFill>
                        <a:latin typeface="Cambria Math" charset="0"/>
                      </a:rPr>
                      <m:t>h</m:t>
                    </m:r>
                    <m:r>
                      <a:rPr lang="en-US" sz="2600" i="1">
                        <a:solidFill>
                          <a:schemeClr val="accent6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r>
                  <a:rPr lang="en-US" sz="2600" i="1" dirty="0"/>
                  <a:t> </a:t>
                </a:r>
                <a:r>
                  <a:rPr lang="en-US" sz="2600" dirty="0"/>
                  <a:t>and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7030A0"/>
                        </a:solidFill>
                        <a:latin typeface="Cambria Math" charset="0"/>
                      </a:rPr>
                      <m:t>𝑝</m:t>
                    </m:r>
                    <m:r>
                      <a:rPr lang="en-US" sz="2600" i="1">
                        <a:solidFill>
                          <a:srgbClr val="7030A0"/>
                        </a:solidFill>
                        <a:latin typeface="Cambria Math" charset="0"/>
                      </a:rPr>
                      <m:t>=5</m:t>
                    </m:r>
                  </m:oMath>
                </a14:m>
                <a:r>
                  <a:rPr lang="en-US" sz="2600" dirty="0"/>
                  <a:t>.</a:t>
                </a:r>
                <a:endParaRPr lang="en-US" sz="2600" i="1" dirty="0">
                  <a:solidFill>
                    <a:srgbClr val="FF0000"/>
                  </a:solidFill>
                </a:endParaRPr>
              </a:p>
              <a:p>
                <a:pPr marL="457200" indent="-457200">
                  <a:buFont typeface="Arial" charset="0"/>
                  <a:buChar char="•"/>
                </a:pPr>
                <a:endParaRPr lang="en-US" sz="26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50" y="4758647"/>
                <a:ext cx="11516909" cy="1292662"/>
              </a:xfrm>
              <a:prstGeom prst="rect">
                <a:avLst/>
              </a:prstGeom>
              <a:blipFill>
                <a:blip r:embed="rId2"/>
                <a:stretch>
                  <a:fillRect l="-771" t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Arrow Connector 73"/>
          <p:cNvCxnSpPr/>
          <p:nvPr/>
        </p:nvCxnSpPr>
        <p:spPr>
          <a:xfrm>
            <a:off x="4658582" y="3147956"/>
            <a:ext cx="46226" cy="465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/>
          <p:cNvSpPr/>
          <p:nvPr/>
        </p:nvSpPr>
        <p:spPr>
          <a:xfrm>
            <a:off x="4503556" y="3662558"/>
            <a:ext cx="39713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86, 87, 88, 89</a:t>
            </a:r>
          </a:p>
        </p:txBody>
      </p:sp>
      <p:sp>
        <p:nvSpPr>
          <p:cNvPr id="96" name="Rounded Rectangle 95"/>
          <p:cNvSpPr/>
          <p:nvPr/>
        </p:nvSpPr>
        <p:spPr>
          <a:xfrm>
            <a:off x="7063963" y="3669235"/>
            <a:ext cx="425467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152, 154,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157,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160,</a:t>
            </a:r>
          </a:p>
        </p:txBody>
      </p:sp>
      <p:cxnSp>
        <p:nvCxnSpPr>
          <p:cNvPr id="99" name="Straight Arrow Connector 98"/>
          <p:cNvCxnSpPr>
            <a:endCxn id="96" idx="0"/>
          </p:cNvCxnSpPr>
          <p:nvPr/>
        </p:nvCxnSpPr>
        <p:spPr>
          <a:xfrm>
            <a:off x="7136823" y="3078814"/>
            <a:ext cx="139874" cy="5904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8845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#7: Worst-case, splitting the root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633782" y="1569308"/>
            <a:ext cx="1898589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57,   90,   162, 190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604685" y="1999421"/>
            <a:ext cx="4529553" cy="422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793017" y="2518229"/>
            <a:ext cx="1547439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-3, 6, 11, 34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669957" y="2619030"/>
            <a:ext cx="123100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65, 70, 80, 85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96585" y="2641557"/>
            <a:ext cx="1572484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100, 110</a:t>
            </a:r>
            <a:r>
              <a:rPr lang="en-US" sz="1400">
                <a:solidFill>
                  <a:schemeClr val="tx1"/>
                </a:solidFill>
              </a:rPr>
              <a:t>, 120, 150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7818472" y="3038504"/>
            <a:ext cx="513128" cy="57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8" idx="0"/>
          </p:cNvCxnSpPr>
          <p:nvPr/>
        </p:nvCxnSpPr>
        <p:spPr>
          <a:xfrm flipH="1">
            <a:off x="8239087" y="3035409"/>
            <a:ext cx="437881" cy="604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788627" y="2937120"/>
            <a:ext cx="33037" cy="5346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40" idx="0"/>
          </p:cNvCxnSpPr>
          <p:nvPr/>
        </p:nvCxnSpPr>
        <p:spPr>
          <a:xfrm>
            <a:off x="11083026" y="2869190"/>
            <a:ext cx="91190" cy="6098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10359695" y="2490549"/>
            <a:ext cx="1712171" cy="397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200, 240, 260, 282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1419359" y="3464522"/>
            <a:ext cx="423073" cy="8502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261,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264,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270,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271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020298" y="3640372"/>
            <a:ext cx="437578" cy="6174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170,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171,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172,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173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553106" y="3648044"/>
            <a:ext cx="431484" cy="60982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164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165, 166,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 167, </a:t>
            </a:r>
          </a:p>
        </p:txBody>
      </p:sp>
      <p:cxnSp>
        <p:nvCxnSpPr>
          <p:cNvPr id="20" name="Straight Arrow Connector 19"/>
          <p:cNvCxnSpPr>
            <a:endCxn id="27" idx="0"/>
          </p:cNvCxnSpPr>
          <p:nvPr/>
        </p:nvCxnSpPr>
        <p:spPr>
          <a:xfrm flipH="1">
            <a:off x="5300937" y="3134394"/>
            <a:ext cx="324699" cy="527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26" idx="0"/>
          </p:cNvCxnSpPr>
          <p:nvPr/>
        </p:nvCxnSpPr>
        <p:spPr>
          <a:xfrm flipH="1">
            <a:off x="5805159" y="3133063"/>
            <a:ext cx="260636" cy="4477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2"/>
            <a:endCxn id="24" idx="0"/>
          </p:cNvCxnSpPr>
          <p:nvPr/>
        </p:nvCxnSpPr>
        <p:spPr>
          <a:xfrm flipH="1">
            <a:off x="6341099" y="3148184"/>
            <a:ext cx="41728" cy="4717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25" idx="0"/>
          </p:cNvCxnSpPr>
          <p:nvPr/>
        </p:nvCxnSpPr>
        <p:spPr>
          <a:xfrm>
            <a:off x="6737680" y="3158641"/>
            <a:ext cx="83128" cy="5033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6123912" y="3619936"/>
            <a:ext cx="434374" cy="580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112,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 114,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116,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118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606272" y="3661978"/>
            <a:ext cx="429071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124, 128,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130,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132,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5570460" y="3580810"/>
            <a:ext cx="469397" cy="6187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103,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104,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5081019" y="3661978"/>
            <a:ext cx="439836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92,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93,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94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98</a:t>
            </a:r>
          </a:p>
        </p:txBody>
      </p:sp>
      <p:cxnSp>
        <p:nvCxnSpPr>
          <p:cNvPr id="28" name="Straight Arrow Connector 27"/>
          <p:cNvCxnSpPr>
            <a:endCxn id="35" idx="0"/>
          </p:cNvCxnSpPr>
          <p:nvPr/>
        </p:nvCxnSpPr>
        <p:spPr>
          <a:xfrm flipH="1">
            <a:off x="2681446" y="3109246"/>
            <a:ext cx="1039713" cy="521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4" idx="0"/>
          </p:cNvCxnSpPr>
          <p:nvPr/>
        </p:nvCxnSpPr>
        <p:spPr>
          <a:xfrm flipH="1">
            <a:off x="3138994" y="3125657"/>
            <a:ext cx="813562" cy="5293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32" idx="0"/>
          </p:cNvCxnSpPr>
          <p:nvPr/>
        </p:nvCxnSpPr>
        <p:spPr>
          <a:xfrm flipH="1">
            <a:off x="3653549" y="3125657"/>
            <a:ext cx="513255" cy="5138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3" idx="0"/>
          </p:cNvCxnSpPr>
          <p:nvPr/>
        </p:nvCxnSpPr>
        <p:spPr>
          <a:xfrm flipH="1">
            <a:off x="4187789" y="3147956"/>
            <a:ext cx="250597" cy="5234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3444036" y="3639532"/>
            <a:ext cx="41902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72, 74, 75, 78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3989221" y="3671392"/>
            <a:ext cx="39713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81, 82, 83, 84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2924443" y="3654986"/>
            <a:ext cx="42910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66,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67,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68,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69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2489541" y="3630344"/>
            <a:ext cx="383810" cy="5154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58, 59,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61, 62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265685" y="2972311"/>
            <a:ext cx="623726" cy="633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42" idx="0"/>
          </p:cNvCxnSpPr>
          <p:nvPr/>
        </p:nvCxnSpPr>
        <p:spPr>
          <a:xfrm flipH="1">
            <a:off x="677605" y="3035409"/>
            <a:ext cx="570307" cy="628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9" idx="2"/>
          </p:cNvCxnSpPr>
          <p:nvPr/>
        </p:nvCxnSpPr>
        <p:spPr>
          <a:xfrm flipH="1">
            <a:off x="1205140" y="3024856"/>
            <a:ext cx="361597" cy="5361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41" idx="0"/>
          </p:cNvCxnSpPr>
          <p:nvPr/>
        </p:nvCxnSpPr>
        <p:spPr>
          <a:xfrm flipH="1">
            <a:off x="2071422" y="3035409"/>
            <a:ext cx="21477" cy="583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922942" y="3709908"/>
            <a:ext cx="320846" cy="5338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7,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8</a:t>
            </a:r>
            <a:r>
              <a:rPr lang="en-US" sz="800">
                <a:solidFill>
                  <a:schemeClr val="tx1"/>
                </a:solidFill>
              </a:rPr>
              <a:t>, 9,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10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879464" y="3619387"/>
            <a:ext cx="38391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39, 40,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52,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56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498135" y="3663562"/>
            <a:ext cx="358940" cy="7107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 1, 3,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4,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2389381" y="3280261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4983060" y="3244716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517347" y="3297711"/>
            <a:ext cx="29522" cy="114873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1623686" y="3054825"/>
            <a:ext cx="207851" cy="5061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1343648" y="3691006"/>
            <a:ext cx="385001" cy="5527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12</a:t>
            </a:r>
            <a:r>
              <a:rPr lang="en-US" sz="800">
                <a:solidFill>
                  <a:schemeClr val="tx1"/>
                </a:solidFill>
              </a:rPr>
              <a:t>, 29,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31,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32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49" name="Straight Arrow Connector 48"/>
          <p:cNvCxnSpPr>
            <a:endCxn id="58" idx="0"/>
          </p:cNvCxnSpPr>
          <p:nvPr/>
        </p:nvCxnSpPr>
        <p:spPr>
          <a:xfrm flipH="1">
            <a:off x="8744795" y="3038504"/>
            <a:ext cx="224044" cy="5747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/>
          <p:cNvSpPr/>
          <p:nvPr/>
        </p:nvSpPr>
        <p:spPr>
          <a:xfrm>
            <a:off x="10494671" y="3471779"/>
            <a:ext cx="413744" cy="8151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210,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211,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220,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230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43827" y="3735285"/>
            <a:ext cx="350116" cy="555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-9, -6,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-5,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8537614" y="3613280"/>
            <a:ext cx="414362" cy="60186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176,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177,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178, 179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10037983" y="3530837"/>
            <a:ext cx="411199" cy="7270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191,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211,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220,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230</a:t>
            </a:r>
          </a:p>
        </p:txBody>
      </p:sp>
      <p:cxnSp>
        <p:nvCxnSpPr>
          <p:cNvPr id="61" name="Straight Arrow Connector 60"/>
          <p:cNvCxnSpPr>
            <a:endCxn id="59" idx="0"/>
          </p:cNvCxnSpPr>
          <p:nvPr/>
        </p:nvCxnSpPr>
        <p:spPr>
          <a:xfrm flipH="1">
            <a:off x="10243583" y="2894870"/>
            <a:ext cx="112592" cy="635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8319479" y="2621549"/>
            <a:ext cx="1647297" cy="3785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168, 174, 180, 185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6209269" y="2080439"/>
            <a:ext cx="2846653" cy="518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>
            <a:off x="9261605" y="2979582"/>
            <a:ext cx="71084" cy="602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ounded Rectangle 90"/>
          <p:cNvSpPr/>
          <p:nvPr/>
        </p:nvSpPr>
        <p:spPr>
          <a:xfrm>
            <a:off x="9007095" y="3581638"/>
            <a:ext cx="421936" cy="6185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181,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182,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183, 184</a:t>
            </a:r>
          </a:p>
        </p:txBody>
      </p:sp>
      <p:sp>
        <p:nvSpPr>
          <p:cNvPr id="104" name="Rounded Rectangle 103"/>
          <p:cNvSpPr/>
          <p:nvPr/>
        </p:nvSpPr>
        <p:spPr>
          <a:xfrm>
            <a:off x="9493324" y="3559864"/>
            <a:ext cx="443674" cy="6326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194,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196,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197, 199</a:t>
            </a:r>
          </a:p>
        </p:txBody>
      </p:sp>
      <p:cxnSp>
        <p:nvCxnSpPr>
          <p:cNvPr id="115" name="Straight Arrow Connector 114"/>
          <p:cNvCxnSpPr/>
          <p:nvPr/>
        </p:nvCxnSpPr>
        <p:spPr>
          <a:xfrm flipH="1">
            <a:off x="9678057" y="2972434"/>
            <a:ext cx="114884" cy="5211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10007189" y="3225555"/>
            <a:ext cx="25174" cy="120388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ounded Rectangle 139"/>
          <p:cNvSpPr/>
          <p:nvPr/>
        </p:nvSpPr>
        <p:spPr>
          <a:xfrm>
            <a:off x="10966381" y="3479036"/>
            <a:ext cx="415669" cy="8151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245,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247,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249,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255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43" name="Straight Arrow Connector 142"/>
          <p:cNvCxnSpPr/>
          <p:nvPr/>
        </p:nvCxnSpPr>
        <p:spPr>
          <a:xfrm>
            <a:off x="11538727" y="2880088"/>
            <a:ext cx="72612" cy="5916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>
            <a:off x="11928109" y="2923137"/>
            <a:ext cx="95482" cy="527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ounded Rectangle 154"/>
          <p:cNvSpPr/>
          <p:nvPr/>
        </p:nvSpPr>
        <p:spPr>
          <a:xfrm>
            <a:off x="11818500" y="3471780"/>
            <a:ext cx="423073" cy="8502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283,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290,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291,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294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498136" y="4817968"/>
            <a:ext cx="110187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600" dirty="0">
                <a:solidFill>
                  <a:schemeClr val="tx1"/>
                </a:solidFill>
              </a:rPr>
              <a:t>Task: Insert </a:t>
            </a:r>
            <a:r>
              <a:rPr lang="en-US" sz="2600" dirty="0">
                <a:solidFill>
                  <a:srgbClr val="E911F9"/>
                </a:solidFill>
              </a:rPr>
              <a:t>101</a:t>
            </a:r>
          </a:p>
        </p:txBody>
      </p:sp>
      <p:cxnSp>
        <p:nvCxnSpPr>
          <p:cNvPr id="74" name="Straight Arrow Connector 73"/>
          <p:cNvCxnSpPr/>
          <p:nvPr/>
        </p:nvCxnSpPr>
        <p:spPr>
          <a:xfrm>
            <a:off x="4658582" y="3147956"/>
            <a:ext cx="46226" cy="465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/>
          <p:cNvSpPr/>
          <p:nvPr/>
        </p:nvSpPr>
        <p:spPr>
          <a:xfrm>
            <a:off x="4503556" y="3662558"/>
            <a:ext cx="39713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86, 87, 88, 89</a:t>
            </a:r>
          </a:p>
        </p:txBody>
      </p:sp>
      <p:sp>
        <p:nvSpPr>
          <p:cNvPr id="96" name="Rounded Rectangle 95"/>
          <p:cNvSpPr/>
          <p:nvPr/>
        </p:nvSpPr>
        <p:spPr>
          <a:xfrm>
            <a:off x="7063963" y="3669235"/>
            <a:ext cx="425467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152, 154,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157,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160,</a:t>
            </a:r>
          </a:p>
        </p:txBody>
      </p:sp>
      <p:cxnSp>
        <p:nvCxnSpPr>
          <p:cNvPr id="99" name="Straight Arrow Connector 98"/>
          <p:cNvCxnSpPr>
            <a:endCxn id="96" idx="0"/>
          </p:cNvCxnSpPr>
          <p:nvPr/>
        </p:nvCxnSpPr>
        <p:spPr>
          <a:xfrm>
            <a:off x="7136823" y="3078814"/>
            <a:ext cx="139874" cy="5904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0910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#7: Worst-case, splitting the root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633782" y="1569308"/>
            <a:ext cx="1898589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57,   90,   162, 190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604685" y="1999421"/>
            <a:ext cx="4529553" cy="422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793017" y="2518229"/>
            <a:ext cx="1547439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-3, 6, 11, 34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669957" y="2619030"/>
            <a:ext cx="123100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65, 70, 80, 85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96585" y="2641557"/>
            <a:ext cx="1572484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100, 110</a:t>
            </a:r>
            <a:r>
              <a:rPr lang="en-US" sz="1400">
                <a:solidFill>
                  <a:schemeClr val="tx1"/>
                </a:solidFill>
              </a:rPr>
              <a:t>, 120, 150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7818472" y="3038504"/>
            <a:ext cx="513128" cy="57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8" idx="0"/>
          </p:cNvCxnSpPr>
          <p:nvPr/>
        </p:nvCxnSpPr>
        <p:spPr>
          <a:xfrm flipH="1">
            <a:off x="8239087" y="3035409"/>
            <a:ext cx="437881" cy="604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788627" y="2937120"/>
            <a:ext cx="33037" cy="5346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40" idx="0"/>
          </p:cNvCxnSpPr>
          <p:nvPr/>
        </p:nvCxnSpPr>
        <p:spPr>
          <a:xfrm>
            <a:off x="11083026" y="2869190"/>
            <a:ext cx="91190" cy="6098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10359695" y="2490549"/>
            <a:ext cx="1712171" cy="397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200, 240, 260, 282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1419359" y="3464522"/>
            <a:ext cx="423073" cy="8502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261,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264,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270,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271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020298" y="3640372"/>
            <a:ext cx="437578" cy="6174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170,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171,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172,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173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553106" y="3648044"/>
            <a:ext cx="431484" cy="60982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164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165, 166,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 167, </a:t>
            </a:r>
          </a:p>
        </p:txBody>
      </p:sp>
      <p:cxnSp>
        <p:nvCxnSpPr>
          <p:cNvPr id="20" name="Straight Arrow Connector 19"/>
          <p:cNvCxnSpPr>
            <a:endCxn id="27" idx="0"/>
          </p:cNvCxnSpPr>
          <p:nvPr/>
        </p:nvCxnSpPr>
        <p:spPr>
          <a:xfrm flipH="1">
            <a:off x="5300937" y="3134394"/>
            <a:ext cx="324699" cy="527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26" idx="0"/>
          </p:cNvCxnSpPr>
          <p:nvPr/>
        </p:nvCxnSpPr>
        <p:spPr>
          <a:xfrm flipH="1">
            <a:off x="5786988" y="3133063"/>
            <a:ext cx="278808" cy="447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2"/>
            <a:endCxn id="24" idx="0"/>
          </p:cNvCxnSpPr>
          <p:nvPr/>
        </p:nvCxnSpPr>
        <p:spPr>
          <a:xfrm flipH="1">
            <a:off x="6341099" y="3148184"/>
            <a:ext cx="41728" cy="4717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25" idx="0"/>
          </p:cNvCxnSpPr>
          <p:nvPr/>
        </p:nvCxnSpPr>
        <p:spPr>
          <a:xfrm>
            <a:off x="6737680" y="3158641"/>
            <a:ext cx="83128" cy="5033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6123912" y="3619936"/>
            <a:ext cx="434374" cy="580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112,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 114,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116,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118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606272" y="3661978"/>
            <a:ext cx="429071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124, 128,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130,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132,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5570460" y="3580809"/>
            <a:ext cx="433055" cy="758979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rgbClr val="E911F9"/>
                </a:solidFill>
              </a:rPr>
              <a:t>101</a:t>
            </a:r>
            <a:r>
              <a:rPr lang="en-US" sz="800" dirty="0">
                <a:solidFill>
                  <a:schemeClr val="tx1"/>
                </a:solidFill>
              </a:rPr>
              <a:t>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103,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104,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5081019" y="3661978"/>
            <a:ext cx="439836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92,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93,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94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98</a:t>
            </a:r>
          </a:p>
        </p:txBody>
      </p:sp>
      <p:cxnSp>
        <p:nvCxnSpPr>
          <p:cNvPr id="28" name="Straight Arrow Connector 27"/>
          <p:cNvCxnSpPr>
            <a:endCxn id="35" idx="0"/>
          </p:cNvCxnSpPr>
          <p:nvPr/>
        </p:nvCxnSpPr>
        <p:spPr>
          <a:xfrm flipH="1">
            <a:off x="2681446" y="3109246"/>
            <a:ext cx="1039713" cy="521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4" idx="0"/>
          </p:cNvCxnSpPr>
          <p:nvPr/>
        </p:nvCxnSpPr>
        <p:spPr>
          <a:xfrm flipH="1">
            <a:off x="3138994" y="3125657"/>
            <a:ext cx="813562" cy="5293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32" idx="0"/>
          </p:cNvCxnSpPr>
          <p:nvPr/>
        </p:nvCxnSpPr>
        <p:spPr>
          <a:xfrm flipH="1">
            <a:off x="3653549" y="3125657"/>
            <a:ext cx="513255" cy="5138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3" idx="0"/>
          </p:cNvCxnSpPr>
          <p:nvPr/>
        </p:nvCxnSpPr>
        <p:spPr>
          <a:xfrm flipH="1">
            <a:off x="4187789" y="3147956"/>
            <a:ext cx="250597" cy="5234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3444036" y="3639532"/>
            <a:ext cx="41902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72, 74, 75, 78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3989221" y="3671392"/>
            <a:ext cx="39713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81, 82, 83, 84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2924443" y="3654986"/>
            <a:ext cx="42910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66,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67,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68,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69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2489541" y="3630344"/>
            <a:ext cx="383810" cy="5154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58, 59,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61, 62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265685" y="2972311"/>
            <a:ext cx="623726" cy="633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42" idx="0"/>
          </p:cNvCxnSpPr>
          <p:nvPr/>
        </p:nvCxnSpPr>
        <p:spPr>
          <a:xfrm flipH="1">
            <a:off x="677605" y="3035409"/>
            <a:ext cx="570307" cy="628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9" idx="2"/>
          </p:cNvCxnSpPr>
          <p:nvPr/>
        </p:nvCxnSpPr>
        <p:spPr>
          <a:xfrm flipH="1">
            <a:off x="1205140" y="3024856"/>
            <a:ext cx="361597" cy="5361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41" idx="0"/>
          </p:cNvCxnSpPr>
          <p:nvPr/>
        </p:nvCxnSpPr>
        <p:spPr>
          <a:xfrm flipH="1">
            <a:off x="2071422" y="3035409"/>
            <a:ext cx="21477" cy="583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922942" y="3709908"/>
            <a:ext cx="320846" cy="5338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7,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8</a:t>
            </a:r>
            <a:r>
              <a:rPr lang="en-US" sz="800">
                <a:solidFill>
                  <a:schemeClr val="tx1"/>
                </a:solidFill>
              </a:rPr>
              <a:t>, 9,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10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879464" y="3619387"/>
            <a:ext cx="38391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39, 40,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52,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56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498135" y="3663562"/>
            <a:ext cx="358940" cy="7107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 1, 3,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4,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2389381" y="3280261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4983060" y="3244716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517347" y="3297711"/>
            <a:ext cx="29522" cy="114873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1623686" y="3054825"/>
            <a:ext cx="207851" cy="5061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1343648" y="3691006"/>
            <a:ext cx="385001" cy="5527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12</a:t>
            </a:r>
            <a:r>
              <a:rPr lang="en-US" sz="800">
                <a:solidFill>
                  <a:schemeClr val="tx1"/>
                </a:solidFill>
              </a:rPr>
              <a:t>, 29,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31,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32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49" name="Straight Arrow Connector 48"/>
          <p:cNvCxnSpPr>
            <a:endCxn id="58" idx="0"/>
          </p:cNvCxnSpPr>
          <p:nvPr/>
        </p:nvCxnSpPr>
        <p:spPr>
          <a:xfrm flipH="1">
            <a:off x="8744795" y="3038504"/>
            <a:ext cx="224044" cy="5747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/>
          <p:cNvSpPr/>
          <p:nvPr/>
        </p:nvSpPr>
        <p:spPr>
          <a:xfrm>
            <a:off x="10494671" y="3471779"/>
            <a:ext cx="413744" cy="8151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210,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211,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220,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230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43827" y="3735285"/>
            <a:ext cx="350116" cy="555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-9, -6,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-5,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8537614" y="3613280"/>
            <a:ext cx="414362" cy="60186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176,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177,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178, 179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10037983" y="3530837"/>
            <a:ext cx="411199" cy="7270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191,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211,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220,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230</a:t>
            </a:r>
          </a:p>
        </p:txBody>
      </p:sp>
      <p:cxnSp>
        <p:nvCxnSpPr>
          <p:cNvPr id="61" name="Straight Arrow Connector 60"/>
          <p:cNvCxnSpPr>
            <a:endCxn id="59" idx="0"/>
          </p:cNvCxnSpPr>
          <p:nvPr/>
        </p:nvCxnSpPr>
        <p:spPr>
          <a:xfrm flipH="1">
            <a:off x="10243583" y="2894870"/>
            <a:ext cx="112592" cy="635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8319479" y="2621549"/>
            <a:ext cx="1647297" cy="3785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168, 174, 180, 185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6209269" y="2080439"/>
            <a:ext cx="2846653" cy="518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>
            <a:off x="9261605" y="2979582"/>
            <a:ext cx="71084" cy="602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ounded Rectangle 90"/>
          <p:cNvSpPr/>
          <p:nvPr/>
        </p:nvSpPr>
        <p:spPr>
          <a:xfrm>
            <a:off x="9007095" y="3581638"/>
            <a:ext cx="421936" cy="6185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181,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182,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183, 184</a:t>
            </a:r>
          </a:p>
        </p:txBody>
      </p:sp>
      <p:sp>
        <p:nvSpPr>
          <p:cNvPr id="104" name="Rounded Rectangle 103"/>
          <p:cNvSpPr/>
          <p:nvPr/>
        </p:nvSpPr>
        <p:spPr>
          <a:xfrm>
            <a:off x="9493324" y="3559864"/>
            <a:ext cx="443674" cy="6326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194,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196,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197, 199</a:t>
            </a:r>
          </a:p>
        </p:txBody>
      </p:sp>
      <p:cxnSp>
        <p:nvCxnSpPr>
          <p:cNvPr id="115" name="Straight Arrow Connector 114"/>
          <p:cNvCxnSpPr/>
          <p:nvPr/>
        </p:nvCxnSpPr>
        <p:spPr>
          <a:xfrm flipH="1">
            <a:off x="9678057" y="2972434"/>
            <a:ext cx="114884" cy="5211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10007189" y="3225555"/>
            <a:ext cx="25174" cy="120388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ounded Rectangle 139"/>
          <p:cNvSpPr/>
          <p:nvPr/>
        </p:nvSpPr>
        <p:spPr>
          <a:xfrm>
            <a:off x="10966381" y="3479036"/>
            <a:ext cx="415669" cy="8151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245,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247,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249,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255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43" name="Straight Arrow Connector 142"/>
          <p:cNvCxnSpPr/>
          <p:nvPr/>
        </p:nvCxnSpPr>
        <p:spPr>
          <a:xfrm>
            <a:off x="11538727" y="2880088"/>
            <a:ext cx="72612" cy="5916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>
            <a:off x="11928109" y="2923137"/>
            <a:ext cx="95482" cy="527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ounded Rectangle 154"/>
          <p:cNvSpPr/>
          <p:nvPr/>
        </p:nvSpPr>
        <p:spPr>
          <a:xfrm>
            <a:off x="11818500" y="3471780"/>
            <a:ext cx="423073" cy="8502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283,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290,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291,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294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498135" y="4846996"/>
            <a:ext cx="1101877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600" dirty="0">
                <a:solidFill>
                  <a:schemeClr val="tx1"/>
                </a:solidFill>
              </a:rPr>
              <a:t>Task: Insert </a:t>
            </a:r>
            <a:r>
              <a:rPr lang="en-US" sz="2600" dirty="0">
                <a:solidFill>
                  <a:srgbClr val="E911F9"/>
                </a:solidFill>
              </a:rPr>
              <a:t>101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600" dirty="0">
                <a:solidFill>
                  <a:srgbClr val="FF0000"/>
                </a:solidFill>
              </a:rPr>
              <a:t>Overflow </a:t>
            </a:r>
            <a:r>
              <a:rPr lang="en-US" sz="2600" dirty="0">
                <a:solidFill>
                  <a:srgbClr val="FF0000"/>
                </a:solidFill>
                <a:sym typeface="Wingdings"/>
              </a:rPr>
              <a:t></a:t>
            </a:r>
            <a:endParaRPr lang="en-US" sz="2600" dirty="0">
              <a:solidFill>
                <a:srgbClr val="FF0000"/>
              </a:solidFill>
            </a:endParaRPr>
          </a:p>
        </p:txBody>
      </p:sp>
      <p:cxnSp>
        <p:nvCxnSpPr>
          <p:cNvPr id="74" name="Straight Arrow Connector 73"/>
          <p:cNvCxnSpPr/>
          <p:nvPr/>
        </p:nvCxnSpPr>
        <p:spPr>
          <a:xfrm>
            <a:off x="4658582" y="3147956"/>
            <a:ext cx="46226" cy="465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/>
          <p:cNvSpPr/>
          <p:nvPr/>
        </p:nvSpPr>
        <p:spPr>
          <a:xfrm>
            <a:off x="4503556" y="3662558"/>
            <a:ext cx="39713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86, 87, 88, 89</a:t>
            </a:r>
          </a:p>
        </p:txBody>
      </p:sp>
      <p:sp>
        <p:nvSpPr>
          <p:cNvPr id="96" name="Rounded Rectangle 95"/>
          <p:cNvSpPr/>
          <p:nvPr/>
        </p:nvSpPr>
        <p:spPr>
          <a:xfrm>
            <a:off x="7063963" y="3669235"/>
            <a:ext cx="425467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152, 154,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157,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160,</a:t>
            </a:r>
          </a:p>
        </p:txBody>
      </p:sp>
      <p:cxnSp>
        <p:nvCxnSpPr>
          <p:cNvPr id="99" name="Straight Arrow Connector 98"/>
          <p:cNvCxnSpPr>
            <a:endCxn id="96" idx="0"/>
          </p:cNvCxnSpPr>
          <p:nvPr/>
        </p:nvCxnSpPr>
        <p:spPr>
          <a:xfrm>
            <a:off x="7136823" y="3078814"/>
            <a:ext cx="139874" cy="5904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08055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#7: Worst-case, splitting the root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633782" y="1569308"/>
            <a:ext cx="1898589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57,   90,   162, 190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604685" y="1999421"/>
            <a:ext cx="4529553" cy="422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793017" y="2518229"/>
            <a:ext cx="1547439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-3, 6, 11, 34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669957" y="2619030"/>
            <a:ext cx="123100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65, 70, 80, 85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96585" y="2641557"/>
            <a:ext cx="1572484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100, 110</a:t>
            </a:r>
            <a:r>
              <a:rPr lang="en-US" sz="1400">
                <a:solidFill>
                  <a:schemeClr val="tx1"/>
                </a:solidFill>
              </a:rPr>
              <a:t>, 120, 150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7818472" y="3038504"/>
            <a:ext cx="513128" cy="57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8" idx="0"/>
          </p:cNvCxnSpPr>
          <p:nvPr/>
        </p:nvCxnSpPr>
        <p:spPr>
          <a:xfrm flipH="1">
            <a:off x="8239087" y="3035409"/>
            <a:ext cx="437881" cy="604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788627" y="2937120"/>
            <a:ext cx="33037" cy="5346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40" idx="0"/>
          </p:cNvCxnSpPr>
          <p:nvPr/>
        </p:nvCxnSpPr>
        <p:spPr>
          <a:xfrm>
            <a:off x="11083026" y="2869190"/>
            <a:ext cx="91190" cy="6098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10359695" y="2490549"/>
            <a:ext cx="1712171" cy="397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200, 240, 260, 282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1419359" y="3464522"/>
            <a:ext cx="423073" cy="8502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261,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264,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270,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271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020298" y="3640372"/>
            <a:ext cx="437578" cy="6174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170,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171,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172,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173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553106" y="3648044"/>
            <a:ext cx="431484" cy="60982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164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165, 166,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 167, </a:t>
            </a:r>
          </a:p>
        </p:txBody>
      </p:sp>
      <p:cxnSp>
        <p:nvCxnSpPr>
          <p:cNvPr id="20" name="Straight Arrow Connector 19"/>
          <p:cNvCxnSpPr>
            <a:endCxn id="27" idx="0"/>
          </p:cNvCxnSpPr>
          <p:nvPr/>
        </p:nvCxnSpPr>
        <p:spPr>
          <a:xfrm flipH="1">
            <a:off x="5300937" y="3134394"/>
            <a:ext cx="324699" cy="527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26" idx="0"/>
          </p:cNvCxnSpPr>
          <p:nvPr/>
        </p:nvCxnSpPr>
        <p:spPr>
          <a:xfrm flipH="1">
            <a:off x="5786988" y="3133063"/>
            <a:ext cx="278808" cy="447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2"/>
            <a:endCxn id="24" idx="0"/>
          </p:cNvCxnSpPr>
          <p:nvPr/>
        </p:nvCxnSpPr>
        <p:spPr>
          <a:xfrm flipH="1">
            <a:off x="6341099" y="3148184"/>
            <a:ext cx="41728" cy="4717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25" idx="0"/>
          </p:cNvCxnSpPr>
          <p:nvPr/>
        </p:nvCxnSpPr>
        <p:spPr>
          <a:xfrm>
            <a:off x="6737680" y="3158641"/>
            <a:ext cx="83128" cy="5033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6123912" y="3619936"/>
            <a:ext cx="434374" cy="580206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112,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 114,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116,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118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606272" y="3661978"/>
            <a:ext cx="429071" cy="506627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124, 128,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130,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132,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5570460" y="3580809"/>
            <a:ext cx="433055" cy="758979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rgbClr val="E911F9"/>
                </a:solidFill>
              </a:rPr>
              <a:t>101</a:t>
            </a:r>
            <a:r>
              <a:rPr lang="en-US" sz="800" dirty="0">
                <a:solidFill>
                  <a:schemeClr val="tx1"/>
                </a:solidFill>
              </a:rPr>
              <a:t>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103,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104,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5081019" y="3661978"/>
            <a:ext cx="439836" cy="501527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92,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93,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94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98</a:t>
            </a:r>
          </a:p>
        </p:txBody>
      </p:sp>
      <p:cxnSp>
        <p:nvCxnSpPr>
          <p:cNvPr id="28" name="Straight Arrow Connector 27"/>
          <p:cNvCxnSpPr>
            <a:endCxn id="35" idx="0"/>
          </p:cNvCxnSpPr>
          <p:nvPr/>
        </p:nvCxnSpPr>
        <p:spPr>
          <a:xfrm flipH="1">
            <a:off x="2681446" y="3109246"/>
            <a:ext cx="1039713" cy="521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4" idx="0"/>
          </p:cNvCxnSpPr>
          <p:nvPr/>
        </p:nvCxnSpPr>
        <p:spPr>
          <a:xfrm flipH="1">
            <a:off x="3138994" y="3125657"/>
            <a:ext cx="813562" cy="5293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32" idx="0"/>
          </p:cNvCxnSpPr>
          <p:nvPr/>
        </p:nvCxnSpPr>
        <p:spPr>
          <a:xfrm flipH="1">
            <a:off x="3653549" y="3125657"/>
            <a:ext cx="513255" cy="5138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3" idx="0"/>
          </p:cNvCxnSpPr>
          <p:nvPr/>
        </p:nvCxnSpPr>
        <p:spPr>
          <a:xfrm flipH="1">
            <a:off x="4187789" y="3147956"/>
            <a:ext cx="250597" cy="5234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3444036" y="3639532"/>
            <a:ext cx="41902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72, 74, 75, 78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3989221" y="3671392"/>
            <a:ext cx="39713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81, 82, 83, 84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2924443" y="3654986"/>
            <a:ext cx="42910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66,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67,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68,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69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2489541" y="3630344"/>
            <a:ext cx="383810" cy="5154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58, 59,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61, 62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265685" y="2972311"/>
            <a:ext cx="623726" cy="633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42" idx="0"/>
          </p:cNvCxnSpPr>
          <p:nvPr/>
        </p:nvCxnSpPr>
        <p:spPr>
          <a:xfrm flipH="1">
            <a:off x="677605" y="3035409"/>
            <a:ext cx="570307" cy="628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9" idx="2"/>
          </p:cNvCxnSpPr>
          <p:nvPr/>
        </p:nvCxnSpPr>
        <p:spPr>
          <a:xfrm flipH="1">
            <a:off x="1205140" y="3024856"/>
            <a:ext cx="361597" cy="5361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41" idx="0"/>
          </p:cNvCxnSpPr>
          <p:nvPr/>
        </p:nvCxnSpPr>
        <p:spPr>
          <a:xfrm flipH="1">
            <a:off x="2071422" y="3035409"/>
            <a:ext cx="21477" cy="583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922942" y="3709908"/>
            <a:ext cx="320846" cy="5338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7,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8</a:t>
            </a:r>
            <a:r>
              <a:rPr lang="en-US" sz="800">
                <a:solidFill>
                  <a:schemeClr val="tx1"/>
                </a:solidFill>
              </a:rPr>
              <a:t>, 9,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10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879464" y="3619387"/>
            <a:ext cx="38391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39, 40,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52,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56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498135" y="3663562"/>
            <a:ext cx="358940" cy="7107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 1, 3,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4,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2389381" y="3280261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4983060" y="3244716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517347" y="3297711"/>
            <a:ext cx="29522" cy="114873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1623686" y="3054825"/>
            <a:ext cx="207851" cy="5061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1343648" y="3691006"/>
            <a:ext cx="385001" cy="5527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12</a:t>
            </a:r>
            <a:r>
              <a:rPr lang="en-US" sz="800">
                <a:solidFill>
                  <a:schemeClr val="tx1"/>
                </a:solidFill>
              </a:rPr>
              <a:t>, 29,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31,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32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49" name="Straight Arrow Connector 48"/>
          <p:cNvCxnSpPr>
            <a:endCxn id="58" idx="0"/>
          </p:cNvCxnSpPr>
          <p:nvPr/>
        </p:nvCxnSpPr>
        <p:spPr>
          <a:xfrm flipH="1">
            <a:off x="8744795" y="3038504"/>
            <a:ext cx="224044" cy="5747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/>
          <p:cNvSpPr/>
          <p:nvPr/>
        </p:nvSpPr>
        <p:spPr>
          <a:xfrm>
            <a:off x="10494671" y="3471779"/>
            <a:ext cx="413744" cy="8151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210,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211,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220,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230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43827" y="3735285"/>
            <a:ext cx="350116" cy="555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-9, -6,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-5,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8537614" y="3613280"/>
            <a:ext cx="414362" cy="60186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176,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177,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178, 179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10037983" y="3530837"/>
            <a:ext cx="411199" cy="7270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191,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211,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220,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230</a:t>
            </a:r>
          </a:p>
        </p:txBody>
      </p:sp>
      <p:cxnSp>
        <p:nvCxnSpPr>
          <p:cNvPr id="61" name="Straight Arrow Connector 60"/>
          <p:cNvCxnSpPr>
            <a:endCxn id="59" idx="0"/>
          </p:cNvCxnSpPr>
          <p:nvPr/>
        </p:nvCxnSpPr>
        <p:spPr>
          <a:xfrm flipH="1">
            <a:off x="10243583" y="2894870"/>
            <a:ext cx="112592" cy="635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8319479" y="2621549"/>
            <a:ext cx="1647297" cy="3785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168, 174, 180, 185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6209269" y="2080439"/>
            <a:ext cx="2846653" cy="518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>
            <a:off x="9261605" y="2979582"/>
            <a:ext cx="71084" cy="602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ounded Rectangle 90"/>
          <p:cNvSpPr/>
          <p:nvPr/>
        </p:nvSpPr>
        <p:spPr>
          <a:xfrm>
            <a:off x="9007095" y="3581638"/>
            <a:ext cx="421936" cy="6185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181,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182,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183, 184</a:t>
            </a:r>
          </a:p>
        </p:txBody>
      </p:sp>
      <p:sp>
        <p:nvSpPr>
          <p:cNvPr id="104" name="Rounded Rectangle 103"/>
          <p:cNvSpPr/>
          <p:nvPr/>
        </p:nvSpPr>
        <p:spPr>
          <a:xfrm>
            <a:off x="9493324" y="3559864"/>
            <a:ext cx="443674" cy="6326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194,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196,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197, 199</a:t>
            </a:r>
          </a:p>
        </p:txBody>
      </p:sp>
      <p:cxnSp>
        <p:nvCxnSpPr>
          <p:cNvPr id="115" name="Straight Arrow Connector 114"/>
          <p:cNvCxnSpPr/>
          <p:nvPr/>
        </p:nvCxnSpPr>
        <p:spPr>
          <a:xfrm flipH="1">
            <a:off x="9678057" y="2972434"/>
            <a:ext cx="114884" cy="5211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10007189" y="3225555"/>
            <a:ext cx="25174" cy="120388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ounded Rectangle 139"/>
          <p:cNvSpPr/>
          <p:nvPr/>
        </p:nvSpPr>
        <p:spPr>
          <a:xfrm>
            <a:off x="10966381" y="3479036"/>
            <a:ext cx="415669" cy="8151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245,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247,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249,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255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43" name="Straight Arrow Connector 142"/>
          <p:cNvCxnSpPr/>
          <p:nvPr/>
        </p:nvCxnSpPr>
        <p:spPr>
          <a:xfrm>
            <a:off x="11538727" y="2880088"/>
            <a:ext cx="72612" cy="5916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>
            <a:off x="11928109" y="2923137"/>
            <a:ext cx="95482" cy="527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ounded Rectangle 154"/>
          <p:cNvSpPr/>
          <p:nvPr/>
        </p:nvSpPr>
        <p:spPr>
          <a:xfrm>
            <a:off x="11818500" y="3471780"/>
            <a:ext cx="423073" cy="8502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283,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290,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291,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294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498135" y="4846996"/>
            <a:ext cx="1101877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600" dirty="0">
                <a:solidFill>
                  <a:schemeClr val="tx1"/>
                </a:solidFill>
              </a:rPr>
              <a:t>Task: Insert </a:t>
            </a:r>
            <a:r>
              <a:rPr lang="en-US" sz="2600" dirty="0">
                <a:solidFill>
                  <a:srgbClr val="E911F9"/>
                </a:solidFill>
              </a:rPr>
              <a:t>101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600" dirty="0">
                <a:solidFill>
                  <a:srgbClr val="FF0000"/>
                </a:solidFill>
              </a:rPr>
              <a:t>Overflow </a:t>
            </a:r>
            <a:r>
              <a:rPr lang="en-US" sz="2600" dirty="0">
                <a:solidFill>
                  <a:srgbClr val="FF0000"/>
                </a:solidFill>
                <a:sym typeface="Wingdings"/>
              </a:rPr>
              <a:t>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600" dirty="0">
                <a:solidFill>
                  <a:srgbClr val="0070C0"/>
                </a:solidFill>
                <a:sym typeface="Wingdings"/>
              </a:rPr>
              <a:t>No possible key rotation to siblings! </a:t>
            </a:r>
            <a:endParaRPr lang="en-US" sz="2600" dirty="0">
              <a:solidFill>
                <a:srgbClr val="0070C0"/>
              </a:solidFill>
            </a:endParaRPr>
          </a:p>
        </p:txBody>
      </p:sp>
      <p:cxnSp>
        <p:nvCxnSpPr>
          <p:cNvPr id="74" name="Straight Arrow Connector 73"/>
          <p:cNvCxnSpPr/>
          <p:nvPr/>
        </p:nvCxnSpPr>
        <p:spPr>
          <a:xfrm>
            <a:off x="4658582" y="3147956"/>
            <a:ext cx="46226" cy="465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/>
          <p:cNvSpPr/>
          <p:nvPr/>
        </p:nvSpPr>
        <p:spPr>
          <a:xfrm>
            <a:off x="4503556" y="3662558"/>
            <a:ext cx="39713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86, 87, 88, 89</a:t>
            </a:r>
          </a:p>
        </p:txBody>
      </p:sp>
      <p:sp>
        <p:nvSpPr>
          <p:cNvPr id="96" name="Rounded Rectangle 95"/>
          <p:cNvSpPr/>
          <p:nvPr/>
        </p:nvSpPr>
        <p:spPr>
          <a:xfrm>
            <a:off x="7063963" y="3669235"/>
            <a:ext cx="425467" cy="506627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152, 154,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157,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160,</a:t>
            </a:r>
          </a:p>
        </p:txBody>
      </p:sp>
      <p:cxnSp>
        <p:nvCxnSpPr>
          <p:cNvPr id="99" name="Straight Arrow Connector 98"/>
          <p:cNvCxnSpPr>
            <a:endCxn id="96" idx="0"/>
          </p:cNvCxnSpPr>
          <p:nvPr/>
        </p:nvCxnSpPr>
        <p:spPr>
          <a:xfrm>
            <a:off x="7136823" y="3078814"/>
            <a:ext cx="139874" cy="5904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CAC5E624-2418-4D87-A0C3-D72E6F2BC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152" y="5063312"/>
            <a:ext cx="1849590" cy="104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753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#7: Worst-case, splitting the root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633782" y="1569308"/>
            <a:ext cx="1898589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57,   90,   162, 190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604685" y="1999421"/>
            <a:ext cx="4529553" cy="422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793017" y="2518229"/>
            <a:ext cx="1547439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-3, 6, 11, 34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669957" y="2619030"/>
            <a:ext cx="123100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65, 70, 80, 85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96585" y="2641557"/>
            <a:ext cx="1572484" cy="506627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100, </a:t>
            </a:r>
            <a:r>
              <a:rPr lang="en-US" sz="1400" b="1" dirty="0">
                <a:solidFill>
                  <a:srgbClr val="00B050"/>
                </a:solidFill>
              </a:rPr>
              <a:t>104</a:t>
            </a:r>
            <a:r>
              <a:rPr lang="en-US" sz="1400" dirty="0">
                <a:solidFill>
                  <a:schemeClr val="tx1"/>
                </a:solidFill>
              </a:rPr>
              <a:t>, 110, 120, 150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7818472" y="3038504"/>
            <a:ext cx="513128" cy="57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8" idx="0"/>
          </p:cNvCxnSpPr>
          <p:nvPr/>
        </p:nvCxnSpPr>
        <p:spPr>
          <a:xfrm flipH="1">
            <a:off x="8239087" y="3035409"/>
            <a:ext cx="437881" cy="604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788627" y="2937120"/>
            <a:ext cx="33037" cy="5346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40" idx="0"/>
          </p:cNvCxnSpPr>
          <p:nvPr/>
        </p:nvCxnSpPr>
        <p:spPr>
          <a:xfrm>
            <a:off x="11083026" y="2869190"/>
            <a:ext cx="91190" cy="6098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10359695" y="2490549"/>
            <a:ext cx="1712171" cy="397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200, 240, 260, 282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1419359" y="3464522"/>
            <a:ext cx="423073" cy="8502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261,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264,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270,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271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020298" y="3640372"/>
            <a:ext cx="437578" cy="6174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170,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171,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172,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173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553106" y="3648044"/>
            <a:ext cx="431484" cy="60982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164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165, 166,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 167, </a:t>
            </a:r>
          </a:p>
        </p:txBody>
      </p:sp>
      <p:cxnSp>
        <p:nvCxnSpPr>
          <p:cNvPr id="20" name="Straight Arrow Connector 19"/>
          <p:cNvCxnSpPr>
            <a:endCxn id="27" idx="0"/>
          </p:cNvCxnSpPr>
          <p:nvPr/>
        </p:nvCxnSpPr>
        <p:spPr>
          <a:xfrm flipH="1">
            <a:off x="5300937" y="3134394"/>
            <a:ext cx="324699" cy="527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endCxn id="26" idx="0"/>
          </p:cNvCxnSpPr>
          <p:nvPr/>
        </p:nvCxnSpPr>
        <p:spPr>
          <a:xfrm flipH="1">
            <a:off x="5432671" y="3158055"/>
            <a:ext cx="498269" cy="12162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2"/>
            <a:endCxn id="24" idx="0"/>
          </p:cNvCxnSpPr>
          <p:nvPr/>
        </p:nvCxnSpPr>
        <p:spPr>
          <a:xfrm flipH="1">
            <a:off x="6341099" y="3148184"/>
            <a:ext cx="41728" cy="4717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25" idx="0"/>
          </p:cNvCxnSpPr>
          <p:nvPr/>
        </p:nvCxnSpPr>
        <p:spPr>
          <a:xfrm>
            <a:off x="6737680" y="3158641"/>
            <a:ext cx="83128" cy="5033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6123912" y="3619936"/>
            <a:ext cx="434374" cy="580206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112,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 114,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116,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118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606272" y="3661978"/>
            <a:ext cx="429071" cy="506627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124, 128,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130,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132,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5216143" y="4374292"/>
            <a:ext cx="433055" cy="758979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rgbClr val="E911F9"/>
                </a:solidFill>
              </a:rPr>
              <a:t>101</a:t>
            </a:r>
            <a:r>
              <a:rPr lang="en-US" sz="800" dirty="0">
                <a:solidFill>
                  <a:schemeClr val="tx1"/>
                </a:solidFill>
              </a:rPr>
              <a:t>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103,</a:t>
            </a:r>
            <a:br>
              <a:rPr lang="en-US" sz="800" dirty="0">
                <a:solidFill>
                  <a:schemeClr val="tx1"/>
                </a:solidFill>
              </a:rPr>
            </a:b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081019" y="3661978"/>
            <a:ext cx="439836" cy="501527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92,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93,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94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98</a:t>
            </a:r>
          </a:p>
        </p:txBody>
      </p:sp>
      <p:cxnSp>
        <p:nvCxnSpPr>
          <p:cNvPr id="28" name="Straight Arrow Connector 27"/>
          <p:cNvCxnSpPr>
            <a:endCxn id="35" idx="0"/>
          </p:cNvCxnSpPr>
          <p:nvPr/>
        </p:nvCxnSpPr>
        <p:spPr>
          <a:xfrm flipH="1">
            <a:off x="2681446" y="3109246"/>
            <a:ext cx="1039713" cy="521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4" idx="0"/>
          </p:cNvCxnSpPr>
          <p:nvPr/>
        </p:nvCxnSpPr>
        <p:spPr>
          <a:xfrm flipH="1">
            <a:off x="3138994" y="3125657"/>
            <a:ext cx="813562" cy="5293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32" idx="0"/>
          </p:cNvCxnSpPr>
          <p:nvPr/>
        </p:nvCxnSpPr>
        <p:spPr>
          <a:xfrm flipH="1">
            <a:off x="3653549" y="3125657"/>
            <a:ext cx="513255" cy="5138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3" idx="0"/>
          </p:cNvCxnSpPr>
          <p:nvPr/>
        </p:nvCxnSpPr>
        <p:spPr>
          <a:xfrm flipH="1">
            <a:off x="4187789" y="3147956"/>
            <a:ext cx="250597" cy="5234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3444036" y="3639532"/>
            <a:ext cx="41902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72, 74, 75, 78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3989221" y="3671392"/>
            <a:ext cx="39713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81, 82, 83, 84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2924443" y="3654986"/>
            <a:ext cx="42910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66,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67,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68,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69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2489541" y="3630344"/>
            <a:ext cx="383810" cy="5154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58, 59,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61, 62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265685" y="2972311"/>
            <a:ext cx="623726" cy="633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42" idx="0"/>
          </p:cNvCxnSpPr>
          <p:nvPr/>
        </p:nvCxnSpPr>
        <p:spPr>
          <a:xfrm flipH="1">
            <a:off x="677605" y="3035409"/>
            <a:ext cx="570307" cy="628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9" idx="2"/>
          </p:cNvCxnSpPr>
          <p:nvPr/>
        </p:nvCxnSpPr>
        <p:spPr>
          <a:xfrm flipH="1">
            <a:off x="1205140" y="3024856"/>
            <a:ext cx="361597" cy="5361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41" idx="0"/>
          </p:cNvCxnSpPr>
          <p:nvPr/>
        </p:nvCxnSpPr>
        <p:spPr>
          <a:xfrm flipH="1">
            <a:off x="2071422" y="3035409"/>
            <a:ext cx="21477" cy="583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922942" y="3709908"/>
            <a:ext cx="320846" cy="5338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7,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8</a:t>
            </a:r>
            <a:r>
              <a:rPr lang="en-US" sz="800">
                <a:solidFill>
                  <a:schemeClr val="tx1"/>
                </a:solidFill>
              </a:rPr>
              <a:t>, 9,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10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879464" y="3619387"/>
            <a:ext cx="38391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39, 40,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52,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56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498135" y="3663562"/>
            <a:ext cx="358940" cy="7107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 1, 3,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4,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2389381" y="3280261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4983060" y="3244716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517347" y="3297711"/>
            <a:ext cx="29522" cy="114873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1623686" y="3054825"/>
            <a:ext cx="207851" cy="5061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1343648" y="3691006"/>
            <a:ext cx="385001" cy="5527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12</a:t>
            </a:r>
            <a:r>
              <a:rPr lang="en-US" sz="800">
                <a:solidFill>
                  <a:schemeClr val="tx1"/>
                </a:solidFill>
              </a:rPr>
              <a:t>, 29,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31,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32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49" name="Straight Arrow Connector 48"/>
          <p:cNvCxnSpPr>
            <a:endCxn id="58" idx="0"/>
          </p:cNvCxnSpPr>
          <p:nvPr/>
        </p:nvCxnSpPr>
        <p:spPr>
          <a:xfrm flipH="1">
            <a:off x="8744795" y="3038504"/>
            <a:ext cx="224044" cy="5747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/>
          <p:cNvSpPr/>
          <p:nvPr/>
        </p:nvSpPr>
        <p:spPr>
          <a:xfrm>
            <a:off x="10494671" y="3471779"/>
            <a:ext cx="413744" cy="8151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210,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211,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220,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230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43827" y="3735285"/>
            <a:ext cx="350116" cy="555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-9, -6,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-5,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8537614" y="3613280"/>
            <a:ext cx="414362" cy="60186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176,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177,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178, 179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10037983" y="3530837"/>
            <a:ext cx="411199" cy="7270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191,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211,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220,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230</a:t>
            </a:r>
          </a:p>
        </p:txBody>
      </p:sp>
      <p:cxnSp>
        <p:nvCxnSpPr>
          <p:cNvPr id="61" name="Straight Arrow Connector 60"/>
          <p:cNvCxnSpPr>
            <a:endCxn id="59" idx="0"/>
          </p:cNvCxnSpPr>
          <p:nvPr/>
        </p:nvCxnSpPr>
        <p:spPr>
          <a:xfrm flipH="1">
            <a:off x="10243583" y="2894870"/>
            <a:ext cx="112592" cy="635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8319479" y="2621549"/>
            <a:ext cx="1647297" cy="3785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168, 174, 180, 185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6209269" y="2080439"/>
            <a:ext cx="2846653" cy="518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>
            <a:off x="9261605" y="2979582"/>
            <a:ext cx="71084" cy="602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ounded Rectangle 90"/>
          <p:cNvSpPr/>
          <p:nvPr/>
        </p:nvSpPr>
        <p:spPr>
          <a:xfrm>
            <a:off x="9007095" y="3581638"/>
            <a:ext cx="421936" cy="6185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181,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182,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183, 184</a:t>
            </a:r>
          </a:p>
        </p:txBody>
      </p:sp>
      <p:sp>
        <p:nvSpPr>
          <p:cNvPr id="104" name="Rounded Rectangle 103"/>
          <p:cNvSpPr/>
          <p:nvPr/>
        </p:nvSpPr>
        <p:spPr>
          <a:xfrm>
            <a:off x="9493324" y="3559864"/>
            <a:ext cx="443674" cy="6326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194,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196,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197, 199</a:t>
            </a:r>
          </a:p>
        </p:txBody>
      </p:sp>
      <p:cxnSp>
        <p:nvCxnSpPr>
          <p:cNvPr id="115" name="Straight Arrow Connector 114"/>
          <p:cNvCxnSpPr/>
          <p:nvPr/>
        </p:nvCxnSpPr>
        <p:spPr>
          <a:xfrm flipH="1">
            <a:off x="9678057" y="2972434"/>
            <a:ext cx="114884" cy="5211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10007189" y="3225555"/>
            <a:ext cx="25174" cy="120388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ounded Rectangle 139"/>
          <p:cNvSpPr/>
          <p:nvPr/>
        </p:nvSpPr>
        <p:spPr>
          <a:xfrm>
            <a:off x="10966381" y="3479036"/>
            <a:ext cx="415669" cy="8151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245,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247,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249,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255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43" name="Straight Arrow Connector 142"/>
          <p:cNvCxnSpPr/>
          <p:nvPr/>
        </p:nvCxnSpPr>
        <p:spPr>
          <a:xfrm>
            <a:off x="11538727" y="2880088"/>
            <a:ext cx="72612" cy="5916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>
            <a:off x="11928109" y="2923137"/>
            <a:ext cx="95482" cy="527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ounded Rectangle 154"/>
          <p:cNvSpPr/>
          <p:nvPr/>
        </p:nvSpPr>
        <p:spPr>
          <a:xfrm>
            <a:off x="11818500" y="3471780"/>
            <a:ext cx="423073" cy="8502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283,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290,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291,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294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498135" y="4846996"/>
            <a:ext cx="1101877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600" dirty="0">
                <a:solidFill>
                  <a:schemeClr val="tx1"/>
                </a:solidFill>
              </a:rPr>
              <a:t>Task: Insert </a:t>
            </a:r>
            <a:r>
              <a:rPr lang="en-US" sz="2600" dirty="0">
                <a:solidFill>
                  <a:srgbClr val="E911F9"/>
                </a:solidFill>
              </a:rPr>
              <a:t>101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600" dirty="0">
                <a:solidFill>
                  <a:srgbClr val="FF0000"/>
                </a:solidFill>
              </a:rPr>
              <a:t>Overflow </a:t>
            </a:r>
            <a:r>
              <a:rPr lang="en-US" sz="2600" dirty="0">
                <a:solidFill>
                  <a:srgbClr val="FF0000"/>
                </a:solidFill>
                <a:sym typeface="Wingdings"/>
              </a:rPr>
              <a:t>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600" dirty="0">
                <a:solidFill>
                  <a:srgbClr val="0070C0"/>
                </a:solidFill>
                <a:sym typeface="Wingdings"/>
              </a:rPr>
              <a:t>No possible key rotation anywhere in the tree! 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600" b="1" dirty="0">
                <a:solidFill>
                  <a:schemeClr val="accent2">
                    <a:lumMod val="75000"/>
                  </a:schemeClr>
                </a:solidFill>
                <a:sym typeface="Wingdings"/>
              </a:rPr>
              <a:t>Split</a:t>
            </a:r>
            <a:r>
              <a:rPr lang="en-US" sz="2600" dirty="0">
                <a:sym typeface="Wingdings"/>
              </a:rPr>
              <a:t> and</a:t>
            </a:r>
            <a:r>
              <a:rPr lang="en-US" sz="2600" dirty="0">
                <a:solidFill>
                  <a:schemeClr val="accent6"/>
                </a:solidFill>
                <a:sym typeface="Wingdings"/>
              </a:rPr>
              <a:t> </a:t>
            </a:r>
            <a:r>
              <a:rPr lang="en-US" sz="2600" dirty="0">
                <a:sym typeface="Wingdings"/>
              </a:rPr>
              <a:t>elevate</a:t>
            </a:r>
            <a:r>
              <a:rPr lang="en-US" sz="2600" dirty="0">
                <a:solidFill>
                  <a:schemeClr val="accent6"/>
                </a:solidFill>
                <a:sym typeface="Wingdings"/>
              </a:rPr>
              <a:t> 104 </a:t>
            </a:r>
            <a:r>
              <a:rPr lang="en-US" sz="2600" dirty="0">
                <a:sym typeface="Wingdings"/>
              </a:rPr>
              <a:t>(middle key) to</a:t>
            </a:r>
            <a:r>
              <a:rPr lang="en-US" sz="2600" dirty="0">
                <a:solidFill>
                  <a:schemeClr val="accent6"/>
                </a:solidFill>
                <a:sym typeface="Wingdings"/>
              </a:rPr>
              <a:t> </a:t>
            </a:r>
            <a:r>
              <a:rPr lang="en-US" sz="2600" dirty="0">
                <a:solidFill>
                  <a:schemeClr val="accent2"/>
                </a:solidFill>
                <a:sym typeface="Wingdings"/>
              </a:rPr>
              <a:t>parent</a:t>
            </a:r>
            <a:r>
              <a:rPr lang="en-US" sz="2600" dirty="0">
                <a:sym typeface="Wingdings"/>
              </a:rPr>
              <a:t>…</a:t>
            </a:r>
            <a:endParaRPr lang="en-US" sz="2600" dirty="0"/>
          </a:p>
        </p:txBody>
      </p:sp>
      <p:cxnSp>
        <p:nvCxnSpPr>
          <p:cNvPr id="74" name="Straight Arrow Connector 73"/>
          <p:cNvCxnSpPr/>
          <p:nvPr/>
        </p:nvCxnSpPr>
        <p:spPr>
          <a:xfrm>
            <a:off x="4658582" y="3147956"/>
            <a:ext cx="46226" cy="465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/>
          <p:cNvSpPr/>
          <p:nvPr/>
        </p:nvSpPr>
        <p:spPr>
          <a:xfrm>
            <a:off x="4503556" y="3662558"/>
            <a:ext cx="39713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86, 87, 88, 89</a:t>
            </a:r>
          </a:p>
        </p:txBody>
      </p:sp>
      <p:sp>
        <p:nvSpPr>
          <p:cNvPr id="96" name="Rounded Rectangle 95"/>
          <p:cNvSpPr/>
          <p:nvPr/>
        </p:nvSpPr>
        <p:spPr>
          <a:xfrm>
            <a:off x="7063963" y="3669235"/>
            <a:ext cx="425467" cy="506627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152, 154,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157,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160,</a:t>
            </a:r>
          </a:p>
        </p:txBody>
      </p:sp>
      <p:cxnSp>
        <p:nvCxnSpPr>
          <p:cNvPr id="99" name="Straight Arrow Connector 98"/>
          <p:cNvCxnSpPr>
            <a:endCxn id="96" idx="0"/>
          </p:cNvCxnSpPr>
          <p:nvPr/>
        </p:nvCxnSpPr>
        <p:spPr>
          <a:xfrm>
            <a:off x="7136823" y="3078814"/>
            <a:ext cx="139874" cy="5904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A370978D-FA93-7D4B-B033-7C09B2E2B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753" y="6110234"/>
            <a:ext cx="708189" cy="708189"/>
          </a:xfrm>
          <a:prstGeom prst="rect">
            <a:avLst/>
          </a:prstGeom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9F98D3C-3DB8-6445-BA53-E08874D050F2}"/>
              </a:ext>
            </a:extLst>
          </p:cNvPr>
          <p:cNvCxnSpPr>
            <a:cxnSpLocks/>
          </p:cNvCxnSpPr>
          <p:nvPr/>
        </p:nvCxnSpPr>
        <p:spPr>
          <a:xfrm>
            <a:off x="6024500" y="3160923"/>
            <a:ext cx="37848" cy="1222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36CBE092-7C2C-D94A-8596-B308B61AFCF8}"/>
              </a:ext>
            </a:extLst>
          </p:cNvPr>
          <p:cNvSpPr/>
          <p:nvPr/>
        </p:nvSpPr>
        <p:spPr>
          <a:xfrm>
            <a:off x="5863446" y="4379825"/>
            <a:ext cx="433055" cy="758979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rgbClr val="E911F9"/>
                </a:solidFill>
              </a:rPr>
              <a:t>101</a:t>
            </a:r>
            <a:r>
              <a:rPr lang="en-US" sz="800" dirty="0">
                <a:solidFill>
                  <a:schemeClr val="tx1"/>
                </a:solidFill>
              </a:rPr>
              <a:t>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103,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104,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108, 109</a:t>
            </a:r>
          </a:p>
        </p:txBody>
      </p:sp>
    </p:spTree>
    <p:extLst>
      <p:ext uri="{BB962C8B-B14F-4D97-AF65-F5344CB8AC3E}">
        <p14:creationId xmlns:p14="http://schemas.microsoft.com/office/powerpoint/2010/main" val="20978487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#7: Worst-case, splitting the root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633782" y="1569308"/>
            <a:ext cx="1898589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57,   90,   162, 190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604685" y="1999421"/>
            <a:ext cx="4529553" cy="422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793017" y="2518229"/>
            <a:ext cx="1547439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-3, 6, 11, 34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669957" y="2619030"/>
            <a:ext cx="123100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65, 70, 80, 85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96585" y="2641557"/>
            <a:ext cx="1572484" cy="506627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100, </a:t>
            </a:r>
            <a:r>
              <a:rPr lang="en-US" sz="1400" b="1" dirty="0">
                <a:solidFill>
                  <a:srgbClr val="00B050"/>
                </a:solidFill>
              </a:rPr>
              <a:t>104</a:t>
            </a:r>
            <a:r>
              <a:rPr lang="en-US" sz="1400" dirty="0">
                <a:solidFill>
                  <a:schemeClr val="tx1"/>
                </a:solidFill>
              </a:rPr>
              <a:t>, 110, 120, 150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7818472" y="3038504"/>
            <a:ext cx="513128" cy="57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8" idx="0"/>
          </p:cNvCxnSpPr>
          <p:nvPr/>
        </p:nvCxnSpPr>
        <p:spPr>
          <a:xfrm flipH="1">
            <a:off x="8239087" y="3035409"/>
            <a:ext cx="437881" cy="604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788627" y="2937120"/>
            <a:ext cx="33037" cy="5346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40" idx="0"/>
          </p:cNvCxnSpPr>
          <p:nvPr/>
        </p:nvCxnSpPr>
        <p:spPr>
          <a:xfrm>
            <a:off x="11083026" y="2869190"/>
            <a:ext cx="91190" cy="6098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10359695" y="2490549"/>
            <a:ext cx="1712171" cy="397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200, 240, 260, 282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1419359" y="3464522"/>
            <a:ext cx="423073" cy="8502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261,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264,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270,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271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020298" y="3640372"/>
            <a:ext cx="437578" cy="6174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170,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171,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172,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173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553106" y="3648044"/>
            <a:ext cx="431484" cy="60982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164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165, 166,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 167, </a:t>
            </a:r>
          </a:p>
        </p:txBody>
      </p:sp>
      <p:cxnSp>
        <p:nvCxnSpPr>
          <p:cNvPr id="20" name="Straight Arrow Connector 19"/>
          <p:cNvCxnSpPr>
            <a:endCxn id="27" idx="0"/>
          </p:cNvCxnSpPr>
          <p:nvPr/>
        </p:nvCxnSpPr>
        <p:spPr>
          <a:xfrm flipH="1">
            <a:off x="5300937" y="3134394"/>
            <a:ext cx="324699" cy="527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endCxn id="26" idx="0"/>
          </p:cNvCxnSpPr>
          <p:nvPr/>
        </p:nvCxnSpPr>
        <p:spPr>
          <a:xfrm flipH="1">
            <a:off x="5432671" y="3158055"/>
            <a:ext cx="498269" cy="12162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2"/>
            <a:endCxn id="24" idx="0"/>
          </p:cNvCxnSpPr>
          <p:nvPr/>
        </p:nvCxnSpPr>
        <p:spPr>
          <a:xfrm flipH="1">
            <a:off x="6341099" y="3148184"/>
            <a:ext cx="41728" cy="4717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25" idx="0"/>
          </p:cNvCxnSpPr>
          <p:nvPr/>
        </p:nvCxnSpPr>
        <p:spPr>
          <a:xfrm>
            <a:off x="6737680" y="3158641"/>
            <a:ext cx="83128" cy="5033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6123912" y="3619936"/>
            <a:ext cx="434374" cy="580206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112,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 114,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116,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118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606272" y="3661978"/>
            <a:ext cx="429071" cy="506627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124, 128,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130,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132,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5216143" y="4374292"/>
            <a:ext cx="433055" cy="758979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rgbClr val="E911F9"/>
                </a:solidFill>
              </a:rPr>
              <a:t>101</a:t>
            </a:r>
            <a:r>
              <a:rPr lang="en-US" sz="800" dirty="0">
                <a:solidFill>
                  <a:schemeClr val="tx1"/>
                </a:solidFill>
              </a:rPr>
              <a:t>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103,</a:t>
            </a:r>
            <a:br>
              <a:rPr lang="en-US" sz="800" dirty="0">
                <a:solidFill>
                  <a:schemeClr val="tx1"/>
                </a:solidFill>
              </a:rPr>
            </a:b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081019" y="3661978"/>
            <a:ext cx="439836" cy="501527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92,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93,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94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98</a:t>
            </a:r>
          </a:p>
        </p:txBody>
      </p:sp>
      <p:cxnSp>
        <p:nvCxnSpPr>
          <p:cNvPr id="28" name="Straight Arrow Connector 27"/>
          <p:cNvCxnSpPr>
            <a:endCxn id="35" idx="0"/>
          </p:cNvCxnSpPr>
          <p:nvPr/>
        </p:nvCxnSpPr>
        <p:spPr>
          <a:xfrm flipH="1">
            <a:off x="2681446" y="3109246"/>
            <a:ext cx="1039713" cy="521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4" idx="0"/>
          </p:cNvCxnSpPr>
          <p:nvPr/>
        </p:nvCxnSpPr>
        <p:spPr>
          <a:xfrm flipH="1">
            <a:off x="3138994" y="3125657"/>
            <a:ext cx="813562" cy="5293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32" idx="0"/>
          </p:cNvCxnSpPr>
          <p:nvPr/>
        </p:nvCxnSpPr>
        <p:spPr>
          <a:xfrm flipH="1">
            <a:off x="3653549" y="3125657"/>
            <a:ext cx="513255" cy="5138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3" idx="0"/>
          </p:cNvCxnSpPr>
          <p:nvPr/>
        </p:nvCxnSpPr>
        <p:spPr>
          <a:xfrm flipH="1">
            <a:off x="4187789" y="3147956"/>
            <a:ext cx="250597" cy="5234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3444036" y="3639532"/>
            <a:ext cx="41902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72, 74, 75, 78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3989221" y="3671392"/>
            <a:ext cx="39713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81, 82, 83, 84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2924443" y="3654986"/>
            <a:ext cx="42910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66,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67,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68,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69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2489541" y="3630344"/>
            <a:ext cx="383810" cy="5154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58, 59,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61, 62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265685" y="2972311"/>
            <a:ext cx="623726" cy="633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42" idx="0"/>
          </p:cNvCxnSpPr>
          <p:nvPr/>
        </p:nvCxnSpPr>
        <p:spPr>
          <a:xfrm flipH="1">
            <a:off x="677605" y="3035409"/>
            <a:ext cx="570307" cy="628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9" idx="2"/>
          </p:cNvCxnSpPr>
          <p:nvPr/>
        </p:nvCxnSpPr>
        <p:spPr>
          <a:xfrm flipH="1">
            <a:off x="1205140" y="3024856"/>
            <a:ext cx="361597" cy="5361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41" idx="0"/>
          </p:cNvCxnSpPr>
          <p:nvPr/>
        </p:nvCxnSpPr>
        <p:spPr>
          <a:xfrm flipH="1">
            <a:off x="2071422" y="3035409"/>
            <a:ext cx="21477" cy="583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922942" y="3709908"/>
            <a:ext cx="320846" cy="5338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7,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8</a:t>
            </a:r>
            <a:r>
              <a:rPr lang="en-US" sz="800">
                <a:solidFill>
                  <a:schemeClr val="tx1"/>
                </a:solidFill>
              </a:rPr>
              <a:t>, 9,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10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879464" y="3619387"/>
            <a:ext cx="38391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39, 40,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52,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56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498135" y="3663562"/>
            <a:ext cx="358940" cy="7107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 1, 3,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4,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2389381" y="3280261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4983060" y="3244716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517347" y="3297711"/>
            <a:ext cx="29522" cy="114873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1623686" y="3054825"/>
            <a:ext cx="207851" cy="5061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1343648" y="3691006"/>
            <a:ext cx="385001" cy="5527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12</a:t>
            </a:r>
            <a:r>
              <a:rPr lang="en-US" sz="800">
                <a:solidFill>
                  <a:schemeClr val="tx1"/>
                </a:solidFill>
              </a:rPr>
              <a:t>, 29,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31,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32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49" name="Straight Arrow Connector 48"/>
          <p:cNvCxnSpPr>
            <a:endCxn id="58" idx="0"/>
          </p:cNvCxnSpPr>
          <p:nvPr/>
        </p:nvCxnSpPr>
        <p:spPr>
          <a:xfrm flipH="1">
            <a:off x="8744795" y="3038504"/>
            <a:ext cx="224044" cy="5747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/>
          <p:cNvSpPr/>
          <p:nvPr/>
        </p:nvSpPr>
        <p:spPr>
          <a:xfrm>
            <a:off x="10494671" y="3471779"/>
            <a:ext cx="413744" cy="8151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210,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211,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220,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230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43827" y="3735285"/>
            <a:ext cx="350116" cy="555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-9, -6,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-5,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8537614" y="3613280"/>
            <a:ext cx="414362" cy="60186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176,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177,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178, 179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10037983" y="3530837"/>
            <a:ext cx="411199" cy="7270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191,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211,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220,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230</a:t>
            </a:r>
          </a:p>
        </p:txBody>
      </p:sp>
      <p:cxnSp>
        <p:nvCxnSpPr>
          <p:cNvPr id="61" name="Straight Arrow Connector 60"/>
          <p:cNvCxnSpPr>
            <a:endCxn id="59" idx="0"/>
          </p:cNvCxnSpPr>
          <p:nvPr/>
        </p:nvCxnSpPr>
        <p:spPr>
          <a:xfrm flipH="1">
            <a:off x="10243583" y="2894870"/>
            <a:ext cx="112592" cy="635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8319479" y="2621549"/>
            <a:ext cx="1647297" cy="3785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168, 174, 180, 185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6209269" y="2080439"/>
            <a:ext cx="2846653" cy="518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>
            <a:off x="9261605" y="2979582"/>
            <a:ext cx="71084" cy="602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ounded Rectangle 90"/>
          <p:cNvSpPr/>
          <p:nvPr/>
        </p:nvSpPr>
        <p:spPr>
          <a:xfrm>
            <a:off x="9007095" y="3581638"/>
            <a:ext cx="421936" cy="6185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181,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182,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183, 184</a:t>
            </a:r>
          </a:p>
        </p:txBody>
      </p:sp>
      <p:sp>
        <p:nvSpPr>
          <p:cNvPr id="104" name="Rounded Rectangle 103"/>
          <p:cNvSpPr/>
          <p:nvPr/>
        </p:nvSpPr>
        <p:spPr>
          <a:xfrm>
            <a:off x="9493324" y="3559864"/>
            <a:ext cx="443674" cy="6326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194,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196,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197, 199</a:t>
            </a:r>
          </a:p>
        </p:txBody>
      </p:sp>
      <p:cxnSp>
        <p:nvCxnSpPr>
          <p:cNvPr id="115" name="Straight Arrow Connector 114"/>
          <p:cNvCxnSpPr/>
          <p:nvPr/>
        </p:nvCxnSpPr>
        <p:spPr>
          <a:xfrm flipH="1">
            <a:off x="9678057" y="2972434"/>
            <a:ext cx="114884" cy="5211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10007189" y="3225555"/>
            <a:ext cx="25174" cy="120388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ounded Rectangle 139"/>
          <p:cNvSpPr/>
          <p:nvPr/>
        </p:nvSpPr>
        <p:spPr>
          <a:xfrm>
            <a:off x="10966381" y="3479036"/>
            <a:ext cx="415669" cy="8151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245,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247,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249,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255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43" name="Straight Arrow Connector 142"/>
          <p:cNvCxnSpPr/>
          <p:nvPr/>
        </p:nvCxnSpPr>
        <p:spPr>
          <a:xfrm>
            <a:off x="11538727" y="2880088"/>
            <a:ext cx="72612" cy="5916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>
            <a:off x="11928109" y="2923137"/>
            <a:ext cx="95482" cy="527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ounded Rectangle 154"/>
          <p:cNvSpPr/>
          <p:nvPr/>
        </p:nvSpPr>
        <p:spPr>
          <a:xfrm>
            <a:off x="11818500" y="3471780"/>
            <a:ext cx="423073" cy="8502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283,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290,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291,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294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498135" y="4846996"/>
            <a:ext cx="110187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Task: Insert </a:t>
            </a:r>
            <a:r>
              <a:rPr lang="en-US" dirty="0">
                <a:solidFill>
                  <a:srgbClr val="E911F9"/>
                </a:solidFill>
              </a:rPr>
              <a:t>101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Overflow 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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solidFill>
                  <a:srgbClr val="0070C0"/>
                </a:solidFill>
                <a:sym typeface="Wingdings"/>
              </a:rPr>
              <a:t>No possible key rotation anywhere in the tree! </a:t>
            </a:r>
          </a:p>
          <a:p>
            <a:pPr marL="457200" indent="-457200">
              <a:buFont typeface="Arial" charset="0"/>
              <a:buChar char="•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sym typeface="Wingdings"/>
              </a:rPr>
              <a:t>Split</a:t>
            </a:r>
            <a:r>
              <a:rPr lang="en-US" dirty="0">
                <a:sym typeface="Wingdings"/>
              </a:rPr>
              <a:t> and</a:t>
            </a:r>
            <a:r>
              <a:rPr lang="en-US" dirty="0">
                <a:solidFill>
                  <a:schemeClr val="accent6"/>
                </a:solidFill>
                <a:sym typeface="Wingdings"/>
              </a:rPr>
              <a:t> </a:t>
            </a:r>
            <a:r>
              <a:rPr lang="en-US" dirty="0">
                <a:sym typeface="Wingdings"/>
              </a:rPr>
              <a:t>elevate</a:t>
            </a:r>
            <a:r>
              <a:rPr lang="en-US" dirty="0">
                <a:solidFill>
                  <a:schemeClr val="accent6"/>
                </a:solidFill>
                <a:sym typeface="Wingdings"/>
              </a:rPr>
              <a:t> 104 </a:t>
            </a:r>
            <a:r>
              <a:rPr lang="en-US" dirty="0">
                <a:sym typeface="Wingdings"/>
              </a:rPr>
              <a:t>(middle key) to</a:t>
            </a:r>
            <a:r>
              <a:rPr lang="en-US" dirty="0">
                <a:solidFill>
                  <a:schemeClr val="accent6"/>
                </a:solidFill>
                <a:sym typeface="Wingdings"/>
              </a:rPr>
              <a:t> </a:t>
            </a:r>
            <a:r>
              <a:rPr lang="en-US" dirty="0">
                <a:solidFill>
                  <a:srgbClr val="0070C0"/>
                </a:solidFill>
                <a:sym typeface="Wingdings"/>
              </a:rPr>
              <a:t>parent…</a:t>
            </a:r>
          </a:p>
          <a:p>
            <a:pPr marL="457200" indent="-457200">
              <a:buFont typeface="Arial" charset="0"/>
              <a:buChar char="•"/>
            </a:pPr>
            <a:r>
              <a:rPr lang="en-US" b="1" dirty="0">
                <a:solidFill>
                  <a:schemeClr val="accent4">
                    <a:lumMod val="75000"/>
                  </a:schemeClr>
                </a:solidFill>
                <a:sym typeface="Wingdings"/>
              </a:rPr>
              <a:t>Which also overflows!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74" name="Straight Arrow Connector 73"/>
          <p:cNvCxnSpPr/>
          <p:nvPr/>
        </p:nvCxnSpPr>
        <p:spPr>
          <a:xfrm>
            <a:off x="4658582" y="3147956"/>
            <a:ext cx="46226" cy="465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/>
          <p:cNvSpPr/>
          <p:nvPr/>
        </p:nvSpPr>
        <p:spPr>
          <a:xfrm>
            <a:off x="4503556" y="3662558"/>
            <a:ext cx="39713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86, 87, 88, 89</a:t>
            </a:r>
          </a:p>
        </p:txBody>
      </p:sp>
      <p:sp>
        <p:nvSpPr>
          <p:cNvPr id="96" name="Rounded Rectangle 95"/>
          <p:cNvSpPr/>
          <p:nvPr/>
        </p:nvSpPr>
        <p:spPr>
          <a:xfrm>
            <a:off x="7063963" y="3669235"/>
            <a:ext cx="425467" cy="506627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152, 154,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157,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160,</a:t>
            </a:r>
          </a:p>
        </p:txBody>
      </p:sp>
      <p:cxnSp>
        <p:nvCxnSpPr>
          <p:cNvPr id="99" name="Straight Arrow Connector 98"/>
          <p:cNvCxnSpPr>
            <a:endCxn id="96" idx="0"/>
          </p:cNvCxnSpPr>
          <p:nvPr/>
        </p:nvCxnSpPr>
        <p:spPr>
          <a:xfrm>
            <a:off x="7136823" y="3078814"/>
            <a:ext cx="139874" cy="5904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9F98D3C-3DB8-6445-BA53-E08874D050F2}"/>
              </a:ext>
            </a:extLst>
          </p:cNvPr>
          <p:cNvCxnSpPr>
            <a:cxnSpLocks/>
          </p:cNvCxnSpPr>
          <p:nvPr/>
        </p:nvCxnSpPr>
        <p:spPr>
          <a:xfrm>
            <a:off x="6024500" y="3160923"/>
            <a:ext cx="37848" cy="1222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36CBE092-7C2C-D94A-8596-B308B61AFCF8}"/>
              </a:ext>
            </a:extLst>
          </p:cNvPr>
          <p:cNvSpPr/>
          <p:nvPr/>
        </p:nvSpPr>
        <p:spPr>
          <a:xfrm>
            <a:off x="5863446" y="4379825"/>
            <a:ext cx="419145" cy="474779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108, 109</a:t>
            </a:r>
          </a:p>
        </p:txBody>
      </p:sp>
      <p:pic>
        <p:nvPicPr>
          <p:cNvPr id="48" name="Picture 47" descr="A person holding a baby&#10;&#10;Description automatically generated">
            <a:extLst>
              <a:ext uri="{FF2B5EF4-FFF2-40B4-BE49-F238E27FC236}">
                <a16:creationId xmlns:a16="http://schemas.microsoft.com/office/drawing/2014/main" id="{BE588966-3CCA-437D-8EB6-9491ADE02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853" y="4352634"/>
            <a:ext cx="1408686" cy="238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8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49915D-EE7F-4E0B-92AF-56A2AAF0C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dirty="0"/>
                  <a:t> and the following “stub” B-Tree consisting of just the root…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And now I want to insert they key </a:t>
                </a:r>
                <a:r>
                  <a:rPr lang="en-US" dirty="0">
                    <a:solidFill>
                      <a:srgbClr val="C00000"/>
                    </a:solidFill>
                  </a:rPr>
                  <a:t>34</a:t>
                </a:r>
                <a:r>
                  <a:rPr lang="en-US" dirty="0"/>
                  <a:t> in my tree.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749915D-EE7F-4E0B-92AF-56A2AAF0C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CA4709A-B701-4735-BE09-570859F78AEC}"/>
              </a:ext>
            </a:extLst>
          </p:cNvPr>
          <p:cNvSpPr txBox="1"/>
          <p:nvPr/>
        </p:nvSpPr>
        <p:spPr>
          <a:xfrm>
            <a:off x="6577664" y="2338586"/>
            <a:ext cx="1104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34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9273E745-0AC9-440C-9B72-378E55DC6634}"/>
              </a:ext>
            </a:extLst>
          </p:cNvPr>
          <p:cNvCxnSpPr>
            <a:stCxn id="6" idx="1"/>
          </p:cNvCxnSpPr>
          <p:nvPr/>
        </p:nvCxnSpPr>
        <p:spPr>
          <a:xfrm rot="10800000" flipV="1">
            <a:off x="5041558" y="2523251"/>
            <a:ext cx="1536107" cy="697627"/>
          </a:xfrm>
          <a:prstGeom prst="curvedConnector3">
            <a:avLst>
              <a:gd name="adj1" fmla="val 99874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4">
            <a:extLst>
              <a:ext uri="{FF2B5EF4-FFF2-40B4-BE49-F238E27FC236}">
                <a16:creationId xmlns:a16="http://schemas.microsoft.com/office/drawing/2014/main" id="{0AE4AC3F-9963-4BBC-B7AC-96BC45FDAEB8}"/>
              </a:ext>
            </a:extLst>
          </p:cNvPr>
          <p:cNvSpPr/>
          <p:nvPr/>
        </p:nvSpPr>
        <p:spPr>
          <a:xfrm>
            <a:off x="4453172" y="3114101"/>
            <a:ext cx="2676677" cy="52214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30, 36, 52, 67, 79, 90, 98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B9D157B-A284-4C81-913A-898B7DBE7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62" y="365125"/>
            <a:ext cx="11714206" cy="1325563"/>
          </a:xfrm>
        </p:spPr>
        <p:txBody>
          <a:bodyPr/>
          <a:lstStyle/>
          <a:p>
            <a:pPr algn="ctr"/>
            <a:r>
              <a:rPr lang="en-US" dirty="0"/>
              <a:t>What’s with the constraint on the root?</a:t>
            </a:r>
          </a:p>
        </p:txBody>
      </p:sp>
    </p:spTree>
    <p:extLst>
      <p:ext uri="{BB962C8B-B14F-4D97-AF65-F5344CB8AC3E}">
        <p14:creationId xmlns:p14="http://schemas.microsoft.com/office/powerpoint/2010/main" val="35230984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#7: Worst-case, splitting the root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633782" y="1569308"/>
            <a:ext cx="1898589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57,   90,   162, 190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604685" y="1999421"/>
            <a:ext cx="4529553" cy="422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793017" y="2518229"/>
            <a:ext cx="1547439" cy="506627"/>
          </a:xfrm>
          <a:prstGeom prst="roundRect">
            <a:avLst/>
          </a:prstGeom>
          <a:solidFill>
            <a:srgbClr val="E911F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-3, 6, 11, 34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669957" y="2619030"/>
            <a:ext cx="1231008" cy="506627"/>
          </a:xfrm>
          <a:prstGeom prst="roundRect">
            <a:avLst/>
          </a:prstGeom>
          <a:solidFill>
            <a:srgbClr val="E911F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65, 70, 80, 85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96585" y="2641557"/>
            <a:ext cx="1572484" cy="506627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100, </a:t>
            </a:r>
            <a:r>
              <a:rPr lang="en-US" sz="1400" b="1" dirty="0">
                <a:solidFill>
                  <a:srgbClr val="00B050"/>
                </a:solidFill>
              </a:rPr>
              <a:t>104</a:t>
            </a:r>
            <a:r>
              <a:rPr lang="en-US" sz="1400" dirty="0">
                <a:solidFill>
                  <a:schemeClr val="tx1"/>
                </a:solidFill>
              </a:rPr>
              <a:t>, 110, 120, 150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7818472" y="3038504"/>
            <a:ext cx="513128" cy="57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8" idx="0"/>
          </p:cNvCxnSpPr>
          <p:nvPr/>
        </p:nvCxnSpPr>
        <p:spPr>
          <a:xfrm flipH="1">
            <a:off x="8239087" y="3035409"/>
            <a:ext cx="437881" cy="604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788627" y="2937120"/>
            <a:ext cx="33037" cy="5346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40" idx="0"/>
          </p:cNvCxnSpPr>
          <p:nvPr/>
        </p:nvCxnSpPr>
        <p:spPr>
          <a:xfrm>
            <a:off x="11083026" y="2869190"/>
            <a:ext cx="91190" cy="6098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10359695" y="2490549"/>
            <a:ext cx="1712171" cy="397905"/>
          </a:xfrm>
          <a:prstGeom prst="roundRect">
            <a:avLst/>
          </a:prstGeom>
          <a:solidFill>
            <a:srgbClr val="E911F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200, 240, 260, 282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1419359" y="3464522"/>
            <a:ext cx="423073" cy="8502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261,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264,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270,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271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020298" y="3640372"/>
            <a:ext cx="437578" cy="6174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170,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171,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172,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173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553106" y="3648044"/>
            <a:ext cx="431484" cy="60982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164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165, 166,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 167, </a:t>
            </a:r>
          </a:p>
        </p:txBody>
      </p:sp>
      <p:cxnSp>
        <p:nvCxnSpPr>
          <p:cNvPr id="20" name="Straight Arrow Connector 19"/>
          <p:cNvCxnSpPr>
            <a:endCxn id="27" idx="0"/>
          </p:cNvCxnSpPr>
          <p:nvPr/>
        </p:nvCxnSpPr>
        <p:spPr>
          <a:xfrm flipH="1">
            <a:off x="5300937" y="3134394"/>
            <a:ext cx="324699" cy="527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endCxn id="26" idx="0"/>
          </p:cNvCxnSpPr>
          <p:nvPr/>
        </p:nvCxnSpPr>
        <p:spPr>
          <a:xfrm flipH="1">
            <a:off x="5432671" y="3158055"/>
            <a:ext cx="498269" cy="12162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2"/>
            <a:endCxn id="24" idx="0"/>
          </p:cNvCxnSpPr>
          <p:nvPr/>
        </p:nvCxnSpPr>
        <p:spPr>
          <a:xfrm flipH="1">
            <a:off x="6341099" y="3148184"/>
            <a:ext cx="41728" cy="4717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25" idx="0"/>
          </p:cNvCxnSpPr>
          <p:nvPr/>
        </p:nvCxnSpPr>
        <p:spPr>
          <a:xfrm>
            <a:off x="6737680" y="3158641"/>
            <a:ext cx="83128" cy="5033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6123912" y="3619936"/>
            <a:ext cx="434374" cy="580206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112,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 114,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116,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118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606272" y="3661978"/>
            <a:ext cx="429071" cy="506627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124, 128,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130,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132,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5216143" y="4374292"/>
            <a:ext cx="433055" cy="758979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rgbClr val="E911F9"/>
                </a:solidFill>
              </a:rPr>
              <a:t>101</a:t>
            </a:r>
            <a:r>
              <a:rPr lang="en-US" sz="800" dirty="0">
                <a:solidFill>
                  <a:schemeClr val="tx1"/>
                </a:solidFill>
              </a:rPr>
              <a:t>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103,</a:t>
            </a:r>
            <a:br>
              <a:rPr lang="en-US" sz="800" dirty="0">
                <a:solidFill>
                  <a:schemeClr val="tx1"/>
                </a:solidFill>
              </a:rPr>
            </a:b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081019" y="3661978"/>
            <a:ext cx="439836" cy="501527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92,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93,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94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98</a:t>
            </a:r>
          </a:p>
        </p:txBody>
      </p:sp>
      <p:cxnSp>
        <p:nvCxnSpPr>
          <p:cNvPr id="28" name="Straight Arrow Connector 27"/>
          <p:cNvCxnSpPr>
            <a:endCxn id="35" idx="0"/>
          </p:cNvCxnSpPr>
          <p:nvPr/>
        </p:nvCxnSpPr>
        <p:spPr>
          <a:xfrm flipH="1">
            <a:off x="2681446" y="3109246"/>
            <a:ext cx="1039713" cy="521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4" idx="0"/>
          </p:cNvCxnSpPr>
          <p:nvPr/>
        </p:nvCxnSpPr>
        <p:spPr>
          <a:xfrm flipH="1">
            <a:off x="3138994" y="3125657"/>
            <a:ext cx="813562" cy="5293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32" idx="0"/>
          </p:cNvCxnSpPr>
          <p:nvPr/>
        </p:nvCxnSpPr>
        <p:spPr>
          <a:xfrm flipH="1">
            <a:off x="3653549" y="3125657"/>
            <a:ext cx="513255" cy="5138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3" idx="0"/>
          </p:cNvCxnSpPr>
          <p:nvPr/>
        </p:nvCxnSpPr>
        <p:spPr>
          <a:xfrm flipH="1">
            <a:off x="4187789" y="3147956"/>
            <a:ext cx="250597" cy="5234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3444036" y="3639532"/>
            <a:ext cx="41902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72, 74, 75, 78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3989221" y="3671392"/>
            <a:ext cx="39713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81, 82, 83, 84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2924443" y="3654986"/>
            <a:ext cx="42910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66,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67,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68,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69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2489541" y="3630344"/>
            <a:ext cx="383810" cy="5154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58, 59,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61, 62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265685" y="2972311"/>
            <a:ext cx="623726" cy="633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42" idx="0"/>
          </p:cNvCxnSpPr>
          <p:nvPr/>
        </p:nvCxnSpPr>
        <p:spPr>
          <a:xfrm flipH="1">
            <a:off x="677605" y="3035409"/>
            <a:ext cx="570307" cy="628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9" idx="2"/>
          </p:cNvCxnSpPr>
          <p:nvPr/>
        </p:nvCxnSpPr>
        <p:spPr>
          <a:xfrm flipH="1">
            <a:off x="1205140" y="3024856"/>
            <a:ext cx="361597" cy="5361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41" idx="0"/>
          </p:cNvCxnSpPr>
          <p:nvPr/>
        </p:nvCxnSpPr>
        <p:spPr>
          <a:xfrm flipH="1">
            <a:off x="2071422" y="3035409"/>
            <a:ext cx="21477" cy="583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922942" y="3709908"/>
            <a:ext cx="320846" cy="5338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7,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8</a:t>
            </a:r>
            <a:r>
              <a:rPr lang="en-US" sz="800">
                <a:solidFill>
                  <a:schemeClr val="tx1"/>
                </a:solidFill>
              </a:rPr>
              <a:t>, 9,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10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879464" y="3619387"/>
            <a:ext cx="38391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39, 40,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52,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56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498135" y="3663562"/>
            <a:ext cx="358940" cy="7107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 1, 3,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4,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2389381" y="3280261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4983060" y="3244716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517347" y="3297711"/>
            <a:ext cx="29522" cy="114873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1623686" y="3054825"/>
            <a:ext cx="207851" cy="5061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1343648" y="3691006"/>
            <a:ext cx="385001" cy="5527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12</a:t>
            </a:r>
            <a:r>
              <a:rPr lang="en-US" sz="800">
                <a:solidFill>
                  <a:schemeClr val="tx1"/>
                </a:solidFill>
              </a:rPr>
              <a:t>, 29,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31,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32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49" name="Straight Arrow Connector 48"/>
          <p:cNvCxnSpPr>
            <a:endCxn id="58" idx="0"/>
          </p:cNvCxnSpPr>
          <p:nvPr/>
        </p:nvCxnSpPr>
        <p:spPr>
          <a:xfrm flipH="1">
            <a:off x="8744795" y="3038504"/>
            <a:ext cx="224044" cy="5747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/>
          <p:cNvSpPr/>
          <p:nvPr/>
        </p:nvSpPr>
        <p:spPr>
          <a:xfrm>
            <a:off x="10494671" y="3471779"/>
            <a:ext cx="413744" cy="8151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210,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211,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220,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230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43827" y="3735285"/>
            <a:ext cx="350116" cy="555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-9, -6,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-5,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8537614" y="3613280"/>
            <a:ext cx="414362" cy="60186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176,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177,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178, 179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10037983" y="3530837"/>
            <a:ext cx="411199" cy="7270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191,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211,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220,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230</a:t>
            </a:r>
          </a:p>
        </p:txBody>
      </p:sp>
      <p:cxnSp>
        <p:nvCxnSpPr>
          <p:cNvPr id="61" name="Straight Arrow Connector 60"/>
          <p:cNvCxnSpPr>
            <a:endCxn id="59" idx="0"/>
          </p:cNvCxnSpPr>
          <p:nvPr/>
        </p:nvCxnSpPr>
        <p:spPr>
          <a:xfrm flipH="1">
            <a:off x="10243583" y="2894870"/>
            <a:ext cx="112592" cy="635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8319479" y="2621549"/>
            <a:ext cx="1647297" cy="378566"/>
          </a:xfrm>
          <a:prstGeom prst="roundRect">
            <a:avLst/>
          </a:prstGeom>
          <a:solidFill>
            <a:srgbClr val="E911F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168, 174, 180, 185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6209269" y="2080439"/>
            <a:ext cx="2846653" cy="518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>
            <a:off x="9261605" y="2979582"/>
            <a:ext cx="71084" cy="602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ounded Rectangle 90"/>
          <p:cNvSpPr/>
          <p:nvPr/>
        </p:nvSpPr>
        <p:spPr>
          <a:xfrm>
            <a:off x="9007095" y="3581638"/>
            <a:ext cx="421936" cy="6185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181,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182,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183, 184</a:t>
            </a:r>
          </a:p>
        </p:txBody>
      </p:sp>
      <p:sp>
        <p:nvSpPr>
          <p:cNvPr id="104" name="Rounded Rectangle 103"/>
          <p:cNvSpPr/>
          <p:nvPr/>
        </p:nvSpPr>
        <p:spPr>
          <a:xfrm>
            <a:off x="9493324" y="3559864"/>
            <a:ext cx="443674" cy="6326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194,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196,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197, 199</a:t>
            </a:r>
          </a:p>
        </p:txBody>
      </p:sp>
      <p:cxnSp>
        <p:nvCxnSpPr>
          <p:cNvPr id="115" name="Straight Arrow Connector 114"/>
          <p:cNvCxnSpPr/>
          <p:nvPr/>
        </p:nvCxnSpPr>
        <p:spPr>
          <a:xfrm flipH="1">
            <a:off x="9678057" y="2972434"/>
            <a:ext cx="114884" cy="5211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10007189" y="3225555"/>
            <a:ext cx="25174" cy="120388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ounded Rectangle 139"/>
          <p:cNvSpPr/>
          <p:nvPr/>
        </p:nvSpPr>
        <p:spPr>
          <a:xfrm>
            <a:off x="10966381" y="3479036"/>
            <a:ext cx="415669" cy="8151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245,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247,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249,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255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43" name="Straight Arrow Connector 142"/>
          <p:cNvCxnSpPr/>
          <p:nvPr/>
        </p:nvCxnSpPr>
        <p:spPr>
          <a:xfrm>
            <a:off x="11538727" y="2880088"/>
            <a:ext cx="72612" cy="5916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>
            <a:off x="11928109" y="2923137"/>
            <a:ext cx="95482" cy="527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ounded Rectangle 154"/>
          <p:cNvSpPr/>
          <p:nvPr/>
        </p:nvSpPr>
        <p:spPr>
          <a:xfrm>
            <a:off x="11818500" y="3471780"/>
            <a:ext cx="423073" cy="8502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283,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290,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291,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294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498135" y="4846996"/>
            <a:ext cx="110187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Task: Insert </a:t>
            </a:r>
            <a:r>
              <a:rPr lang="en-US" dirty="0">
                <a:solidFill>
                  <a:srgbClr val="E911F9"/>
                </a:solidFill>
              </a:rPr>
              <a:t>101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Overflow 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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solidFill>
                  <a:srgbClr val="0070C0"/>
                </a:solidFill>
                <a:sym typeface="Wingdings"/>
              </a:rPr>
              <a:t>No possible key rotation anywhere in the tree! </a:t>
            </a:r>
          </a:p>
          <a:p>
            <a:pPr marL="457200" indent="-457200">
              <a:buFont typeface="Arial" charset="0"/>
              <a:buChar char="•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sym typeface="Wingdings"/>
              </a:rPr>
              <a:t>Split</a:t>
            </a:r>
            <a:r>
              <a:rPr lang="en-US" dirty="0">
                <a:sym typeface="Wingdings"/>
              </a:rPr>
              <a:t> and</a:t>
            </a:r>
            <a:r>
              <a:rPr lang="en-US" dirty="0">
                <a:solidFill>
                  <a:schemeClr val="accent6"/>
                </a:solidFill>
                <a:sym typeface="Wingdings"/>
              </a:rPr>
              <a:t> </a:t>
            </a:r>
            <a:r>
              <a:rPr lang="en-US" dirty="0">
                <a:sym typeface="Wingdings"/>
              </a:rPr>
              <a:t>elevate</a:t>
            </a:r>
            <a:r>
              <a:rPr lang="en-US" dirty="0">
                <a:solidFill>
                  <a:schemeClr val="accent6"/>
                </a:solidFill>
                <a:sym typeface="Wingdings"/>
              </a:rPr>
              <a:t> 104 </a:t>
            </a:r>
            <a:r>
              <a:rPr lang="en-US" dirty="0">
                <a:sym typeface="Wingdings"/>
              </a:rPr>
              <a:t>(middle key) to</a:t>
            </a:r>
            <a:r>
              <a:rPr lang="en-US" dirty="0">
                <a:solidFill>
                  <a:schemeClr val="accent6"/>
                </a:solidFill>
                <a:sym typeface="Wingdings"/>
              </a:rPr>
              <a:t> </a:t>
            </a:r>
            <a:r>
              <a:rPr lang="en-US" dirty="0">
                <a:solidFill>
                  <a:srgbClr val="0070C0"/>
                </a:solidFill>
                <a:sym typeface="Wingdings"/>
              </a:rPr>
              <a:t>parent…</a:t>
            </a:r>
          </a:p>
          <a:p>
            <a:pPr marL="457200" indent="-457200">
              <a:buFont typeface="Arial" charset="0"/>
              <a:buChar char="•"/>
            </a:pPr>
            <a:r>
              <a:rPr lang="en-US" b="1" dirty="0">
                <a:solidFill>
                  <a:schemeClr val="accent4">
                    <a:lumMod val="75000"/>
                  </a:schemeClr>
                </a:solidFill>
                <a:sym typeface="Wingdings"/>
              </a:rPr>
              <a:t>Which also overflows!</a:t>
            </a:r>
          </a:p>
          <a:p>
            <a:pPr marL="457200" indent="-457200">
              <a:buFont typeface="Arial" charset="0"/>
              <a:buChar char="•"/>
            </a:pPr>
            <a:r>
              <a:rPr lang="en-US" b="1" dirty="0">
                <a:solidFill>
                  <a:srgbClr val="E911F9"/>
                </a:solidFill>
                <a:sym typeface="Wingdings"/>
              </a:rPr>
              <a:t>AND ITS OWN SIBLINGS CAN’T HELP WITH ROTATIONS!</a:t>
            </a:r>
            <a:endParaRPr lang="en-US" b="1" dirty="0">
              <a:solidFill>
                <a:srgbClr val="E911F9"/>
              </a:solidFill>
            </a:endParaRPr>
          </a:p>
        </p:txBody>
      </p:sp>
      <p:cxnSp>
        <p:nvCxnSpPr>
          <p:cNvPr id="74" name="Straight Arrow Connector 73"/>
          <p:cNvCxnSpPr/>
          <p:nvPr/>
        </p:nvCxnSpPr>
        <p:spPr>
          <a:xfrm>
            <a:off x="4658582" y="3147956"/>
            <a:ext cx="46226" cy="465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/>
          <p:cNvSpPr/>
          <p:nvPr/>
        </p:nvSpPr>
        <p:spPr>
          <a:xfrm>
            <a:off x="4503556" y="3662558"/>
            <a:ext cx="39713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86, 87, 88, 89</a:t>
            </a:r>
          </a:p>
        </p:txBody>
      </p:sp>
      <p:sp>
        <p:nvSpPr>
          <p:cNvPr id="96" name="Rounded Rectangle 95"/>
          <p:cNvSpPr/>
          <p:nvPr/>
        </p:nvSpPr>
        <p:spPr>
          <a:xfrm>
            <a:off x="7063963" y="3669235"/>
            <a:ext cx="425467" cy="506627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152, 154,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157,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160,</a:t>
            </a:r>
          </a:p>
        </p:txBody>
      </p:sp>
      <p:cxnSp>
        <p:nvCxnSpPr>
          <p:cNvPr id="99" name="Straight Arrow Connector 98"/>
          <p:cNvCxnSpPr>
            <a:endCxn id="96" idx="0"/>
          </p:cNvCxnSpPr>
          <p:nvPr/>
        </p:nvCxnSpPr>
        <p:spPr>
          <a:xfrm>
            <a:off x="7136823" y="3078814"/>
            <a:ext cx="139874" cy="5904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9F98D3C-3DB8-6445-BA53-E08874D050F2}"/>
              </a:ext>
            </a:extLst>
          </p:cNvPr>
          <p:cNvCxnSpPr>
            <a:cxnSpLocks/>
          </p:cNvCxnSpPr>
          <p:nvPr/>
        </p:nvCxnSpPr>
        <p:spPr>
          <a:xfrm>
            <a:off x="6024500" y="3160923"/>
            <a:ext cx="37848" cy="1222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4167231E-3EF2-F049-81FA-AA0CE5F75927}"/>
              </a:ext>
            </a:extLst>
          </p:cNvPr>
          <p:cNvSpPr/>
          <p:nvPr/>
        </p:nvSpPr>
        <p:spPr>
          <a:xfrm>
            <a:off x="5863446" y="4379825"/>
            <a:ext cx="419145" cy="474779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108, 109</a:t>
            </a:r>
          </a:p>
        </p:txBody>
      </p:sp>
      <p:pic>
        <p:nvPicPr>
          <p:cNvPr id="48" name="Picture 47" descr="A person standing in front of a mirror posing for the camera&#10;&#10;Description automatically generated">
            <a:extLst>
              <a:ext uri="{FF2B5EF4-FFF2-40B4-BE49-F238E27FC236}">
                <a16:creationId xmlns:a16="http://schemas.microsoft.com/office/drawing/2014/main" id="{0702F706-643D-41CF-A8C2-694636984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484" y="4967499"/>
            <a:ext cx="1802611" cy="177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3190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#7: Worst-case, splitting the root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633782" y="1569308"/>
            <a:ext cx="1898589" cy="506627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57,   90, </a:t>
            </a:r>
            <a:r>
              <a:rPr lang="en-US" sz="1400" b="1" dirty="0">
                <a:solidFill>
                  <a:srgbClr val="FF0000"/>
                </a:solidFill>
              </a:rPr>
              <a:t>110</a:t>
            </a:r>
            <a:r>
              <a:rPr lang="en-US" sz="1400" dirty="0">
                <a:solidFill>
                  <a:schemeClr val="tx1"/>
                </a:solidFill>
              </a:rPr>
              <a:t>  162, 190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436973" y="2088777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604685" y="1999421"/>
            <a:ext cx="4529553" cy="422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793017" y="2518229"/>
            <a:ext cx="1547439" cy="506627"/>
          </a:xfrm>
          <a:prstGeom prst="roundRect">
            <a:avLst/>
          </a:prstGeom>
          <a:solidFill>
            <a:srgbClr val="E911F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-3, 6, 11, 34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669957" y="2619030"/>
            <a:ext cx="1231008" cy="506627"/>
          </a:xfrm>
          <a:prstGeom prst="roundRect">
            <a:avLst/>
          </a:prstGeom>
          <a:solidFill>
            <a:srgbClr val="E911F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65, 70, 80, 85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154699" y="2656500"/>
            <a:ext cx="1104511" cy="430904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100, </a:t>
            </a:r>
            <a:r>
              <a:rPr lang="en-US" sz="1400" b="1" dirty="0">
                <a:solidFill>
                  <a:srgbClr val="00B050"/>
                </a:solidFill>
              </a:rPr>
              <a:t>104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7818472" y="3038504"/>
            <a:ext cx="513128" cy="57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8" idx="0"/>
          </p:cNvCxnSpPr>
          <p:nvPr/>
        </p:nvCxnSpPr>
        <p:spPr>
          <a:xfrm flipH="1">
            <a:off x="8239087" y="3035409"/>
            <a:ext cx="437881" cy="604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788627" y="2937120"/>
            <a:ext cx="33037" cy="5346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40" idx="0"/>
          </p:cNvCxnSpPr>
          <p:nvPr/>
        </p:nvCxnSpPr>
        <p:spPr>
          <a:xfrm>
            <a:off x="11083026" y="2869190"/>
            <a:ext cx="91190" cy="6098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10359695" y="2490549"/>
            <a:ext cx="1712171" cy="397905"/>
          </a:xfrm>
          <a:prstGeom prst="roundRect">
            <a:avLst/>
          </a:prstGeom>
          <a:solidFill>
            <a:srgbClr val="E911F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200, 240, 260, 282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1419359" y="3464522"/>
            <a:ext cx="423073" cy="8502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261,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264,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270,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271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020298" y="3640372"/>
            <a:ext cx="437578" cy="6174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170,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171,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172,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173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553106" y="3648044"/>
            <a:ext cx="431484" cy="60982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164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165, 166,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 167, </a:t>
            </a:r>
          </a:p>
        </p:txBody>
      </p:sp>
      <p:cxnSp>
        <p:nvCxnSpPr>
          <p:cNvPr id="20" name="Straight Arrow Connector 19"/>
          <p:cNvCxnSpPr>
            <a:cxnSpLocks/>
            <a:endCxn id="27" idx="0"/>
          </p:cNvCxnSpPr>
          <p:nvPr/>
        </p:nvCxnSpPr>
        <p:spPr>
          <a:xfrm flipH="1">
            <a:off x="5300937" y="3170707"/>
            <a:ext cx="144429" cy="491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</p:cNvCxnSpPr>
          <p:nvPr/>
        </p:nvCxnSpPr>
        <p:spPr>
          <a:xfrm flipH="1">
            <a:off x="5565670" y="3092999"/>
            <a:ext cx="185448" cy="12486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</p:cNvCxnSpPr>
          <p:nvPr/>
        </p:nvCxnSpPr>
        <p:spPr>
          <a:xfrm>
            <a:off x="5949914" y="2071907"/>
            <a:ext cx="431031" cy="516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/>
            <a:endCxn id="25" idx="0"/>
          </p:cNvCxnSpPr>
          <p:nvPr/>
        </p:nvCxnSpPr>
        <p:spPr>
          <a:xfrm flipH="1">
            <a:off x="6820808" y="3102264"/>
            <a:ext cx="22039" cy="559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6123912" y="3619936"/>
            <a:ext cx="434374" cy="580206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112,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 114,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116,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118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606272" y="3661978"/>
            <a:ext cx="429071" cy="506627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124, 128,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130,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132,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5216143" y="4374292"/>
            <a:ext cx="433055" cy="758979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rgbClr val="E911F9"/>
                </a:solidFill>
              </a:rPr>
              <a:t>101</a:t>
            </a:r>
            <a:r>
              <a:rPr lang="en-US" sz="800" dirty="0">
                <a:solidFill>
                  <a:schemeClr val="tx1"/>
                </a:solidFill>
              </a:rPr>
              <a:t>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103,</a:t>
            </a:r>
            <a:br>
              <a:rPr lang="en-US" sz="800" dirty="0">
                <a:solidFill>
                  <a:schemeClr val="tx1"/>
                </a:solidFill>
              </a:rPr>
            </a:b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081019" y="3661978"/>
            <a:ext cx="439836" cy="501527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92,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93,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94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98</a:t>
            </a:r>
          </a:p>
        </p:txBody>
      </p:sp>
      <p:cxnSp>
        <p:nvCxnSpPr>
          <p:cNvPr id="28" name="Straight Arrow Connector 27"/>
          <p:cNvCxnSpPr>
            <a:endCxn id="35" idx="0"/>
          </p:cNvCxnSpPr>
          <p:nvPr/>
        </p:nvCxnSpPr>
        <p:spPr>
          <a:xfrm flipH="1">
            <a:off x="2681446" y="3109246"/>
            <a:ext cx="1039713" cy="521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4" idx="0"/>
          </p:cNvCxnSpPr>
          <p:nvPr/>
        </p:nvCxnSpPr>
        <p:spPr>
          <a:xfrm flipH="1">
            <a:off x="3138994" y="3125657"/>
            <a:ext cx="813562" cy="5293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32" idx="0"/>
          </p:cNvCxnSpPr>
          <p:nvPr/>
        </p:nvCxnSpPr>
        <p:spPr>
          <a:xfrm flipH="1">
            <a:off x="3653549" y="3125657"/>
            <a:ext cx="513255" cy="5138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3" idx="0"/>
          </p:cNvCxnSpPr>
          <p:nvPr/>
        </p:nvCxnSpPr>
        <p:spPr>
          <a:xfrm flipH="1">
            <a:off x="4187789" y="3147956"/>
            <a:ext cx="250597" cy="5234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3444036" y="3639532"/>
            <a:ext cx="41902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72, 74, 75, 78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3989221" y="3671392"/>
            <a:ext cx="39713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81, 82, 83, 84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2924443" y="3654986"/>
            <a:ext cx="42910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66,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67,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68,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69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2489541" y="3630344"/>
            <a:ext cx="383810" cy="5154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58, 59,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61, 62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265685" y="2972311"/>
            <a:ext cx="623726" cy="633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42" idx="0"/>
          </p:cNvCxnSpPr>
          <p:nvPr/>
        </p:nvCxnSpPr>
        <p:spPr>
          <a:xfrm flipH="1">
            <a:off x="677605" y="3035409"/>
            <a:ext cx="570307" cy="628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9" idx="2"/>
          </p:cNvCxnSpPr>
          <p:nvPr/>
        </p:nvCxnSpPr>
        <p:spPr>
          <a:xfrm flipH="1">
            <a:off x="1205140" y="3024856"/>
            <a:ext cx="361597" cy="5361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41" idx="0"/>
          </p:cNvCxnSpPr>
          <p:nvPr/>
        </p:nvCxnSpPr>
        <p:spPr>
          <a:xfrm flipH="1">
            <a:off x="2071422" y="3035409"/>
            <a:ext cx="21477" cy="583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922942" y="3709908"/>
            <a:ext cx="320846" cy="5338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7,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8</a:t>
            </a:r>
            <a:r>
              <a:rPr lang="en-US" sz="800">
                <a:solidFill>
                  <a:schemeClr val="tx1"/>
                </a:solidFill>
              </a:rPr>
              <a:t>, 9,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10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879464" y="3619387"/>
            <a:ext cx="38391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39, 40,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52,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56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498135" y="3663562"/>
            <a:ext cx="358940" cy="7107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 1, 3,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4,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2389381" y="3280261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4983060" y="3244716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517347" y="3297711"/>
            <a:ext cx="29522" cy="114873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1623686" y="3054825"/>
            <a:ext cx="207851" cy="5061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1343648" y="3691006"/>
            <a:ext cx="385001" cy="5527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12</a:t>
            </a:r>
            <a:r>
              <a:rPr lang="en-US" sz="800">
                <a:solidFill>
                  <a:schemeClr val="tx1"/>
                </a:solidFill>
              </a:rPr>
              <a:t>, 29,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31,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32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49" name="Straight Arrow Connector 48"/>
          <p:cNvCxnSpPr>
            <a:endCxn id="58" idx="0"/>
          </p:cNvCxnSpPr>
          <p:nvPr/>
        </p:nvCxnSpPr>
        <p:spPr>
          <a:xfrm flipH="1">
            <a:off x="8744795" y="3038504"/>
            <a:ext cx="224044" cy="5747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/>
          <p:cNvSpPr/>
          <p:nvPr/>
        </p:nvSpPr>
        <p:spPr>
          <a:xfrm>
            <a:off x="10494671" y="3471779"/>
            <a:ext cx="413744" cy="8151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210,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211,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220,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230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43827" y="3735285"/>
            <a:ext cx="350116" cy="555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-9, -6,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-5,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8537614" y="3613280"/>
            <a:ext cx="414362" cy="60186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176,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177,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178, 179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10037983" y="3530837"/>
            <a:ext cx="411199" cy="7270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191,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211,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220,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230</a:t>
            </a:r>
          </a:p>
        </p:txBody>
      </p:sp>
      <p:cxnSp>
        <p:nvCxnSpPr>
          <p:cNvPr id="61" name="Straight Arrow Connector 60"/>
          <p:cNvCxnSpPr>
            <a:endCxn id="59" idx="0"/>
          </p:cNvCxnSpPr>
          <p:nvPr/>
        </p:nvCxnSpPr>
        <p:spPr>
          <a:xfrm flipH="1">
            <a:off x="10243583" y="2894870"/>
            <a:ext cx="112592" cy="635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8319479" y="2621549"/>
            <a:ext cx="1647297" cy="378566"/>
          </a:xfrm>
          <a:prstGeom prst="roundRect">
            <a:avLst/>
          </a:prstGeom>
          <a:solidFill>
            <a:srgbClr val="E911F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168, 174, 180, 185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6209269" y="2080439"/>
            <a:ext cx="2846653" cy="518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>
            <a:off x="9261605" y="2979582"/>
            <a:ext cx="71084" cy="602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ounded Rectangle 90"/>
          <p:cNvSpPr/>
          <p:nvPr/>
        </p:nvSpPr>
        <p:spPr>
          <a:xfrm>
            <a:off x="9007095" y="3581638"/>
            <a:ext cx="421936" cy="6185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181,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182,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183, 184</a:t>
            </a:r>
          </a:p>
        </p:txBody>
      </p:sp>
      <p:sp>
        <p:nvSpPr>
          <p:cNvPr id="104" name="Rounded Rectangle 103"/>
          <p:cNvSpPr/>
          <p:nvPr/>
        </p:nvSpPr>
        <p:spPr>
          <a:xfrm>
            <a:off x="9493324" y="3559864"/>
            <a:ext cx="443674" cy="6326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194,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196,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197, 199</a:t>
            </a:r>
          </a:p>
        </p:txBody>
      </p:sp>
      <p:cxnSp>
        <p:nvCxnSpPr>
          <p:cNvPr id="115" name="Straight Arrow Connector 114"/>
          <p:cNvCxnSpPr/>
          <p:nvPr/>
        </p:nvCxnSpPr>
        <p:spPr>
          <a:xfrm flipH="1">
            <a:off x="9678057" y="2972434"/>
            <a:ext cx="114884" cy="5211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10007189" y="3225555"/>
            <a:ext cx="25174" cy="120388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ounded Rectangle 139"/>
          <p:cNvSpPr/>
          <p:nvPr/>
        </p:nvSpPr>
        <p:spPr>
          <a:xfrm>
            <a:off x="10966381" y="3479036"/>
            <a:ext cx="415669" cy="8151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245,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247,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249,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255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43" name="Straight Arrow Connector 142"/>
          <p:cNvCxnSpPr/>
          <p:nvPr/>
        </p:nvCxnSpPr>
        <p:spPr>
          <a:xfrm>
            <a:off x="11538727" y="2880088"/>
            <a:ext cx="72612" cy="5916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>
            <a:off x="11928109" y="2923137"/>
            <a:ext cx="95482" cy="527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ounded Rectangle 154"/>
          <p:cNvSpPr/>
          <p:nvPr/>
        </p:nvSpPr>
        <p:spPr>
          <a:xfrm>
            <a:off x="11818500" y="3471780"/>
            <a:ext cx="423073" cy="8502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283,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290,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291,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294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90016" y="4548784"/>
            <a:ext cx="110187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Task: Insert </a:t>
            </a:r>
            <a:r>
              <a:rPr lang="en-US" dirty="0">
                <a:solidFill>
                  <a:srgbClr val="E911F9"/>
                </a:solidFill>
              </a:rPr>
              <a:t>101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Overflow 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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solidFill>
                  <a:srgbClr val="0070C0"/>
                </a:solidFill>
                <a:sym typeface="Wingdings"/>
              </a:rPr>
              <a:t>No possible key rotation anywhere in the tree! </a:t>
            </a:r>
          </a:p>
          <a:p>
            <a:pPr marL="457200" indent="-457200">
              <a:buFont typeface="Arial" charset="0"/>
              <a:buChar char="•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sym typeface="Wingdings"/>
              </a:rPr>
              <a:t>Split</a:t>
            </a:r>
            <a:r>
              <a:rPr lang="en-US" dirty="0">
                <a:sym typeface="Wingdings"/>
              </a:rPr>
              <a:t> and</a:t>
            </a:r>
            <a:r>
              <a:rPr lang="en-US" dirty="0">
                <a:solidFill>
                  <a:schemeClr val="accent6"/>
                </a:solidFill>
                <a:sym typeface="Wingdings"/>
              </a:rPr>
              <a:t> </a:t>
            </a:r>
            <a:r>
              <a:rPr lang="en-US" dirty="0">
                <a:sym typeface="Wingdings"/>
              </a:rPr>
              <a:t>elevate</a:t>
            </a:r>
            <a:r>
              <a:rPr lang="en-US" dirty="0">
                <a:solidFill>
                  <a:schemeClr val="accent6"/>
                </a:solidFill>
                <a:sym typeface="Wingdings"/>
              </a:rPr>
              <a:t> 104 </a:t>
            </a:r>
            <a:r>
              <a:rPr lang="en-US" dirty="0">
                <a:sym typeface="Wingdings"/>
              </a:rPr>
              <a:t>(middle key) to</a:t>
            </a:r>
            <a:r>
              <a:rPr lang="en-US" dirty="0">
                <a:solidFill>
                  <a:schemeClr val="accent6"/>
                </a:solidFill>
                <a:sym typeface="Wingdings"/>
              </a:rPr>
              <a:t> </a:t>
            </a:r>
            <a:r>
              <a:rPr lang="en-US" dirty="0">
                <a:solidFill>
                  <a:srgbClr val="0070C0"/>
                </a:solidFill>
                <a:sym typeface="Wingdings"/>
              </a:rPr>
              <a:t>parent…</a:t>
            </a:r>
          </a:p>
          <a:p>
            <a:pPr marL="457200" indent="-457200">
              <a:buFont typeface="Arial" charset="0"/>
              <a:buChar char="•"/>
            </a:pPr>
            <a:r>
              <a:rPr lang="en-US" b="1" dirty="0">
                <a:solidFill>
                  <a:schemeClr val="accent4">
                    <a:lumMod val="75000"/>
                  </a:schemeClr>
                </a:solidFill>
                <a:sym typeface="Wingdings"/>
              </a:rPr>
              <a:t>Which also overflows!</a:t>
            </a:r>
          </a:p>
          <a:p>
            <a:pPr marL="457200" indent="-457200">
              <a:buFont typeface="Arial" charset="0"/>
              <a:buChar char="•"/>
            </a:pPr>
            <a:r>
              <a:rPr lang="en-US" b="1" dirty="0">
                <a:solidFill>
                  <a:srgbClr val="E911F9"/>
                </a:solidFill>
                <a:sym typeface="Wingdings"/>
              </a:rPr>
              <a:t>AND ITS OWN SIBLINGS CAN’T HELP WITH ROTATIONS!</a:t>
            </a:r>
          </a:p>
          <a:p>
            <a:pPr marL="457200" indent="-457200">
              <a:buFont typeface="Arial" charset="0"/>
              <a:buChar char="•"/>
            </a:pPr>
            <a:r>
              <a:rPr lang="en-US" b="1" dirty="0">
                <a:solidFill>
                  <a:schemeClr val="accent2"/>
                </a:solidFill>
                <a:sym typeface="Wingdings"/>
              </a:rPr>
              <a:t>Split current node </a:t>
            </a:r>
            <a:r>
              <a:rPr lang="en-US" dirty="0">
                <a:sym typeface="Wingdings"/>
              </a:rPr>
              <a:t>and elevate </a:t>
            </a:r>
            <a:r>
              <a:rPr lang="en-US" b="1" dirty="0">
                <a:solidFill>
                  <a:srgbClr val="FF0000"/>
                </a:solidFill>
                <a:sym typeface="Wingdings"/>
              </a:rPr>
              <a:t>110</a:t>
            </a:r>
            <a:r>
              <a:rPr lang="en-US" dirty="0">
                <a:sym typeface="Wingdings"/>
              </a:rPr>
              <a:t> (middle key) to the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sym typeface="Wingdings"/>
              </a:rPr>
              <a:t>parent (the root)</a:t>
            </a:r>
            <a:r>
              <a:rPr lang="en-US" dirty="0">
                <a:sym typeface="Wingdings"/>
              </a:rPr>
              <a:t>.</a:t>
            </a:r>
          </a:p>
          <a:p>
            <a:pPr marL="457200" indent="-457200">
              <a:buFont typeface="Arial" charset="0"/>
              <a:buChar char="•"/>
            </a:pPr>
            <a:endParaRPr lang="en-US" b="1" dirty="0">
              <a:solidFill>
                <a:srgbClr val="E911F9"/>
              </a:solidFill>
            </a:endParaRPr>
          </a:p>
        </p:txBody>
      </p:sp>
      <p:cxnSp>
        <p:nvCxnSpPr>
          <p:cNvPr id="74" name="Straight Arrow Connector 73"/>
          <p:cNvCxnSpPr/>
          <p:nvPr/>
        </p:nvCxnSpPr>
        <p:spPr>
          <a:xfrm>
            <a:off x="4658582" y="3147956"/>
            <a:ext cx="46226" cy="465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/>
          <p:cNvSpPr/>
          <p:nvPr/>
        </p:nvSpPr>
        <p:spPr>
          <a:xfrm>
            <a:off x="4503556" y="3662558"/>
            <a:ext cx="39713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86, 87, 88, 89</a:t>
            </a:r>
          </a:p>
        </p:txBody>
      </p:sp>
      <p:sp>
        <p:nvSpPr>
          <p:cNvPr id="96" name="Rounded Rectangle 95"/>
          <p:cNvSpPr/>
          <p:nvPr/>
        </p:nvSpPr>
        <p:spPr>
          <a:xfrm>
            <a:off x="7063963" y="3669235"/>
            <a:ext cx="425467" cy="506627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152, 154,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157,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160,</a:t>
            </a:r>
          </a:p>
        </p:txBody>
      </p:sp>
      <p:cxnSp>
        <p:nvCxnSpPr>
          <p:cNvPr id="99" name="Straight Arrow Connector 98"/>
          <p:cNvCxnSpPr>
            <a:endCxn id="96" idx="0"/>
          </p:cNvCxnSpPr>
          <p:nvPr/>
        </p:nvCxnSpPr>
        <p:spPr>
          <a:xfrm>
            <a:off x="7136823" y="3078814"/>
            <a:ext cx="139874" cy="5904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9F98D3C-3DB8-6445-BA53-E08874D050F2}"/>
              </a:ext>
            </a:extLst>
          </p:cNvPr>
          <p:cNvCxnSpPr>
            <a:cxnSpLocks/>
          </p:cNvCxnSpPr>
          <p:nvPr/>
        </p:nvCxnSpPr>
        <p:spPr>
          <a:xfrm>
            <a:off x="6024500" y="3160923"/>
            <a:ext cx="37848" cy="1222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81EC36F9-3CAA-2B43-B2CB-3769AF7FF299}"/>
              </a:ext>
            </a:extLst>
          </p:cNvPr>
          <p:cNvSpPr/>
          <p:nvPr/>
        </p:nvSpPr>
        <p:spPr>
          <a:xfrm>
            <a:off x="6326491" y="2614983"/>
            <a:ext cx="1104511" cy="430904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120, </a:t>
            </a:r>
            <a:r>
              <a:rPr lang="en-US" sz="1400" b="1" dirty="0">
                <a:solidFill>
                  <a:schemeClr val="tx1"/>
                </a:solidFill>
              </a:rPr>
              <a:t>150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3C6CE7-674A-F740-9989-2556B12DD319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6341099" y="3060222"/>
            <a:ext cx="194312" cy="559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D6811D4F-9C76-6B41-B140-8B99B1660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482" y="4697711"/>
            <a:ext cx="2070100" cy="1536700"/>
          </a:xfrm>
          <a:prstGeom prst="rect">
            <a:avLst/>
          </a:prstGeom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9AABCC2A-1B31-134E-B5D5-B4881924968C}"/>
              </a:ext>
            </a:extLst>
          </p:cNvPr>
          <p:cNvSpPr/>
          <p:nvPr/>
        </p:nvSpPr>
        <p:spPr>
          <a:xfrm>
            <a:off x="5863446" y="4379825"/>
            <a:ext cx="419145" cy="474779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108, 109</a:t>
            </a:r>
          </a:p>
        </p:txBody>
      </p:sp>
    </p:spTree>
    <p:extLst>
      <p:ext uri="{BB962C8B-B14F-4D97-AF65-F5344CB8AC3E}">
        <p14:creationId xmlns:p14="http://schemas.microsoft.com/office/powerpoint/2010/main" val="17033171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#7: Worst-case, splitting the root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633782" y="1569308"/>
            <a:ext cx="1898589" cy="506627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57,   90, </a:t>
            </a:r>
            <a:r>
              <a:rPr lang="en-US" sz="1400" b="1" dirty="0">
                <a:solidFill>
                  <a:srgbClr val="FF0000"/>
                </a:solidFill>
              </a:rPr>
              <a:t>110</a:t>
            </a:r>
            <a:r>
              <a:rPr lang="en-US" sz="1400" dirty="0">
                <a:solidFill>
                  <a:schemeClr val="tx1"/>
                </a:solidFill>
              </a:rPr>
              <a:t>  162, 190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436973" y="2088777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604685" y="1999421"/>
            <a:ext cx="4529553" cy="422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793017" y="2518229"/>
            <a:ext cx="1547439" cy="506627"/>
          </a:xfrm>
          <a:prstGeom prst="roundRect">
            <a:avLst/>
          </a:prstGeom>
          <a:solidFill>
            <a:srgbClr val="E911F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-3, 6, 11, 34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669957" y="2619030"/>
            <a:ext cx="1231008" cy="506627"/>
          </a:xfrm>
          <a:prstGeom prst="roundRect">
            <a:avLst/>
          </a:prstGeom>
          <a:solidFill>
            <a:srgbClr val="E911F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65, 70, 80, 85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154699" y="2656500"/>
            <a:ext cx="1104511" cy="430904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100, </a:t>
            </a:r>
            <a:r>
              <a:rPr lang="en-US" sz="1400" b="1" dirty="0">
                <a:solidFill>
                  <a:srgbClr val="00B050"/>
                </a:solidFill>
              </a:rPr>
              <a:t>104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7818472" y="3038504"/>
            <a:ext cx="513128" cy="57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8" idx="0"/>
          </p:cNvCxnSpPr>
          <p:nvPr/>
        </p:nvCxnSpPr>
        <p:spPr>
          <a:xfrm flipH="1">
            <a:off x="8239087" y="3035409"/>
            <a:ext cx="437881" cy="604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788627" y="2937120"/>
            <a:ext cx="33037" cy="5346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40" idx="0"/>
          </p:cNvCxnSpPr>
          <p:nvPr/>
        </p:nvCxnSpPr>
        <p:spPr>
          <a:xfrm>
            <a:off x="11083026" y="2869190"/>
            <a:ext cx="91190" cy="6098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10359695" y="2490549"/>
            <a:ext cx="1712171" cy="397905"/>
          </a:xfrm>
          <a:prstGeom prst="roundRect">
            <a:avLst/>
          </a:prstGeom>
          <a:solidFill>
            <a:srgbClr val="E911F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200, 240, 260, 282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1419359" y="3464522"/>
            <a:ext cx="423073" cy="8502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261,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264,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270,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271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020298" y="3640372"/>
            <a:ext cx="437578" cy="6174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170,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171,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172,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173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553106" y="3648044"/>
            <a:ext cx="431484" cy="60982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164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165, 166,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 167, </a:t>
            </a:r>
          </a:p>
        </p:txBody>
      </p:sp>
      <p:cxnSp>
        <p:nvCxnSpPr>
          <p:cNvPr id="20" name="Straight Arrow Connector 19"/>
          <p:cNvCxnSpPr>
            <a:cxnSpLocks/>
            <a:endCxn id="27" idx="0"/>
          </p:cNvCxnSpPr>
          <p:nvPr/>
        </p:nvCxnSpPr>
        <p:spPr>
          <a:xfrm flipH="1">
            <a:off x="5300937" y="3170707"/>
            <a:ext cx="144429" cy="491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</p:cNvCxnSpPr>
          <p:nvPr/>
        </p:nvCxnSpPr>
        <p:spPr>
          <a:xfrm flipH="1">
            <a:off x="5565670" y="3092999"/>
            <a:ext cx="185448" cy="12486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</p:cNvCxnSpPr>
          <p:nvPr/>
        </p:nvCxnSpPr>
        <p:spPr>
          <a:xfrm>
            <a:off x="5949914" y="2071907"/>
            <a:ext cx="431031" cy="516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/>
            <a:endCxn id="25" idx="0"/>
          </p:cNvCxnSpPr>
          <p:nvPr/>
        </p:nvCxnSpPr>
        <p:spPr>
          <a:xfrm flipH="1">
            <a:off x="6820808" y="3102264"/>
            <a:ext cx="22039" cy="559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6123912" y="3619936"/>
            <a:ext cx="434374" cy="580206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112,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 114,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116,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118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606272" y="3661978"/>
            <a:ext cx="429071" cy="506627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124, 128,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130,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132,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5216143" y="4374292"/>
            <a:ext cx="433055" cy="758979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rgbClr val="E911F9"/>
                </a:solidFill>
              </a:rPr>
              <a:t>101</a:t>
            </a:r>
            <a:r>
              <a:rPr lang="en-US" sz="800" dirty="0">
                <a:solidFill>
                  <a:schemeClr val="tx1"/>
                </a:solidFill>
              </a:rPr>
              <a:t>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103,</a:t>
            </a:r>
            <a:br>
              <a:rPr lang="en-US" sz="800" dirty="0">
                <a:solidFill>
                  <a:schemeClr val="tx1"/>
                </a:solidFill>
              </a:rPr>
            </a:b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081019" y="3661978"/>
            <a:ext cx="439836" cy="501527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92,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93,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94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98</a:t>
            </a:r>
          </a:p>
        </p:txBody>
      </p:sp>
      <p:cxnSp>
        <p:nvCxnSpPr>
          <p:cNvPr id="28" name="Straight Arrow Connector 27"/>
          <p:cNvCxnSpPr>
            <a:endCxn id="35" idx="0"/>
          </p:cNvCxnSpPr>
          <p:nvPr/>
        </p:nvCxnSpPr>
        <p:spPr>
          <a:xfrm flipH="1">
            <a:off x="2681446" y="3109246"/>
            <a:ext cx="1039713" cy="521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4" idx="0"/>
          </p:cNvCxnSpPr>
          <p:nvPr/>
        </p:nvCxnSpPr>
        <p:spPr>
          <a:xfrm flipH="1">
            <a:off x="3138994" y="3125657"/>
            <a:ext cx="813562" cy="5293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32" idx="0"/>
          </p:cNvCxnSpPr>
          <p:nvPr/>
        </p:nvCxnSpPr>
        <p:spPr>
          <a:xfrm flipH="1">
            <a:off x="3653549" y="3125657"/>
            <a:ext cx="513255" cy="5138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3" idx="0"/>
          </p:cNvCxnSpPr>
          <p:nvPr/>
        </p:nvCxnSpPr>
        <p:spPr>
          <a:xfrm flipH="1">
            <a:off x="4187789" y="3147956"/>
            <a:ext cx="250597" cy="5234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3444036" y="3639532"/>
            <a:ext cx="41902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72, 74, 75, 78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3989221" y="3671392"/>
            <a:ext cx="39713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81, 82, 83, 84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2924443" y="3654986"/>
            <a:ext cx="42910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66,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67,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68,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69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2489541" y="3630344"/>
            <a:ext cx="383810" cy="5154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58, 59,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61, 62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265685" y="2972311"/>
            <a:ext cx="623726" cy="633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42" idx="0"/>
          </p:cNvCxnSpPr>
          <p:nvPr/>
        </p:nvCxnSpPr>
        <p:spPr>
          <a:xfrm flipH="1">
            <a:off x="677605" y="3035409"/>
            <a:ext cx="570307" cy="628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9" idx="2"/>
          </p:cNvCxnSpPr>
          <p:nvPr/>
        </p:nvCxnSpPr>
        <p:spPr>
          <a:xfrm flipH="1">
            <a:off x="1205140" y="3024856"/>
            <a:ext cx="361597" cy="5361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41" idx="0"/>
          </p:cNvCxnSpPr>
          <p:nvPr/>
        </p:nvCxnSpPr>
        <p:spPr>
          <a:xfrm flipH="1">
            <a:off x="2071422" y="3035409"/>
            <a:ext cx="21477" cy="583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922942" y="3709908"/>
            <a:ext cx="320846" cy="5338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7,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8</a:t>
            </a:r>
            <a:r>
              <a:rPr lang="en-US" sz="800">
                <a:solidFill>
                  <a:schemeClr val="tx1"/>
                </a:solidFill>
              </a:rPr>
              <a:t>, 9,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10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879464" y="3619387"/>
            <a:ext cx="38391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39, 40,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52,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56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498135" y="3663562"/>
            <a:ext cx="358940" cy="7107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 1, 3,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4,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2389381" y="3280261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4983060" y="3244716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517347" y="3297711"/>
            <a:ext cx="29522" cy="114873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1623686" y="3054825"/>
            <a:ext cx="207851" cy="5061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1343648" y="3691006"/>
            <a:ext cx="385001" cy="5527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12</a:t>
            </a:r>
            <a:r>
              <a:rPr lang="en-US" sz="800">
                <a:solidFill>
                  <a:schemeClr val="tx1"/>
                </a:solidFill>
              </a:rPr>
              <a:t>, 29,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31,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32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49" name="Straight Arrow Connector 48"/>
          <p:cNvCxnSpPr>
            <a:endCxn id="58" idx="0"/>
          </p:cNvCxnSpPr>
          <p:nvPr/>
        </p:nvCxnSpPr>
        <p:spPr>
          <a:xfrm flipH="1">
            <a:off x="8744795" y="3038504"/>
            <a:ext cx="224044" cy="5747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/>
          <p:cNvSpPr/>
          <p:nvPr/>
        </p:nvSpPr>
        <p:spPr>
          <a:xfrm>
            <a:off x="10494671" y="3471779"/>
            <a:ext cx="413744" cy="8151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210,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211,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220,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230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43827" y="3735285"/>
            <a:ext cx="350116" cy="555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-9, -6,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-5,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8537614" y="3613280"/>
            <a:ext cx="414362" cy="60186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176,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177,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178, 179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10037983" y="3530837"/>
            <a:ext cx="411199" cy="7270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191,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211,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220,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230</a:t>
            </a:r>
          </a:p>
        </p:txBody>
      </p:sp>
      <p:cxnSp>
        <p:nvCxnSpPr>
          <p:cNvPr id="61" name="Straight Arrow Connector 60"/>
          <p:cNvCxnSpPr>
            <a:endCxn id="59" idx="0"/>
          </p:cNvCxnSpPr>
          <p:nvPr/>
        </p:nvCxnSpPr>
        <p:spPr>
          <a:xfrm flipH="1">
            <a:off x="10243583" y="2894870"/>
            <a:ext cx="112592" cy="635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8319479" y="2621549"/>
            <a:ext cx="1647297" cy="378566"/>
          </a:xfrm>
          <a:prstGeom prst="roundRect">
            <a:avLst/>
          </a:prstGeom>
          <a:solidFill>
            <a:srgbClr val="E911F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168, 174, 180, 185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6209269" y="2080439"/>
            <a:ext cx="2846653" cy="518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>
            <a:off x="9261605" y="2979582"/>
            <a:ext cx="71084" cy="602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ounded Rectangle 90"/>
          <p:cNvSpPr/>
          <p:nvPr/>
        </p:nvSpPr>
        <p:spPr>
          <a:xfrm>
            <a:off x="9007095" y="3581638"/>
            <a:ext cx="421936" cy="6185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181,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182,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183, 184</a:t>
            </a:r>
          </a:p>
        </p:txBody>
      </p:sp>
      <p:sp>
        <p:nvSpPr>
          <p:cNvPr id="104" name="Rounded Rectangle 103"/>
          <p:cNvSpPr/>
          <p:nvPr/>
        </p:nvSpPr>
        <p:spPr>
          <a:xfrm>
            <a:off x="9493324" y="3559864"/>
            <a:ext cx="443674" cy="6326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194,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196,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197, 199</a:t>
            </a:r>
          </a:p>
        </p:txBody>
      </p:sp>
      <p:cxnSp>
        <p:nvCxnSpPr>
          <p:cNvPr id="115" name="Straight Arrow Connector 114"/>
          <p:cNvCxnSpPr/>
          <p:nvPr/>
        </p:nvCxnSpPr>
        <p:spPr>
          <a:xfrm flipH="1">
            <a:off x="9678057" y="2972434"/>
            <a:ext cx="114884" cy="5211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10007189" y="3225555"/>
            <a:ext cx="25174" cy="120388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ounded Rectangle 139"/>
          <p:cNvSpPr/>
          <p:nvPr/>
        </p:nvSpPr>
        <p:spPr>
          <a:xfrm>
            <a:off x="10966381" y="3479036"/>
            <a:ext cx="415669" cy="8151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245,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247,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249,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255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43" name="Straight Arrow Connector 142"/>
          <p:cNvCxnSpPr/>
          <p:nvPr/>
        </p:nvCxnSpPr>
        <p:spPr>
          <a:xfrm>
            <a:off x="11538727" y="2880088"/>
            <a:ext cx="72612" cy="5916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>
            <a:off x="11928109" y="2923137"/>
            <a:ext cx="95482" cy="527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ounded Rectangle 154"/>
          <p:cNvSpPr/>
          <p:nvPr/>
        </p:nvSpPr>
        <p:spPr>
          <a:xfrm>
            <a:off x="11818500" y="3471780"/>
            <a:ext cx="423073" cy="8502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283,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290,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291,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294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90016" y="4537495"/>
            <a:ext cx="110187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Task: Insert </a:t>
            </a:r>
            <a:r>
              <a:rPr lang="en-US" dirty="0">
                <a:solidFill>
                  <a:srgbClr val="E911F9"/>
                </a:solidFill>
              </a:rPr>
              <a:t>101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Overflow 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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solidFill>
                  <a:srgbClr val="0070C0"/>
                </a:solidFill>
                <a:sym typeface="Wingdings"/>
              </a:rPr>
              <a:t>No possible key rotation anywhere in the tree! </a:t>
            </a:r>
          </a:p>
          <a:p>
            <a:pPr marL="457200" indent="-457200">
              <a:buFont typeface="Arial" charset="0"/>
              <a:buChar char="•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sym typeface="Wingdings"/>
              </a:rPr>
              <a:t>Split</a:t>
            </a:r>
            <a:r>
              <a:rPr lang="en-US" dirty="0">
                <a:sym typeface="Wingdings"/>
              </a:rPr>
              <a:t> and</a:t>
            </a:r>
            <a:r>
              <a:rPr lang="en-US" dirty="0">
                <a:solidFill>
                  <a:schemeClr val="accent6"/>
                </a:solidFill>
                <a:sym typeface="Wingdings"/>
              </a:rPr>
              <a:t> </a:t>
            </a:r>
            <a:r>
              <a:rPr lang="en-US" dirty="0">
                <a:sym typeface="Wingdings"/>
              </a:rPr>
              <a:t>elevate</a:t>
            </a:r>
            <a:r>
              <a:rPr lang="en-US" dirty="0">
                <a:solidFill>
                  <a:schemeClr val="accent6"/>
                </a:solidFill>
                <a:sym typeface="Wingdings"/>
              </a:rPr>
              <a:t> 104 </a:t>
            </a:r>
            <a:r>
              <a:rPr lang="en-US" dirty="0">
                <a:sym typeface="Wingdings"/>
              </a:rPr>
              <a:t>(middle key) to</a:t>
            </a:r>
            <a:r>
              <a:rPr lang="en-US" dirty="0">
                <a:solidFill>
                  <a:schemeClr val="accent6"/>
                </a:solidFill>
                <a:sym typeface="Wingdings"/>
              </a:rPr>
              <a:t> </a:t>
            </a:r>
            <a:r>
              <a:rPr lang="en-US" dirty="0">
                <a:solidFill>
                  <a:srgbClr val="0070C0"/>
                </a:solidFill>
                <a:sym typeface="Wingdings"/>
              </a:rPr>
              <a:t>parent…</a:t>
            </a:r>
          </a:p>
          <a:p>
            <a:pPr marL="457200" indent="-457200">
              <a:buFont typeface="Arial" charset="0"/>
              <a:buChar char="•"/>
            </a:pPr>
            <a:r>
              <a:rPr lang="en-US" b="1" dirty="0">
                <a:solidFill>
                  <a:schemeClr val="accent4">
                    <a:lumMod val="75000"/>
                  </a:schemeClr>
                </a:solidFill>
                <a:sym typeface="Wingdings"/>
              </a:rPr>
              <a:t>Which also overflows!</a:t>
            </a:r>
          </a:p>
          <a:p>
            <a:pPr marL="457200" indent="-457200">
              <a:buFont typeface="Arial" charset="0"/>
              <a:buChar char="•"/>
            </a:pPr>
            <a:r>
              <a:rPr lang="en-US" b="1" dirty="0">
                <a:solidFill>
                  <a:srgbClr val="E911F9"/>
                </a:solidFill>
                <a:sym typeface="Wingdings"/>
              </a:rPr>
              <a:t>AND ITS OWN SIBLINGS CAN’T HELP WITH ROTATIONS!</a:t>
            </a:r>
          </a:p>
          <a:p>
            <a:pPr marL="457200" indent="-457200">
              <a:buFont typeface="Arial" charset="0"/>
              <a:buChar char="•"/>
            </a:pPr>
            <a:r>
              <a:rPr lang="en-US" b="1" dirty="0">
                <a:solidFill>
                  <a:schemeClr val="accent2"/>
                </a:solidFill>
                <a:sym typeface="Wingdings"/>
              </a:rPr>
              <a:t>Split current node </a:t>
            </a:r>
            <a:r>
              <a:rPr lang="en-US" dirty="0">
                <a:sym typeface="Wingdings"/>
              </a:rPr>
              <a:t>and elevate </a:t>
            </a:r>
            <a:r>
              <a:rPr lang="en-US" b="1" dirty="0">
                <a:solidFill>
                  <a:srgbClr val="FF0000"/>
                </a:solidFill>
                <a:sym typeface="Wingdings"/>
              </a:rPr>
              <a:t>110</a:t>
            </a:r>
            <a:r>
              <a:rPr lang="en-US" dirty="0">
                <a:sym typeface="Wingdings"/>
              </a:rPr>
              <a:t> (middle key) to the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sym typeface="Wingdings"/>
              </a:rPr>
              <a:t>parent (the root)</a:t>
            </a:r>
            <a:r>
              <a:rPr lang="en-US" dirty="0">
                <a:sym typeface="Wingdings"/>
              </a:rPr>
              <a:t>.</a:t>
            </a:r>
          </a:p>
          <a:p>
            <a:pPr marL="457200" indent="-457200">
              <a:buFont typeface="Arial" charset="0"/>
              <a:buChar char="•"/>
            </a:pPr>
            <a:endParaRPr lang="en-US" b="1" dirty="0">
              <a:solidFill>
                <a:srgbClr val="E911F9"/>
              </a:solidFill>
            </a:endParaRPr>
          </a:p>
        </p:txBody>
      </p:sp>
      <p:cxnSp>
        <p:nvCxnSpPr>
          <p:cNvPr id="74" name="Straight Arrow Connector 73"/>
          <p:cNvCxnSpPr/>
          <p:nvPr/>
        </p:nvCxnSpPr>
        <p:spPr>
          <a:xfrm>
            <a:off x="4658582" y="3147956"/>
            <a:ext cx="46226" cy="465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/>
          <p:cNvSpPr/>
          <p:nvPr/>
        </p:nvSpPr>
        <p:spPr>
          <a:xfrm>
            <a:off x="4503556" y="3662558"/>
            <a:ext cx="39713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86, 87, 88, 89</a:t>
            </a:r>
          </a:p>
        </p:txBody>
      </p:sp>
      <p:sp>
        <p:nvSpPr>
          <p:cNvPr id="96" name="Rounded Rectangle 95"/>
          <p:cNvSpPr/>
          <p:nvPr/>
        </p:nvSpPr>
        <p:spPr>
          <a:xfrm>
            <a:off x="7063963" y="3669235"/>
            <a:ext cx="425467" cy="506627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152, 154,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157,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160,</a:t>
            </a:r>
          </a:p>
        </p:txBody>
      </p:sp>
      <p:cxnSp>
        <p:nvCxnSpPr>
          <p:cNvPr id="99" name="Straight Arrow Connector 98"/>
          <p:cNvCxnSpPr>
            <a:endCxn id="96" idx="0"/>
          </p:cNvCxnSpPr>
          <p:nvPr/>
        </p:nvCxnSpPr>
        <p:spPr>
          <a:xfrm>
            <a:off x="7136823" y="3078814"/>
            <a:ext cx="139874" cy="5904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9F98D3C-3DB8-6445-BA53-E08874D050F2}"/>
              </a:ext>
            </a:extLst>
          </p:cNvPr>
          <p:cNvCxnSpPr>
            <a:cxnSpLocks/>
          </p:cNvCxnSpPr>
          <p:nvPr/>
        </p:nvCxnSpPr>
        <p:spPr>
          <a:xfrm>
            <a:off x="6024500" y="3160923"/>
            <a:ext cx="37848" cy="1222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81EC36F9-3CAA-2B43-B2CB-3769AF7FF299}"/>
              </a:ext>
            </a:extLst>
          </p:cNvPr>
          <p:cNvSpPr/>
          <p:nvPr/>
        </p:nvSpPr>
        <p:spPr>
          <a:xfrm>
            <a:off x="6326491" y="2614983"/>
            <a:ext cx="1104511" cy="430904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120, </a:t>
            </a:r>
            <a:r>
              <a:rPr lang="en-US" sz="1400" b="1" dirty="0">
                <a:solidFill>
                  <a:schemeClr val="tx1"/>
                </a:solidFill>
              </a:rPr>
              <a:t>150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3C6CE7-674A-F740-9989-2556B12DD319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6341099" y="3060222"/>
            <a:ext cx="194312" cy="559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05D2292E-C6F3-CD46-BB1A-A0EEEF7FE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683" y="4465188"/>
            <a:ext cx="2406386" cy="15716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7266B6E-495D-3349-B326-5AFB9DD6CD87}"/>
              </a:ext>
            </a:extLst>
          </p:cNvPr>
          <p:cNvSpPr txBox="1"/>
          <p:nvPr/>
        </p:nvSpPr>
        <p:spPr>
          <a:xfrm>
            <a:off x="9783681" y="4457355"/>
            <a:ext cx="199111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b="1" dirty="0">
                <a:solidFill>
                  <a:schemeClr val="accent4">
                    <a:lumMod val="75000"/>
                  </a:schemeClr>
                </a:solidFill>
              </a:rPr>
              <a:t>OVERFLOW AGAIN!!!!!!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27E1EE67-1C0B-5B43-B1AA-FE288A670166}"/>
              </a:ext>
            </a:extLst>
          </p:cNvPr>
          <p:cNvSpPr/>
          <p:nvPr/>
        </p:nvSpPr>
        <p:spPr>
          <a:xfrm>
            <a:off x="5863446" y="4379825"/>
            <a:ext cx="419145" cy="474779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108, 109</a:t>
            </a:r>
          </a:p>
        </p:txBody>
      </p:sp>
    </p:spTree>
    <p:extLst>
      <p:ext uri="{BB962C8B-B14F-4D97-AF65-F5344CB8AC3E}">
        <p14:creationId xmlns:p14="http://schemas.microsoft.com/office/powerpoint/2010/main" val="29462218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#7: Worst-case, splitting the root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633782" y="1569308"/>
            <a:ext cx="1898589" cy="506627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57,   90, </a:t>
            </a:r>
            <a:r>
              <a:rPr lang="en-US" sz="1400" b="1" dirty="0">
                <a:solidFill>
                  <a:srgbClr val="FF0000"/>
                </a:solidFill>
              </a:rPr>
              <a:t>110</a:t>
            </a:r>
            <a:r>
              <a:rPr lang="en-US" sz="1400" dirty="0">
                <a:solidFill>
                  <a:schemeClr val="tx1"/>
                </a:solidFill>
              </a:rPr>
              <a:t>  162, 190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436973" y="2088777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604685" y="1999421"/>
            <a:ext cx="4529553" cy="422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793017" y="2518229"/>
            <a:ext cx="1547439" cy="506627"/>
          </a:xfrm>
          <a:prstGeom prst="roundRect">
            <a:avLst/>
          </a:prstGeom>
          <a:solidFill>
            <a:srgbClr val="E911F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-3, 6, 11, 34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669957" y="2619030"/>
            <a:ext cx="1231008" cy="506627"/>
          </a:xfrm>
          <a:prstGeom prst="roundRect">
            <a:avLst/>
          </a:prstGeom>
          <a:solidFill>
            <a:srgbClr val="E911F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65, 70, 80, 85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154699" y="2656500"/>
            <a:ext cx="1104511" cy="430904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100, </a:t>
            </a:r>
            <a:r>
              <a:rPr lang="en-US" sz="1400" b="1" dirty="0">
                <a:solidFill>
                  <a:srgbClr val="00B050"/>
                </a:solidFill>
              </a:rPr>
              <a:t>104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7818472" y="3038504"/>
            <a:ext cx="513128" cy="57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8" idx="0"/>
          </p:cNvCxnSpPr>
          <p:nvPr/>
        </p:nvCxnSpPr>
        <p:spPr>
          <a:xfrm flipH="1">
            <a:off x="8239087" y="3035409"/>
            <a:ext cx="437881" cy="604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788627" y="2937120"/>
            <a:ext cx="33037" cy="5346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40" idx="0"/>
          </p:cNvCxnSpPr>
          <p:nvPr/>
        </p:nvCxnSpPr>
        <p:spPr>
          <a:xfrm>
            <a:off x="11083026" y="2869190"/>
            <a:ext cx="91190" cy="6098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10359695" y="2490549"/>
            <a:ext cx="1712171" cy="397905"/>
          </a:xfrm>
          <a:prstGeom prst="roundRect">
            <a:avLst/>
          </a:prstGeom>
          <a:solidFill>
            <a:srgbClr val="E911F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200, 240, 260, 282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1419359" y="3464522"/>
            <a:ext cx="423073" cy="8502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261,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264,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270,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271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020298" y="3640372"/>
            <a:ext cx="437578" cy="6174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170,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171,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172,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173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553106" y="3648044"/>
            <a:ext cx="431484" cy="60982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164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165, 166,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 167, </a:t>
            </a:r>
          </a:p>
        </p:txBody>
      </p:sp>
      <p:cxnSp>
        <p:nvCxnSpPr>
          <p:cNvPr id="20" name="Straight Arrow Connector 19"/>
          <p:cNvCxnSpPr>
            <a:cxnSpLocks/>
            <a:endCxn id="27" idx="0"/>
          </p:cNvCxnSpPr>
          <p:nvPr/>
        </p:nvCxnSpPr>
        <p:spPr>
          <a:xfrm flipH="1">
            <a:off x="5300937" y="3170707"/>
            <a:ext cx="144429" cy="491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</p:cNvCxnSpPr>
          <p:nvPr/>
        </p:nvCxnSpPr>
        <p:spPr>
          <a:xfrm flipH="1">
            <a:off x="5565670" y="3092999"/>
            <a:ext cx="185448" cy="12486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</p:cNvCxnSpPr>
          <p:nvPr/>
        </p:nvCxnSpPr>
        <p:spPr>
          <a:xfrm>
            <a:off x="5949914" y="2071907"/>
            <a:ext cx="431031" cy="516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/>
            <a:endCxn id="25" idx="0"/>
          </p:cNvCxnSpPr>
          <p:nvPr/>
        </p:nvCxnSpPr>
        <p:spPr>
          <a:xfrm flipH="1">
            <a:off x="6820808" y="3102264"/>
            <a:ext cx="22039" cy="559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6123912" y="3619936"/>
            <a:ext cx="434374" cy="580206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112,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 114,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116,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118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606272" y="3661978"/>
            <a:ext cx="429071" cy="506627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124, 128,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130,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132,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5216143" y="4374292"/>
            <a:ext cx="433055" cy="758979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rgbClr val="E911F9"/>
                </a:solidFill>
              </a:rPr>
              <a:t>101</a:t>
            </a:r>
            <a:r>
              <a:rPr lang="en-US" sz="800" dirty="0">
                <a:solidFill>
                  <a:schemeClr val="tx1"/>
                </a:solidFill>
              </a:rPr>
              <a:t>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103,</a:t>
            </a:r>
            <a:br>
              <a:rPr lang="en-US" sz="800" dirty="0">
                <a:solidFill>
                  <a:schemeClr val="tx1"/>
                </a:solidFill>
              </a:rPr>
            </a:b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081019" y="3661978"/>
            <a:ext cx="439836" cy="501527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92,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93,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94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98</a:t>
            </a:r>
          </a:p>
        </p:txBody>
      </p:sp>
      <p:cxnSp>
        <p:nvCxnSpPr>
          <p:cNvPr id="28" name="Straight Arrow Connector 27"/>
          <p:cNvCxnSpPr>
            <a:endCxn id="35" idx="0"/>
          </p:cNvCxnSpPr>
          <p:nvPr/>
        </p:nvCxnSpPr>
        <p:spPr>
          <a:xfrm flipH="1">
            <a:off x="2681446" y="3109246"/>
            <a:ext cx="1039713" cy="521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4" idx="0"/>
          </p:cNvCxnSpPr>
          <p:nvPr/>
        </p:nvCxnSpPr>
        <p:spPr>
          <a:xfrm flipH="1">
            <a:off x="3138994" y="3125657"/>
            <a:ext cx="813562" cy="5293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32" idx="0"/>
          </p:cNvCxnSpPr>
          <p:nvPr/>
        </p:nvCxnSpPr>
        <p:spPr>
          <a:xfrm flipH="1">
            <a:off x="3653549" y="3125657"/>
            <a:ext cx="513255" cy="5138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3" idx="0"/>
          </p:cNvCxnSpPr>
          <p:nvPr/>
        </p:nvCxnSpPr>
        <p:spPr>
          <a:xfrm flipH="1">
            <a:off x="4187789" y="3147956"/>
            <a:ext cx="250597" cy="5234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3444036" y="3639532"/>
            <a:ext cx="41902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72, 74, 75, 78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3989221" y="3671392"/>
            <a:ext cx="39713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81, 82, 83, 84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2924443" y="3654986"/>
            <a:ext cx="42910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66,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67,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68,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69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2489541" y="3630344"/>
            <a:ext cx="383810" cy="5154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58, 59,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61, 62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265685" y="2972311"/>
            <a:ext cx="623726" cy="633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42" idx="0"/>
          </p:cNvCxnSpPr>
          <p:nvPr/>
        </p:nvCxnSpPr>
        <p:spPr>
          <a:xfrm flipH="1">
            <a:off x="677605" y="3035409"/>
            <a:ext cx="570307" cy="628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9" idx="2"/>
          </p:cNvCxnSpPr>
          <p:nvPr/>
        </p:nvCxnSpPr>
        <p:spPr>
          <a:xfrm flipH="1">
            <a:off x="1205140" y="3024856"/>
            <a:ext cx="361597" cy="5361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41" idx="0"/>
          </p:cNvCxnSpPr>
          <p:nvPr/>
        </p:nvCxnSpPr>
        <p:spPr>
          <a:xfrm flipH="1">
            <a:off x="2071422" y="3035409"/>
            <a:ext cx="21477" cy="583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922942" y="3709908"/>
            <a:ext cx="320846" cy="5338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7,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8</a:t>
            </a:r>
            <a:r>
              <a:rPr lang="en-US" sz="800">
                <a:solidFill>
                  <a:schemeClr val="tx1"/>
                </a:solidFill>
              </a:rPr>
              <a:t>, 9,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10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879464" y="3619387"/>
            <a:ext cx="38391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39, 40,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52,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56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498135" y="3663562"/>
            <a:ext cx="358940" cy="7107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 1, 3,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4,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2389381" y="3280261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4983060" y="3244716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517347" y="3297711"/>
            <a:ext cx="29522" cy="114873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1623686" y="3054825"/>
            <a:ext cx="207851" cy="5061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1343648" y="3691006"/>
            <a:ext cx="385001" cy="5527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12</a:t>
            </a:r>
            <a:r>
              <a:rPr lang="en-US" sz="800">
                <a:solidFill>
                  <a:schemeClr val="tx1"/>
                </a:solidFill>
              </a:rPr>
              <a:t>, 29,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31,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32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49" name="Straight Arrow Connector 48"/>
          <p:cNvCxnSpPr>
            <a:endCxn id="58" idx="0"/>
          </p:cNvCxnSpPr>
          <p:nvPr/>
        </p:nvCxnSpPr>
        <p:spPr>
          <a:xfrm flipH="1">
            <a:off x="8744795" y="3038504"/>
            <a:ext cx="224044" cy="5747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/>
          <p:cNvSpPr/>
          <p:nvPr/>
        </p:nvSpPr>
        <p:spPr>
          <a:xfrm>
            <a:off x="10494671" y="3471779"/>
            <a:ext cx="413744" cy="8151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210,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211,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220,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230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43827" y="3735285"/>
            <a:ext cx="350116" cy="555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-9, -6,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-5,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8537614" y="3613280"/>
            <a:ext cx="414362" cy="60186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176,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177,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178, 179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10037983" y="3530837"/>
            <a:ext cx="411199" cy="7270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191,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211,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220,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230</a:t>
            </a:r>
          </a:p>
        </p:txBody>
      </p:sp>
      <p:cxnSp>
        <p:nvCxnSpPr>
          <p:cNvPr id="61" name="Straight Arrow Connector 60"/>
          <p:cNvCxnSpPr>
            <a:endCxn id="59" idx="0"/>
          </p:cNvCxnSpPr>
          <p:nvPr/>
        </p:nvCxnSpPr>
        <p:spPr>
          <a:xfrm flipH="1">
            <a:off x="10243583" y="2894870"/>
            <a:ext cx="112592" cy="635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8319479" y="2621549"/>
            <a:ext cx="1647297" cy="378566"/>
          </a:xfrm>
          <a:prstGeom prst="roundRect">
            <a:avLst/>
          </a:prstGeom>
          <a:solidFill>
            <a:srgbClr val="E911F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168, 174, 180, 185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6209269" y="2080439"/>
            <a:ext cx="2846653" cy="518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>
            <a:off x="9261605" y="2979582"/>
            <a:ext cx="71084" cy="602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ounded Rectangle 90"/>
          <p:cNvSpPr/>
          <p:nvPr/>
        </p:nvSpPr>
        <p:spPr>
          <a:xfrm>
            <a:off x="9007095" y="3581638"/>
            <a:ext cx="421936" cy="6185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181,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182,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183, 184</a:t>
            </a:r>
          </a:p>
        </p:txBody>
      </p:sp>
      <p:sp>
        <p:nvSpPr>
          <p:cNvPr id="104" name="Rounded Rectangle 103"/>
          <p:cNvSpPr/>
          <p:nvPr/>
        </p:nvSpPr>
        <p:spPr>
          <a:xfrm>
            <a:off x="9493324" y="3559864"/>
            <a:ext cx="443674" cy="6326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194,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196,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197, 199</a:t>
            </a:r>
          </a:p>
        </p:txBody>
      </p:sp>
      <p:cxnSp>
        <p:nvCxnSpPr>
          <p:cNvPr id="115" name="Straight Arrow Connector 114"/>
          <p:cNvCxnSpPr/>
          <p:nvPr/>
        </p:nvCxnSpPr>
        <p:spPr>
          <a:xfrm flipH="1">
            <a:off x="9678057" y="2972434"/>
            <a:ext cx="114884" cy="5211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10007189" y="3225555"/>
            <a:ext cx="25174" cy="120388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ounded Rectangle 139"/>
          <p:cNvSpPr/>
          <p:nvPr/>
        </p:nvSpPr>
        <p:spPr>
          <a:xfrm>
            <a:off x="10966381" y="3479036"/>
            <a:ext cx="415669" cy="8151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245,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247,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249,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255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43" name="Straight Arrow Connector 142"/>
          <p:cNvCxnSpPr/>
          <p:nvPr/>
        </p:nvCxnSpPr>
        <p:spPr>
          <a:xfrm>
            <a:off x="11538727" y="2880088"/>
            <a:ext cx="72612" cy="5916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>
            <a:off x="11928109" y="2923137"/>
            <a:ext cx="95482" cy="527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ounded Rectangle 154"/>
          <p:cNvSpPr/>
          <p:nvPr/>
        </p:nvSpPr>
        <p:spPr>
          <a:xfrm>
            <a:off x="11818500" y="3471780"/>
            <a:ext cx="423073" cy="8502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283,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290,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291,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294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90016" y="4537495"/>
            <a:ext cx="110187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Task: Insert </a:t>
            </a:r>
            <a:r>
              <a:rPr lang="en-US" dirty="0">
                <a:solidFill>
                  <a:srgbClr val="E911F9"/>
                </a:solidFill>
              </a:rPr>
              <a:t>101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Overflow 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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solidFill>
                  <a:srgbClr val="0070C0"/>
                </a:solidFill>
                <a:sym typeface="Wingdings"/>
              </a:rPr>
              <a:t>No possible key rotation anywhere in the tree! </a:t>
            </a:r>
          </a:p>
          <a:p>
            <a:pPr marL="457200" indent="-457200">
              <a:buFont typeface="Arial" charset="0"/>
              <a:buChar char="•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sym typeface="Wingdings"/>
              </a:rPr>
              <a:t>Split</a:t>
            </a:r>
            <a:r>
              <a:rPr lang="en-US" dirty="0">
                <a:sym typeface="Wingdings"/>
              </a:rPr>
              <a:t> and</a:t>
            </a:r>
            <a:r>
              <a:rPr lang="en-US" dirty="0">
                <a:solidFill>
                  <a:schemeClr val="accent6"/>
                </a:solidFill>
                <a:sym typeface="Wingdings"/>
              </a:rPr>
              <a:t> </a:t>
            </a:r>
            <a:r>
              <a:rPr lang="en-US" dirty="0">
                <a:sym typeface="Wingdings"/>
              </a:rPr>
              <a:t>elevate</a:t>
            </a:r>
            <a:r>
              <a:rPr lang="en-US" dirty="0">
                <a:solidFill>
                  <a:schemeClr val="accent6"/>
                </a:solidFill>
                <a:sym typeface="Wingdings"/>
              </a:rPr>
              <a:t> 104 </a:t>
            </a:r>
            <a:r>
              <a:rPr lang="en-US" dirty="0">
                <a:sym typeface="Wingdings"/>
              </a:rPr>
              <a:t>(middle key) to</a:t>
            </a:r>
            <a:r>
              <a:rPr lang="en-US" dirty="0">
                <a:solidFill>
                  <a:schemeClr val="accent6"/>
                </a:solidFill>
                <a:sym typeface="Wingdings"/>
              </a:rPr>
              <a:t> </a:t>
            </a:r>
            <a:r>
              <a:rPr lang="en-US" dirty="0">
                <a:solidFill>
                  <a:srgbClr val="0070C0"/>
                </a:solidFill>
                <a:sym typeface="Wingdings"/>
              </a:rPr>
              <a:t>parent…</a:t>
            </a:r>
          </a:p>
          <a:p>
            <a:pPr marL="457200" indent="-457200">
              <a:buFont typeface="Arial" charset="0"/>
              <a:buChar char="•"/>
            </a:pPr>
            <a:r>
              <a:rPr lang="en-US" b="1" dirty="0">
                <a:solidFill>
                  <a:schemeClr val="accent4">
                    <a:lumMod val="75000"/>
                  </a:schemeClr>
                </a:solidFill>
                <a:sym typeface="Wingdings"/>
              </a:rPr>
              <a:t>Which also overflows!</a:t>
            </a:r>
          </a:p>
          <a:p>
            <a:pPr marL="457200" indent="-457200">
              <a:buFont typeface="Arial" charset="0"/>
              <a:buChar char="•"/>
            </a:pPr>
            <a:r>
              <a:rPr lang="en-US" b="1" dirty="0">
                <a:solidFill>
                  <a:srgbClr val="E911F9"/>
                </a:solidFill>
                <a:sym typeface="Wingdings"/>
              </a:rPr>
              <a:t>AND ITS OWN SIBLINGS CAN’T HELP WITH ROTATIONS!</a:t>
            </a:r>
          </a:p>
          <a:p>
            <a:pPr marL="457200" indent="-457200">
              <a:buFont typeface="Arial" charset="0"/>
              <a:buChar char="•"/>
            </a:pPr>
            <a:r>
              <a:rPr lang="en-US" b="1" dirty="0">
                <a:solidFill>
                  <a:schemeClr val="accent2"/>
                </a:solidFill>
                <a:sym typeface="Wingdings"/>
              </a:rPr>
              <a:t>Split current node </a:t>
            </a:r>
            <a:r>
              <a:rPr lang="en-US" dirty="0">
                <a:sym typeface="Wingdings"/>
              </a:rPr>
              <a:t>and elevate </a:t>
            </a:r>
            <a:r>
              <a:rPr lang="en-US" b="1" dirty="0">
                <a:solidFill>
                  <a:srgbClr val="FF0000"/>
                </a:solidFill>
                <a:sym typeface="Wingdings"/>
              </a:rPr>
              <a:t>110</a:t>
            </a:r>
            <a:r>
              <a:rPr lang="en-US" dirty="0">
                <a:sym typeface="Wingdings"/>
              </a:rPr>
              <a:t> (middle key) to the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sym typeface="Wingdings"/>
              </a:rPr>
              <a:t>parent (the root)</a:t>
            </a:r>
            <a:r>
              <a:rPr lang="en-US" dirty="0">
                <a:sym typeface="Wingdings"/>
              </a:rPr>
              <a:t>.</a:t>
            </a:r>
          </a:p>
          <a:p>
            <a:pPr marL="457200" indent="-457200">
              <a:buFont typeface="Arial" charset="0"/>
              <a:buChar char="•"/>
            </a:pPr>
            <a:endParaRPr lang="en-US" b="1" dirty="0">
              <a:solidFill>
                <a:srgbClr val="E911F9"/>
              </a:solidFill>
            </a:endParaRPr>
          </a:p>
        </p:txBody>
      </p:sp>
      <p:cxnSp>
        <p:nvCxnSpPr>
          <p:cNvPr id="74" name="Straight Arrow Connector 73"/>
          <p:cNvCxnSpPr/>
          <p:nvPr/>
        </p:nvCxnSpPr>
        <p:spPr>
          <a:xfrm>
            <a:off x="4658582" y="3147956"/>
            <a:ext cx="46226" cy="465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/>
          <p:cNvSpPr/>
          <p:nvPr/>
        </p:nvSpPr>
        <p:spPr>
          <a:xfrm>
            <a:off x="4503556" y="3662558"/>
            <a:ext cx="39713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86, 87, 88, 89</a:t>
            </a:r>
          </a:p>
        </p:txBody>
      </p:sp>
      <p:sp>
        <p:nvSpPr>
          <p:cNvPr id="96" name="Rounded Rectangle 95"/>
          <p:cNvSpPr/>
          <p:nvPr/>
        </p:nvSpPr>
        <p:spPr>
          <a:xfrm>
            <a:off x="7063963" y="3669235"/>
            <a:ext cx="425467" cy="506627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152, 154,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157,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160,</a:t>
            </a:r>
          </a:p>
        </p:txBody>
      </p:sp>
      <p:cxnSp>
        <p:nvCxnSpPr>
          <p:cNvPr id="99" name="Straight Arrow Connector 98"/>
          <p:cNvCxnSpPr>
            <a:endCxn id="96" idx="0"/>
          </p:cNvCxnSpPr>
          <p:nvPr/>
        </p:nvCxnSpPr>
        <p:spPr>
          <a:xfrm>
            <a:off x="7136823" y="3078814"/>
            <a:ext cx="139874" cy="5904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9F98D3C-3DB8-6445-BA53-E08874D050F2}"/>
              </a:ext>
            </a:extLst>
          </p:cNvPr>
          <p:cNvCxnSpPr>
            <a:cxnSpLocks/>
          </p:cNvCxnSpPr>
          <p:nvPr/>
        </p:nvCxnSpPr>
        <p:spPr>
          <a:xfrm>
            <a:off x="6024500" y="3160923"/>
            <a:ext cx="37848" cy="1222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81EC36F9-3CAA-2B43-B2CB-3769AF7FF299}"/>
              </a:ext>
            </a:extLst>
          </p:cNvPr>
          <p:cNvSpPr/>
          <p:nvPr/>
        </p:nvSpPr>
        <p:spPr>
          <a:xfrm>
            <a:off x="6326491" y="2614983"/>
            <a:ext cx="1104511" cy="430904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120, </a:t>
            </a:r>
            <a:r>
              <a:rPr lang="en-US" sz="1400" b="1" dirty="0">
                <a:solidFill>
                  <a:schemeClr val="tx1"/>
                </a:solidFill>
              </a:rPr>
              <a:t>150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3C6CE7-674A-F740-9989-2556B12DD319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6341099" y="3060222"/>
            <a:ext cx="194312" cy="559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7266B6E-495D-3349-B326-5AFB9DD6CD87}"/>
              </a:ext>
            </a:extLst>
          </p:cNvPr>
          <p:cNvSpPr txBox="1"/>
          <p:nvPr/>
        </p:nvSpPr>
        <p:spPr>
          <a:xfrm>
            <a:off x="9783681" y="4457355"/>
            <a:ext cx="199111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b="1" dirty="0">
                <a:solidFill>
                  <a:schemeClr val="accent4">
                    <a:lumMod val="75000"/>
                  </a:schemeClr>
                </a:solidFill>
              </a:rPr>
              <a:t>OVERFLOW AGAIN!!!!!!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D01A125-A256-A946-AFD4-0509461AE02A}"/>
              </a:ext>
            </a:extLst>
          </p:cNvPr>
          <p:cNvSpPr txBox="1"/>
          <p:nvPr/>
        </p:nvSpPr>
        <p:spPr>
          <a:xfrm>
            <a:off x="9792940" y="5451425"/>
            <a:ext cx="256620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b="1" dirty="0">
                <a:solidFill>
                  <a:srgbClr val="7030A0"/>
                </a:solidFill>
              </a:rPr>
              <a:t>NO SIBLINGS TO ROTATE TO!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6CAAC29-65E8-1D4A-A9A3-542F3012E106}"/>
              </a:ext>
            </a:extLst>
          </p:cNvPr>
          <p:cNvSpPr/>
          <p:nvPr/>
        </p:nvSpPr>
        <p:spPr>
          <a:xfrm>
            <a:off x="677605" y="1342103"/>
            <a:ext cx="3825951" cy="746674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…..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1EE86CB-D061-804F-9B7D-A1D539215D12}"/>
              </a:ext>
            </a:extLst>
          </p:cNvPr>
          <p:cNvSpPr/>
          <p:nvPr/>
        </p:nvSpPr>
        <p:spPr>
          <a:xfrm>
            <a:off x="7082464" y="1334213"/>
            <a:ext cx="3825951" cy="746674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…..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7700027-239F-C749-B539-7E8D30519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3614" y="4629292"/>
            <a:ext cx="1637991" cy="1637991"/>
          </a:xfrm>
          <a:prstGeom prst="rect">
            <a:avLst/>
          </a:prstGeom>
        </p:spPr>
      </p:pic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CDAD2260-8248-7B4C-9399-806E0A3F1E6A}"/>
              </a:ext>
            </a:extLst>
          </p:cNvPr>
          <p:cNvSpPr/>
          <p:nvPr/>
        </p:nvSpPr>
        <p:spPr>
          <a:xfrm>
            <a:off x="5863446" y="4379825"/>
            <a:ext cx="419145" cy="474779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108, 109</a:t>
            </a:r>
          </a:p>
        </p:txBody>
      </p:sp>
    </p:spTree>
    <p:extLst>
      <p:ext uri="{BB962C8B-B14F-4D97-AF65-F5344CB8AC3E}">
        <p14:creationId xmlns:p14="http://schemas.microsoft.com/office/powerpoint/2010/main" val="19825795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142" y="-6229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Example #7: Worst-case, splitting the root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486078" y="1538734"/>
            <a:ext cx="887073" cy="506627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57,   90, 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5295821" y="2045361"/>
            <a:ext cx="480963" cy="6213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604685" y="1999421"/>
            <a:ext cx="4529553" cy="422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793017" y="2518229"/>
            <a:ext cx="1547439" cy="506627"/>
          </a:xfrm>
          <a:prstGeom prst="roundRect">
            <a:avLst/>
          </a:prstGeom>
          <a:solidFill>
            <a:srgbClr val="E911F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-3, 6, 11, 34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669957" y="2619030"/>
            <a:ext cx="1231008" cy="506627"/>
          </a:xfrm>
          <a:prstGeom prst="roundRect">
            <a:avLst/>
          </a:prstGeom>
          <a:solidFill>
            <a:srgbClr val="E911F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65, 70, 80, 85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154699" y="2656500"/>
            <a:ext cx="1104511" cy="430904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100, </a:t>
            </a:r>
            <a:r>
              <a:rPr lang="en-US" sz="1400" b="1" dirty="0">
                <a:solidFill>
                  <a:srgbClr val="00B050"/>
                </a:solidFill>
              </a:rPr>
              <a:t>104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7818472" y="3038504"/>
            <a:ext cx="513128" cy="57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8" idx="0"/>
          </p:cNvCxnSpPr>
          <p:nvPr/>
        </p:nvCxnSpPr>
        <p:spPr>
          <a:xfrm flipH="1">
            <a:off x="8239087" y="3035409"/>
            <a:ext cx="437881" cy="604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788627" y="2937120"/>
            <a:ext cx="33037" cy="5346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40" idx="0"/>
          </p:cNvCxnSpPr>
          <p:nvPr/>
        </p:nvCxnSpPr>
        <p:spPr>
          <a:xfrm>
            <a:off x="11083026" y="2869190"/>
            <a:ext cx="91190" cy="6098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10359695" y="2490549"/>
            <a:ext cx="1712171" cy="397905"/>
          </a:xfrm>
          <a:prstGeom prst="roundRect">
            <a:avLst/>
          </a:prstGeom>
          <a:solidFill>
            <a:srgbClr val="E911F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200, 240, 260, 282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1419359" y="3464522"/>
            <a:ext cx="423073" cy="8502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261,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264,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270,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271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020298" y="3640372"/>
            <a:ext cx="437578" cy="6174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170,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171,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172,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173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553106" y="3648044"/>
            <a:ext cx="431484" cy="60982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164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165, 166,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 167, </a:t>
            </a:r>
          </a:p>
        </p:txBody>
      </p:sp>
      <p:cxnSp>
        <p:nvCxnSpPr>
          <p:cNvPr id="20" name="Straight Arrow Connector 19"/>
          <p:cNvCxnSpPr>
            <a:cxnSpLocks/>
            <a:endCxn id="27" idx="0"/>
          </p:cNvCxnSpPr>
          <p:nvPr/>
        </p:nvCxnSpPr>
        <p:spPr>
          <a:xfrm flipH="1">
            <a:off x="5300937" y="3170707"/>
            <a:ext cx="144429" cy="491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</p:cNvCxnSpPr>
          <p:nvPr/>
        </p:nvCxnSpPr>
        <p:spPr>
          <a:xfrm flipH="1">
            <a:off x="5565670" y="3092999"/>
            <a:ext cx="185448" cy="12486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</p:cNvCxnSpPr>
          <p:nvPr/>
        </p:nvCxnSpPr>
        <p:spPr>
          <a:xfrm>
            <a:off x="6123912" y="2080439"/>
            <a:ext cx="257033" cy="5082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/>
            <a:endCxn id="25" idx="0"/>
          </p:cNvCxnSpPr>
          <p:nvPr/>
        </p:nvCxnSpPr>
        <p:spPr>
          <a:xfrm flipH="1">
            <a:off x="6820808" y="3102264"/>
            <a:ext cx="22039" cy="559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6123912" y="3619936"/>
            <a:ext cx="434374" cy="580206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112,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 114,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116,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118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606272" y="3661978"/>
            <a:ext cx="429071" cy="506627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124, 128,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130,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132,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5216143" y="4374292"/>
            <a:ext cx="433055" cy="758979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rgbClr val="E911F9"/>
                </a:solidFill>
              </a:rPr>
              <a:t>101</a:t>
            </a:r>
            <a:r>
              <a:rPr lang="en-US" sz="800" dirty="0">
                <a:solidFill>
                  <a:schemeClr val="tx1"/>
                </a:solidFill>
              </a:rPr>
              <a:t>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103,</a:t>
            </a:r>
            <a:br>
              <a:rPr lang="en-US" sz="800" dirty="0">
                <a:solidFill>
                  <a:schemeClr val="tx1"/>
                </a:solidFill>
              </a:rPr>
            </a:b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081019" y="3661978"/>
            <a:ext cx="439836" cy="501527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92,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93,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94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98</a:t>
            </a:r>
          </a:p>
        </p:txBody>
      </p:sp>
      <p:cxnSp>
        <p:nvCxnSpPr>
          <p:cNvPr id="28" name="Straight Arrow Connector 27"/>
          <p:cNvCxnSpPr>
            <a:endCxn id="35" idx="0"/>
          </p:cNvCxnSpPr>
          <p:nvPr/>
        </p:nvCxnSpPr>
        <p:spPr>
          <a:xfrm flipH="1">
            <a:off x="2681446" y="3109246"/>
            <a:ext cx="1039713" cy="521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4" idx="0"/>
          </p:cNvCxnSpPr>
          <p:nvPr/>
        </p:nvCxnSpPr>
        <p:spPr>
          <a:xfrm flipH="1">
            <a:off x="3138994" y="3125657"/>
            <a:ext cx="813562" cy="5293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32" idx="0"/>
          </p:cNvCxnSpPr>
          <p:nvPr/>
        </p:nvCxnSpPr>
        <p:spPr>
          <a:xfrm flipH="1">
            <a:off x="3653549" y="3125657"/>
            <a:ext cx="513255" cy="5138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3" idx="0"/>
          </p:cNvCxnSpPr>
          <p:nvPr/>
        </p:nvCxnSpPr>
        <p:spPr>
          <a:xfrm flipH="1">
            <a:off x="4187789" y="3147956"/>
            <a:ext cx="250597" cy="5234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3444036" y="3639532"/>
            <a:ext cx="41902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72, 74, 75, 78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3989221" y="3671392"/>
            <a:ext cx="39713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81, 82, 83, 84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2924443" y="3654986"/>
            <a:ext cx="42910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66,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67,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68,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69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2489541" y="3630344"/>
            <a:ext cx="383810" cy="5154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58, 59,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61, 62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265685" y="2972311"/>
            <a:ext cx="623726" cy="633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42" idx="0"/>
          </p:cNvCxnSpPr>
          <p:nvPr/>
        </p:nvCxnSpPr>
        <p:spPr>
          <a:xfrm flipH="1">
            <a:off x="677605" y="3035409"/>
            <a:ext cx="570307" cy="628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9" idx="2"/>
          </p:cNvCxnSpPr>
          <p:nvPr/>
        </p:nvCxnSpPr>
        <p:spPr>
          <a:xfrm flipH="1">
            <a:off x="1205140" y="3024856"/>
            <a:ext cx="361597" cy="5361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41" idx="0"/>
          </p:cNvCxnSpPr>
          <p:nvPr/>
        </p:nvCxnSpPr>
        <p:spPr>
          <a:xfrm flipH="1">
            <a:off x="2071422" y="3035409"/>
            <a:ext cx="21477" cy="583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922942" y="3709908"/>
            <a:ext cx="320846" cy="5338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7,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8</a:t>
            </a:r>
            <a:r>
              <a:rPr lang="en-US" sz="800">
                <a:solidFill>
                  <a:schemeClr val="tx1"/>
                </a:solidFill>
              </a:rPr>
              <a:t>, 9,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10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879464" y="3619387"/>
            <a:ext cx="38391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39, 40,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52,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56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498135" y="3663562"/>
            <a:ext cx="358940" cy="7107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 1, 3,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4,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2389381" y="3280261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4983060" y="3244716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517347" y="3297711"/>
            <a:ext cx="29522" cy="114873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1623686" y="3054825"/>
            <a:ext cx="207851" cy="5061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1343648" y="3691006"/>
            <a:ext cx="385001" cy="5527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12</a:t>
            </a:r>
            <a:r>
              <a:rPr lang="en-US" sz="800">
                <a:solidFill>
                  <a:schemeClr val="tx1"/>
                </a:solidFill>
              </a:rPr>
              <a:t>, 29,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31,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32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49" name="Straight Arrow Connector 48"/>
          <p:cNvCxnSpPr>
            <a:endCxn id="58" idx="0"/>
          </p:cNvCxnSpPr>
          <p:nvPr/>
        </p:nvCxnSpPr>
        <p:spPr>
          <a:xfrm flipH="1">
            <a:off x="8744795" y="3038504"/>
            <a:ext cx="224044" cy="5747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/>
          <p:cNvSpPr/>
          <p:nvPr/>
        </p:nvSpPr>
        <p:spPr>
          <a:xfrm>
            <a:off x="10494671" y="3471779"/>
            <a:ext cx="413744" cy="8151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210,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211,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220,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230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43827" y="3735285"/>
            <a:ext cx="350116" cy="555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-9, -6,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-5,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8537614" y="3613280"/>
            <a:ext cx="414362" cy="60186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176,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177,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178, 179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10037983" y="3530837"/>
            <a:ext cx="411199" cy="7270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191,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211,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220,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230</a:t>
            </a:r>
          </a:p>
        </p:txBody>
      </p:sp>
      <p:cxnSp>
        <p:nvCxnSpPr>
          <p:cNvPr id="61" name="Straight Arrow Connector 60"/>
          <p:cNvCxnSpPr>
            <a:endCxn id="59" idx="0"/>
          </p:cNvCxnSpPr>
          <p:nvPr/>
        </p:nvCxnSpPr>
        <p:spPr>
          <a:xfrm flipH="1">
            <a:off x="10243583" y="2894870"/>
            <a:ext cx="112592" cy="635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8319479" y="2621549"/>
            <a:ext cx="1647297" cy="378566"/>
          </a:xfrm>
          <a:prstGeom prst="roundRect">
            <a:avLst/>
          </a:prstGeom>
          <a:solidFill>
            <a:srgbClr val="E911F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168, 174, 180, 185</a:t>
            </a:r>
          </a:p>
        </p:txBody>
      </p:sp>
      <p:cxnSp>
        <p:nvCxnSpPr>
          <p:cNvPr id="57" name="Straight Arrow Connector 56"/>
          <p:cNvCxnSpPr>
            <a:cxnSpLocks/>
          </p:cNvCxnSpPr>
          <p:nvPr/>
        </p:nvCxnSpPr>
        <p:spPr>
          <a:xfrm>
            <a:off x="6380945" y="2080439"/>
            <a:ext cx="2674977" cy="518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>
            <a:off x="9261605" y="2979582"/>
            <a:ext cx="71084" cy="602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ounded Rectangle 90"/>
          <p:cNvSpPr/>
          <p:nvPr/>
        </p:nvSpPr>
        <p:spPr>
          <a:xfrm>
            <a:off x="9007095" y="3581638"/>
            <a:ext cx="421936" cy="6185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181,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182,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183, 184</a:t>
            </a:r>
          </a:p>
        </p:txBody>
      </p:sp>
      <p:sp>
        <p:nvSpPr>
          <p:cNvPr id="104" name="Rounded Rectangle 103"/>
          <p:cNvSpPr/>
          <p:nvPr/>
        </p:nvSpPr>
        <p:spPr>
          <a:xfrm>
            <a:off x="9493324" y="3559864"/>
            <a:ext cx="443674" cy="6326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194,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196,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197, 199</a:t>
            </a:r>
          </a:p>
        </p:txBody>
      </p:sp>
      <p:cxnSp>
        <p:nvCxnSpPr>
          <p:cNvPr id="115" name="Straight Arrow Connector 114"/>
          <p:cNvCxnSpPr/>
          <p:nvPr/>
        </p:nvCxnSpPr>
        <p:spPr>
          <a:xfrm flipH="1">
            <a:off x="9678057" y="2972434"/>
            <a:ext cx="114884" cy="5211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10007189" y="3225555"/>
            <a:ext cx="25174" cy="120388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ounded Rectangle 139"/>
          <p:cNvSpPr/>
          <p:nvPr/>
        </p:nvSpPr>
        <p:spPr>
          <a:xfrm>
            <a:off x="10966381" y="3479036"/>
            <a:ext cx="415669" cy="8151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245,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247,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249,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255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43" name="Straight Arrow Connector 142"/>
          <p:cNvCxnSpPr/>
          <p:nvPr/>
        </p:nvCxnSpPr>
        <p:spPr>
          <a:xfrm>
            <a:off x="11538727" y="2880088"/>
            <a:ext cx="72612" cy="5916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>
            <a:off x="11928109" y="2923137"/>
            <a:ext cx="95482" cy="527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ounded Rectangle 154"/>
          <p:cNvSpPr/>
          <p:nvPr/>
        </p:nvSpPr>
        <p:spPr>
          <a:xfrm>
            <a:off x="11818500" y="3471780"/>
            <a:ext cx="423073" cy="8502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283,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290,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291,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294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90016" y="4537495"/>
            <a:ext cx="110187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Task: Insert </a:t>
            </a:r>
            <a:r>
              <a:rPr lang="en-US" dirty="0">
                <a:solidFill>
                  <a:srgbClr val="E911F9"/>
                </a:solidFill>
              </a:rPr>
              <a:t>101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Overflow 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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solidFill>
                  <a:srgbClr val="0070C0"/>
                </a:solidFill>
                <a:sym typeface="Wingdings"/>
              </a:rPr>
              <a:t>No possible key rotation anywhere in the tree! </a:t>
            </a:r>
          </a:p>
          <a:p>
            <a:pPr marL="457200" indent="-457200">
              <a:buFont typeface="Arial" charset="0"/>
              <a:buChar char="•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sym typeface="Wingdings"/>
              </a:rPr>
              <a:t>Split</a:t>
            </a:r>
            <a:r>
              <a:rPr lang="en-US" dirty="0">
                <a:sym typeface="Wingdings"/>
              </a:rPr>
              <a:t> and</a:t>
            </a:r>
            <a:r>
              <a:rPr lang="en-US" dirty="0">
                <a:solidFill>
                  <a:schemeClr val="accent6"/>
                </a:solidFill>
                <a:sym typeface="Wingdings"/>
              </a:rPr>
              <a:t> </a:t>
            </a:r>
            <a:r>
              <a:rPr lang="en-US" dirty="0">
                <a:sym typeface="Wingdings"/>
              </a:rPr>
              <a:t>elevate</a:t>
            </a:r>
            <a:r>
              <a:rPr lang="en-US" dirty="0">
                <a:solidFill>
                  <a:schemeClr val="accent6"/>
                </a:solidFill>
                <a:sym typeface="Wingdings"/>
              </a:rPr>
              <a:t> 104 </a:t>
            </a:r>
            <a:r>
              <a:rPr lang="en-US" dirty="0">
                <a:sym typeface="Wingdings"/>
              </a:rPr>
              <a:t>(middle key) to</a:t>
            </a:r>
            <a:r>
              <a:rPr lang="en-US" dirty="0">
                <a:solidFill>
                  <a:schemeClr val="accent6"/>
                </a:solidFill>
                <a:sym typeface="Wingdings"/>
              </a:rPr>
              <a:t> </a:t>
            </a:r>
            <a:r>
              <a:rPr lang="en-US" dirty="0">
                <a:solidFill>
                  <a:srgbClr val="0070C0"/>
                </a:solidFill>
                <a:sym typeface="Wingdings"/>
              </a:rPr>
              <a:t>parent…</a:t>
            </a:r>
          </a:p>
          <a:p>
            <a:pPr marL="457200" indent="-457200">
              <a:buFont typeface="Arial" charset="0"/>
              <a:buChar char="•"/>
            </a:pPr>
            <a:r>
              <a:rPr lang="en-US" b="1" dirty="0">
                <a:solidFill>
                  <a:schemeClr val="accent4">
                    <a:lumMod val="75000"/>
                  </a:schemeClr>
                </a:solidFill>
                <a:sym typeface="Wingdings"/>
              </a:rPr>
              <a:t>Which also overflows!</a:t>
            </a:r>
          </a:p>
          <a:p>
            <a:pPr marL="457200" indent="-457200">
              <a:buFont typeface="Arial" charset="0"/>
              <a:buChar char="•"/>
            </a:pPr>
            <a:r>
              <a:rPr lang="en-US" b="1" dirty="0">
                <a:solidFill>
                  <a:srgbClr val="E911F9"/>
                </a:solidFill>
                <a:sym typeface="Wingdings"/>
              </a:rPr>
              <a:t>AND ITS OWN SIBLINGS CAN’T HELP WITH ROTATIONS!</a:t>
            </a:r>
          </a:p>
          <a:p>
            <a:pPr marL="457200" indent="-457200">
              <a:buFont typeface="Arial" charset="0"/>
              <a:buChar char="•"/>
            </a:pPr>
            <a:r>
              <a:rPr lang="en-US" b="1" dirty="0">
                <a:solidFill>
                  <a:schemeClr val="accent2"/>
                </a:solidFill>
                <a:sym typeface="Wingdings"/>
              </a:rPr>
              <a:t>Split current node </a:t>
            </a:r>
            <a:r>
              <a:rPr lang="en-US" dirty="0">
                <a:sym typeface="Wingdings"/>
              </a:rPr>
              <a:t>and elevate </a:t>
            </a:r>
            <a:r>
              <a:rPr lang="en-US" b="1" dirty="0">
                <a:solidFill>
                  <a:srgbClr val="FF0000"/>
                </a:solidFill>
                <a:sym typeface="Wingdings"/>
              </a:rPr>
              <a:t>110</a:t>
            </a:r>
            <a:r>
              <a:rPr lang="en-US" dirty="0">
                <a:sym typeface="Wingdings"/>
              </a:rPr>
              <a:t> (middle key) to the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sym typeface="Wingdings"/>
              </a:rPr>
              <a:t>parent (the root)</a:t>
            </a:r>
            <a:r>
              <a:rPr lang="en-US" dirty="0">
                <a:sym typeface="Wingdings"/>
              </a:rPr>
              <a:t>.</a:t>
            </a:r>
          </a:p>
          <a:p>
            <a:pPr marL="457200" indent="-457200">
              <a:buFont typeface="Arial" charset="0"/>
              <a:buChar char="•"/>
            </a:pPr>
            <a:endParaRPr lang="en-US" b="1" dirty="0">
              <a:solidFill>
                <a:srgbClr val="E911F9"/>
              </a:solidFill>
            </a:endParaRPr>
          </a:p>
        </p:txBody>
      </p:sp>
      <p:cxnSp>
        <p:nvCxnSpPr>
          <p:cNvPr id="74" name="Straight Arrow Connector 73"/>
          <p:cNvCxnSpPr/>
          <p:nvPr/>
        </p:nvCxnSpPr>
        <p:spPr>
          <a:xfrm>
            <a:off x="4658582" y="3147956"/>
            <a:ext cx="46226" cy="465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/>
          <p:cNvSpPr/>
          <p:nvPr/>
        </p:nvSpPr>
        <p:spPr>
          <a:xfrm>
            <a:off x="4503556" y="3662558"/>
            <a:ext cx="39713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86, 87, 88, 89</a:t>
            </a:r>
          </a:p>
        </p:txBody>
      </p:sp>
      <p:sp>
        <p:nvSpPr>
          <p:cNvPr id="96" name="Rounded Rectangle 95"/>
          <p:cNvSpPr/>
          <p:nvPr/>
        </p:nvSpPr>
        <p:spPr>
          <a:xfrm>
            <a:off x="7063963" y="3669235"/>
            <a:ext cx="425467" cy="506627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152, 154,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157,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160,</a:t>
            </a:r>
          </a:p>
        </p:txBody>
      </p:sp>
      <p:cxnSp>
        <p:nvCxnSpPr>
          <p:cNvPr id="99" name="Straight Arrow Connector 98"/>
          <p:cNvCxnSpPr>
            <a:endCxn id="96" idx="0"/>
          </p:cNvCxnSpPr>
          <p:nvPr/>
        </p:nvCxnSpPr>
        <p:spPr>
          <a:xfrm>
            <a:off x="7136823" y="3078814"/>
            <a:ext cx="139874" cy="5904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9F98D3C-3DB8-6445-BA53-E08874D050F2}"/>
              </a:ext>
            </a:extLst>
          </p:cNvPr>
          <p:cNvCxnSpPr>
            <a:cxnSpLocks/>
          </p:cNvCxnSpPr>
          <p:nvPr/>
        </p:nvCxnSpPr>
        <p:spPr>
          <a:xfrm>
            <a:off x="6024500" y="3160923"/>
            <a:ext cx="37848" cy="1222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81EC36F9-3CAA-2B43-B2CB-3769AF7FF299}"/>
              </a:ext>
            </a:extLst>
          </p:cNvPr>
          <p:cNvSpPr/>
          <p:nvPr/>
        </p:nvSpPr>
        <p:spPr>
          <a:xfrm>
            <a:off x="6326491" y="2614983"/>
            <a:ext cx="1104511" cy="430904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120, </a:t>
            </a:r>
            <a:r>
              <a:rPr lang="en-US" sz="1400" b="1" dirty="0">
                <a:solidFill>
                  <a:schemeClr val="tx1"/>
                </a:solidFill>
              </a:rPr>
              <a:t>150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3C6CE7-674A-F740-9989-2556B12DD319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6341099" y="3060222"/>
            <a:ext cx="194312" cy="559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243EB291-CCD4-E543-A449-C4D94072D515}"/>
              </a:ext>
            </a:extLst>
          </p:cNvPr>
          <p:cNvSpPr txBox="1"/>
          <p:nvPr/>
        </p:nvSpPr>
        <p:spPr>
          <a:xfrm>
            <a:off x="7226733" y="4910372"/>
            <a:ext cx="2566207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dirty="0">
                <a:solidFill>
                  <a:schemeClr val="accent4">
                    <a:lumMod val="75000"/>
                  </a:schemeClr>
                </a:solidFill>
              </a:rPr>
              <a:t>SPLIT ROOT,</a:t>
            </a:r>
            <a:r>
              <a:rPr lang="en-US" sz="2900" dirty="0"/>
              <a:t> ELEVATING </a:t>
            </a:r>
            <a:r>
              <a:rPr lang="en-US" sz="2900" b="1" dirty="0">
                <a:solidFill>
                  <a:srgbClr val="FF0000"/>
                </a:solidFill>
              </a:rPr>
              <a:t>110</a:t>
            </a:r>
            <a:r>
              <a:rPr lang="en-US" sz="2900" dirty="0"/>
              <a:t>, AND DONE.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401854E1-BE90-F941-8041-EB3BB602E006}"/>
              </a:ext>
            </a:extLst>
          </p:cNvPr>
          <p:cNvSpPr/>
          <p:nvPr/>
        </p:nvSpPr>
        <p:spPr>
          <a:xfrm>
            <a:off x="5300937" y="955619"/>
            <a:ext cx="562509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110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0A8EBFF3-E4C1-5948-B3F3-26F3B5AEA0CD}"/>
              </a:ext>
            </a:extLst>
          </p:cNvPr>
          <p:cNvSpPr/>
          <p:nvPr/>
        </p:nvSpPr>
        <p:spPr>
          <a:xfrm>
            <a:off x="5680375" y="1528121"/>
            <a:ext cx="1140433" cy="506627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162,   190, 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216CCC0-59AD-3545-A808-6B08F77341BC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4929615" y="1435408"/>
            <a:ext cx="366206" cy="1033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F1AFD03-98DE-F44B-AA08-CB7C4D45DCC0}"/>
              </a:ext>
            </a:extLst>
          </p:cNvPr>
          <p:cNvCxnSpPr>
            <a:cxnSpLocks/>
            <a:endCxn id="83" idx="0"/>
          </p:cNvCxnSpPr>
          <p:nvPr/>
        </p:nvCxnSpPr>
        <p:spPr>
          <a:xfrm>
            <a:off x="5831675" y="1396080"/>
            <a:ext cx="418917" cy="1320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id="{CFE24BD6-C4F0-3B41-8A8F-02173239B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419" y="5113706"/>
            <a:ext cx="1619811" cy="1225657"/>
          </a:xfrm>
          <a:prstGeom prst="rect">
            <a:avLst/>
          </a:prstGeom>
        </p:spPr>
      </p:pic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898646FD-6D3E-ED44-8AD5-8225FD3C5B81}"/>
              </a:ext>
            </a:extLst>
          </p:cNvPr>
          <p:cNvSpPr/>
          <p:nvPr/>
        </p:nvSpPr>
        <p:spPr>
          <a:xfrm>
            <a:off x="5863446" y="4379825"/>
            <a:ext cx="419145" cy="474779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108, 109</a:t>
            </a:r>
          </a:p>
        </p:txBody>
      </p:sp>
    </p:spTree>
    <p:extLst>
      <p:ext uri="{BB962C8B-B14F-4D97-AF65-F5344CB8AC3E}">
        <p14:creationId xmlns:p14="http://schemas.microsoft.com/office/powerpoint/2010/main" val="13610027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F02E4-B527-49DA-B0CB-FC5C26873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Dealing with </a:t>
            </a:r>
            <a:r>
              <a:rPr lang="en-US" b="1" dirty="0">
                <a:solidFill>
                  <a:srgbClr val="E911F9"/>
                </a:solidFill>
              </a:rPr>
              <a:t>under</a:t>
            </a:r>
            <a:r>
              <a:rPr lang="en-US" dirty="0"/>
              <a:t>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8776B-1A2D-4083-8B14-10C4AF4AF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Since deleting any key will always boil down to deleting some key from the leaf level, </a:t>
            </a:r>
            <a:r>
              <a:rPr lang="en-US" dirty="0">
                <a:solidFill>
                  <a:srgbClr val="00B050"/>
                </a:solidFill>
              </a:rPr>
              <a:t>underflows can only occur at the leaf level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6561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F02E4-B527-49DA-B0CB-FC5C26873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Dealing with </a:t>
            </a:r>
            <a:r>
              <a:rPr lang="en-US" b="1" dirty="0">
                <a:solidFill>
                  <a:srgbClr val="E911F9"/>
                </a:solidFill>
              </a:rPr>
              <a:t>under</a:t>
            </a:r>
            <a:r>
              <a:rPr lang="en-US" dirty="0"/>
              <a:t>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8776B-1A2D-4083-8B14-10C4AF4AF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Since deleting any key will always boil down to deleting some key from the leaf level, </a:t>
            </a:r>
            <a:r>
              <a:rPr lang="en-US" dirty="0">
                <a:solidFill>
                  <a:srgbClr val="00B050"/>
                </a:solidFill>
              </a:rPr>
              <a:t>underflows can only occur at the leaf level</a:t>
            </a:r>
          </a:p>
          <a:p>
            <a:r>
              <a:rPr lang="en-US" dirty="0"/>
              <a:t>We will once again attempt </a:t>
            </a:r>
            <a:r>
              <a:rPr lang="en-US" dirty="0">
                <a:solidFill>
                  <a:schemeClr val="accent2"/>
                </a:solidFill>
              </a:rPr>
              <a:t>key rotations </a:t>
            </a:r>
            <a:r>
              <a:rPr lang="en-US" dirty="0"/>
              <a:t>first.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9987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F02E4-B527-49DA-B0CB-FC5C26873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Dealing with </a:t>
            </a:r>
            <a:r>
              <a:rPr lang="en-US" b="1" dirty="0">
                <a:solidFill>
                  <a:srgbClr val="E911F9"/>
                </a:solidFill>
              </a:rPr>
              <a:t>under</a:t>
            </a:r>
            <a:r>
              <a:rPr lang="en-US" dirty="0"/>
              <a:t>flows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08776B-1A2D-4083-8B14-10C4AF4AF8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Since deleting any key will always boil down to deleting some key from the leaf level, </a:t>
                </a:r>
                <a:r>
                  <a:rPr lang="en-US" dirty="0">
                    <a:solidFill>
                      <a:srgbClr val="00B050"/>
                    </a:solidFill>
                  </a:rPr>
                  <a:t>underflows can only occur at the leaf level</a:t>
                </a:r>
              </a:p>
              <a:p>
                <a:r>
                  <a:rPr lang="en-US" dirty="0"/>
                  <a:t>We will once again attempt </a:t>
                </a:r>
                <a:r>
                  <a:rPr lang="en-US" dirty="0">
                    <a:solidFill>
                      <a:schemeClr val="accent2"/>
                    </a:solidFill>
                  </a:rPr>
                  <a:t>key rotations </a:t>
                </a:r>
                <a:r>
                  <a:rPr lang="en-US" dirty="0"/>
                  <a:t>first.</a:t>
                </a:r>
              </a:p>
              <a:p>
                <a:r>
                  <a:rPr lang="en-US" dirty="0"/>
                  <a:t>Idea: Look at your sibling nodes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≤2</m:t>
                    </m:r>
                  </m:oMath>
                </a14:m>
                <a:r>
                  <a:rPr lang="en-US" dirty="0"/>
                  <a:t>) and locate </a:t>
                </a:r>
                <a:r>
                  <a:rPr lang="en-US" dirty="0">
                    <a:solidFill>
                      <a:schemeClr val="accent1"/>
                    </a:solidFill>
                  </a:rPr>
                  <a:t>at least one </a:t>
                </a:r>
                <a:r>
                  <a:rPr lang="en-US" dirty="0"/>
                  <a:t>that would </a:t>
                </a:r>
                <a:r>
                  <a:rPr lang="en-US" dirty="0">
                    <a:solidFill>
                      <a:schemeClr val="accent1"/>
                    </a:solidFill>
                  </a:rPr>
                  <a:t>not underflow </a:t>
                </a:r>
                <a:r>
                  <a:rPr lang="en-US" dirty="0"/>
                  <a:t>if you were to </a:t>
                </a:r>
                <a:r>
                  <a:rPr lang="en-US" dirty="0">
                    <a:solidFill>
                      <a:schemeClr val="accent1"/>
                    </a:solidFill>
                  </a:rPr>
                  <a:t>take a key from it</a:t>
                </a:r>
              </a:p>
              <a:p>
                <a:pPr lvl="1"/>
                <a:r>
                  <a:rPr lang="en-US" dirty="0"/>
                  <a:t>If you find one such sibling, </a:t>
                </a:r>
                <a:r>
                  <a:rPr lang="en-US" dirty="0">
                    <a:solidFill>
                      <a:srgbClr val="00B050"/>
                    </a:solidFill>
                  </a:rPr>
                  <a:t>rotate the key “closest” to the current node from that sibling through the parent.</a:t>
                </a:r>
              </a:p>
              <a:p>
                <a:pPr lvl="1"/>
                <a:r>
                  <a:rPr lang="en-US" dirty="0"/>
                  <a:t>This is always either the </a:t>
                </a:r>
                <a:r>
                  <a:rPr lang="en-US" dirty="0">
                    <a:solidFill>
                      <a:srgbClr val="E911F9"/>
                    </a:solidFill>
                  </a:rPr>
                  <a:t>smallest</a:t>
                </a:r>
                <a:r>
                  <a:rPr lang="en-US" dirty="0"/>
                  <a:t> or the </a:t>
                </a:r>
                <a:r>
                  <a:rPr lang="en-US" dirty="0">
                    <a:solidFill>
                      <a:srgbClr val="7030A0"/>
                    </a:solidFill>
                  </a:rPr>
                  <a:t>largest</a:t>
                </a:r>
                <a:r>
                  <a:rPr lang="en-US" dirty="0"/>
                  <a:t> key of the sibling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08776B-1A2D-4083-8B14-10C4AF4AF8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1498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F02E4-B527-49DA-B0CB-FC5C26873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Dealing with </a:t>
            </a:r>
            <a:r>
              <a:rPr lang="en-US" b="1" dirty="0">
                <a:solidFill>
                  <a:srgbClr val="E911F9"/>
                </a:solidFill>
              </a:rPr>
              <a:t>under</a:t>
            </a:r>
            <a:r>
              <a:rPr lang="en-US" dirty="0"/>
              <a:t>flows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08776B-1A2D-4083-8B14-10C4AF4AF8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Since deleting any key will always boil down to deleting some key from the leaf level, </a:t>
                </a:r>
                <a:r>
                  <a:rPr lang="en-US" dirty="0">
                    <a:solidFill>
                      <a:srgbClr val="00B050"/>
                    </a:solidFill>
                  </a:rPr>
                  <a:t>underflows can only occur at the leaf level</a:t>
                </a:r>
              </a:p>
              <a:p>
                <a:r>
                  <a:rPr lang="en-US" dirty="0"/>
                  <a:t>We will once again attempt </a:t>
                </a:r>
                <a:r>
                  <a:rPr lang="en-US" dirty="0">
                    <a:solidFill>
                      <a:schemeClr val="accent2"/>
                    </a:solidFill>
                  </a:rPr>
                  <a:t>key rotations </a:t>
                </a:r>
                <a:r>
                  <a:rPr lang="en-US" dirty="0"/>
                  <a:t>first.</a:t>
                </a:r>
              </a:p>
              <a:p>
                <a:r>
                  <a:rPr lang="en-US" dirty="0"/>
                  <a:t>Idea: Look at your sibling nodes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≤2</m:t>
                    </m:r>
                  </m:oMath>
                </a14:m>
                <a:r>
                  <a:rPr lang="en-US" dirty="0"/>
                  <a:t>) and locate </a:t>
                </a:r>
                <a:r>
                  <a:rPr lang="en-US" dirty="0">
                    <a:solidFill>
                      <a:schemeClr val="accent1"/>
                    </a:solidFill>
                  </a:rPr>
                  <a:t>at least one </a:t>
                </a:r>
                <a:r>
                  <a:rPr lang="en-US" dirty="0"/>
                  <a:t>that would </a:t>
                </a:r>
                <a:r>
                  <a:rPr lang="en-US" dirty="0">
                    <a:solidFill>
                      <a:schemeClr val="accent1"/>
                    </a:solidFill>
                  </a:rPr>
                  <a:t>not underflow </a:t>
                </a:r>
                <a:r>
                  <a:rPr lang="en-US" dirty="0"/>
                  <a:t>if you were to </a:t>
                </a:r>
                <a:r>
                  <a:rPr lang="en-US" dirty="0">
                    <a:solidFill>
                      <a:schemeClr val="accent1"/>
                    </a:solidFill>
                  </a:rPr>
                  <a:t>take a key from it</a:t>
                </a:r>
              </a:p>
              <a:p>
                <a:pPr lvl="1"/>
                <a:r>
                  <a:rPr lang="en-US" dirty="0"/>
                  <a:t>If you find one such sibling, </a:t>
                </a:r>
                <a:r>
                  <a:rPr lang="en-US" dirty="0">
                    <a:solidFill>
                      <a:srgbClr val="00B050"/>
                    </a:solidFill>
                  </a:rPr>
                  <a:t>rotate the key “closest” to the current node from that sibling through the parent.</a:t>
                </a:r>
              </a:p>
              <a:p>
                <a:pPr lvl="1"/>
                <a:r>
                  <a:rPr lang="en-US" dirty="0"/>
                  <a:t>This is always either the </a:t>
                </a:r>
                <a:r>
                  <a:rPr lang="en-US" dirty="0">
                    <a:solidFill>
                      <a:srgbClr val="E911F9"/>
                    </a:solidFill>
                  </a:rPr>
                  <a:t>smallest</a:t>
                </a:r>
                <a:r>
                  <a:rPr lang="en-US" dirty="0"/>
                  <a:t> or the </a:t>
                </a:r>
                <a:r>
                  <a:rPr lang="en-US" dirty="0">
                    <a:solidFill>
                      <a:srgbClr val="7030A0"/>
                    </a:solidFill>
                  </a:rPr>
                  <a:t>largest</a:t>
                </a:r>
                <a:r>
                  <a:rPr lang="en-US" dirty="0"/>
                  <a:t> key of the sibling</a:t>
                </a: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Familiar generalization to “further” siblings applies here too.</a:t>
                </a:r>
                <a:endParaRPr lang="en-US" dirty="0"/>
              </a:p>
              <a:p>
                <a:r>
                  <a:rPr lang="en-US" dirty="0"/>
                  <a:t>If all fails, then </a:t>
                </a:r>
                <a:r>
                  <a:rPr lang="en-US" dirty="0">
                    <a:solidFill>
                      <a:srgbClr val="FF0000"/>
                    </a:solidFill>
                  </a:rPr>
                  <a:t>merge</a:t>
                </a:r>
                <a:r>
                  <a:rPr lang="en-US" dirty="0"/>
                  <a:t> current node with parent key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dirty="0"/>
                  <a:t>This may propagate an </a:t>
                </a:r>
                <a:r>
                  <a:rPr lang="en-US" dirty="0">
                    <a:solidFill>
                      <a:srgbClr val="E911F9"/>
                    </a:solidFill>
                  </a:rPr>
                  <a:t>under</a:t>
                </a:r>
                <a:r>
                  <a:rPr lang="en-US" dirty="0"/>
                  <a:t>flow in the parent, which should be dealt with recursively…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08776B-1A2D-4083-8B14-10C4AF4AF8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2924" r="-362" b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55917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#0: Leaf deletion, no underflows</a:t>
            </a:r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A41B115D-8DC8-4F54-BAEE-02EC4E415B49}"/>
              </a:ext>
            </a:extLst>
          </p:cNvPr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57,   90,   162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F4E815-BD21-4BBB-A6E4-BB80B300AA13}"/>
              </a:ext>
            </a:extLst>
          </p:cNvPr>
          <p:cNvCxnSpPr>
            <a:endCxn id="11" idx="0"/>
          </p:cNvCxnSpPr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7B25B89-8BE6-4912-B5CD-A0CD20869BEE}"/>
              </a:ext>
            </a:extLst>
          </p:cNvPr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86BE30-B09F-47FF-B654-364B3F2AD48E}"/>
              </a:ext>
            </a:extLst>
          </p:cNvPr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27ED88-2256-43D0-A68C-D63726653840}"/>
              </a:ext>
            </a:extLst>
          </p:cNvPr>
          <p:cNvCxnSpPr>
            <a:endCxn id="19" idx="0"/>
          </p:cNvCxnSpPr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5">
            <a:extLst>
              <a:ext uri="{FF2B5EF4-FFF2-40B4-BE49-F238E27FC236}">
                <a16:creationId xmlns:a16="http://schemas.microsoft.com/office/drawing/2014/main" id="{1355A5D0-C6F7-4FD8-B9FA-0B480B3156E3}"/>
              </a:ext>
            </a:extLst>
          </p:cNvPr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-5, 6, 10, 34</a:t>
            </a:r>
          </a:p>
        </p:txBody>
      </p:sp>
      <p:sp>
        <p:nvSpPr>
          <p:cNvPr id="12" name="Rounded Rectangle 16">
            <a:extLst>
              <a:ext uri="{FF2B5EF4-FFF2-40B4-BE49-F238E27FC236}">
                <a16:creationId xmlns:a16="http://schemas.microsoft.com/office/drawing/2014/main" id="{090AA9BD-37C1-442C-98C3-9884CBD5864C}"/>
              </a:ext>
            </a:extLst>
          </p:cNvPr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3" name="Rounded Rectangle 18">
            <a:extLst>
              <a:ext uri="{FF2B5EF4-FFF2-40B4-BE49-F238E27FC236}">
                <a16:creationId xmlns:a16="http://schemas.microsoft.com/office/drawing/2014/main" id="{CD8C114A-36AB-4C76-AFDE-F31B460C0CEA}"/>
              </a:ext>
            </a:extLst>
          </p:cNvPr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14" name="Rounded Rectangle 21">
            <a:extLst>
              <a:ext uri="{FF2B5EF4-FFF2-40B4-BE49-F238E27FC236}">
                <a16:creationId xmlns:a16="http://schemas.microsoft.com/office/drawing/2014/main" id="{5902DE1A-637C-4C09-A8F9-2E12670998E9}"/>
              </a:ext>
            </a:extLst>
          </p:cNvPr>
          <p:cNvSpPr/>
          <p:nvPr/>
        </p:nvSpPr>
        <p:spPr>
          <a:xfrm>
            <a:off x="10285205" y="3739612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DB9DFC-3FCE-43CC-B2B3-2E1FCE9BBCB7}"/>
              </a:ext>
            </a:extLst>
          </p:cNvPr>
          <p:cNvCxnSpPr>
            <a:endCxn id="22" idx="0"/>
          </p:cNvCxnSpPr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72D2B0-DEFF-4CD9-8A1F-D8BDA35CC6A5}"/>
              </a:ext>
            </a:extLst>
          </p:cNvPr>
          <p:cNvCxnSpPr>
            <a:endCxn id="21" idx="0"/>
          </p:cNvCxnSpPr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536A32-F5C3-44E7-A3E2-90A71E586E60}"/>
              </a:ext>
            </a:extLst>
          </p:cNvPr>
          <p:cNvCxnSpPr>
            <a:endCxn id="14" idx="0"/>
          </p:cNvCxnSpPr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A36BDCA-A7EE-444C-9718-9B84518B2702}"/>
              </a:ext>
            </a:extLst>
          </p:cNvPr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36">
            <a:extLst>
              <a:ext uri="{FF2B5EF4-FFF2-40B4-BE49-F238E27FC236}">
                <a16:creationId xmlns:a16="http://schemas.microsoft.com/office/drawing/2014/main" id="{52D976B3-1EEC-41BF-A0A6-1683229EF9C3}"/>
              </a:ext>
            </a:extLst>
          </p:cNvPr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20" name="Rounded Rectangle 41">
            <a:extLst>
              <a:ext uri="{FF2B5EF4-FFF2-40B4-BE49-F238E27FC236}">
                <a16:creationId xmlns:a16="http://schemas.microsoft.com/office/drawing/2014/main" id="{C95ABA81-01B4-46C1-A20A-1E2D1E88EBC0}"/>
              </a:ext>
            </a:extLst>
          </p:cNvPr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21" name="Rounded Rectangle 43">
            <a:extLst>
              <a:ext uri="{FF2B5EF4-FFF2-40B4-BE49-F238E27FC236}">
                <a16:creationId xmlns:a16="http://schemas.microsoft.com/office/drawing/2014/main" id="{5F94411B-1A06-4382-87E0-D16CA8B85410}"/>
              </a:ext>
            </a:extLst>
          </p:cNvPr>
          <p:cNvSpPr/>
          <p:nvPr/>
        </p:nvSpPr>
        <p:spPr>
          <a:xfrm>
            <a:off x="9477120" y="3739611"/>
            <a:ext cx="72286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185, 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196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Rounded Rectangle 44">
            <a:extLst>
              <a:ext uri="{FF2B5EF4-FFF2-40B4-BE49-F238E27FC236}">
                <a16:creationId xmlns:a16="http://schemas.microsoft.com/office/drawing/2014/main" id="{50F170BB-B8EF-4BF1-8094-DA926820DDDB}"/>
              </a:ext>
            </a:extLst>
          </p:cNvPr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</a:t>
            </a:r>
            <a:r>
              <a:rPr lang="en-US" sz="1200">
                <a:solidFill>
                  <a:schemeClr val="tx1"/>
                </a:solidFill>
              </a:rPr>
              <a:t>, </a:t>
            </a:r>
            <a:br>
              <a:rPr lang="en-US" sz="1200">
                <a:solidFill>
                  <a:schemeClr val="tx1"/>
                </a:solidFill>
              </a:rPr>
            </a:br>
            <a:r>
              <a:rPr lang="en-US" sz="1200">
                <a:solidFill>
                  <a:schemeClr val="tx1"/>
                </a:solidFill>
              </a:rPr>
              <a:t>170</a:t>
            </a:r>
            <a:r>
              <a:rPr lang="en-US" sz="1200" dirty="0">
                <a:solidFill>
                  <a:schemeClr val="tx1"/>
                </a:solidFill>
              </a:rPr>
              <a:t>, 176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1E50B7-5CE7-4E58-8A11-20229E56653B}"/>
              </a:ext>
            </a:extLst>
          </p:cNvPr>
          <p:cNvCxnSpPr>
            <a:endCxn id="30" idx="0"/>
          </p:cNvCxnSpPr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7D5AAB-A14B-4262-B0B8-D5244E77A7E2}"/>
              </a:ext>
            </a:extLst>
          </p:cNvPr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9E0E45D-9196-479D-A516-2E4538C5029F}"/>
              </a:ext>
            </a:extLst>
          </p:cNvPr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640BC03-E589-408D-B3FA-29AB32021482}"/>
              </a:ext>
            </a:extLst>
          </p:cNvPr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85">
            <a:extLst>
              <a:ext uri="{FF2B5EF4-FFF2-40B4-BE49-F238E27FC236}">
                <a16:creationId xmlns:a16="http://schemas.microsoft.com/office/drawing/2014/main" id="{49CD61EA-E8ED-4317-9B78-FDC6F53C36B7}"/>
              </a:ext>
            </a:extLst>
          </p:cNvPr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28" name="Rounded Rectangle 86">
            <a:extLst>
              <a:ext uri="{FF2B5EF4-FFF2-40B4-BE49-F238E27FC236}">
                <a16:creationId xmlns:a16="http://schemas.microsoft.com/office/drawing/2014/main" id="{273C62DF-59AC-443F-84B1-337992C4A1F5}"/>
              </a:ext>
            </a:extLst>
          </p:cNvPr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29" name="Rounded Rectangle 87">
            <a:extLst>
              <a:ext uri="{FF2B5EF4-FFF2-40B4-BE49-F238E27FC236}">
                <a16:creationId xmlns:a16="http://schemas.microsoft.com/office/drawing/2014/main" id="{77EAED36-0571-460A-8C4D-1F708BEB1C16}"/>
              </a:ext>
            </a:extLst>
          </p:cNvPr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30" name="Rounded Rectangle 88">
            <a:extLst>
              <a:ext uri="{FF2B5EF4-FFF2-40B4-BE49-F238E27FC236}">
                <a16:creationId xmlns:a16="http://schemas.microsoft.com/office/drawing/2014/main" id="{1AFFE9E4-B83F-4892-9DF9-CC3667D1078C}"/>
              </a:ext>
            </a:extLst>
          </p:cNvPr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F5CC7DF-F3C9-4C95-BFAF-27D8CD4D19BF}"/>
              </a:ext>
            </a:extLst>
          </p:cNvPr>
          <p:cNvCxnSpPr>
            <a:endCxn id="38" idx="0"/>
          </p:cNvCxnSpPr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D70586-30DE-4A99-88C0-3D84F2404575}"/>
              </a:ext>
            </a:extLst>
          </p:cNvPr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23D96D5-561E-47E1-B5DF-8172278B2BFF}"/>
              </a:ext>
            </a:extLst>
          </p:cNvPr>
          <p:cNvCxnSpPr>
            <a:endCxn id="35" idx="0"/>
          </p:cNvCxnSpPr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FE2C1AB-7390-4BA6-9345-EBB05D7A6001}"/>
              </a:ext>
            </a:extLst>
          </p:cNvPr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106">
            <a:extLst>
              <a:ext uri="{FF2B5EF4-FFF2-40B4-BE49-F238E27FC236}">
                <a16:creationId xmlns:a16="http://schemas.microsoft.com/office/drawing/2014/main" id="{5B33D7D2-7EA3-46CF-A1D2-8FAB810F3CBC}"/>
              </a:ext>
            </a:extLst>
          </p:cNvPr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6" name="Rounded Rectangle 107">
            <a:extLst>
              <a:ext uri="{FF2B5EF4-FFF2-40B4-BE49-F238E27FC236}">
                <a16:creationId xmlns:a16="http://schemas.microsoft.com/office/drawing/2014/main" id="{56157FA7-5725-4798-974B-0867CBECFD72}"/>
              </a:ext>
            </a:extLst>
          </p:cNvPr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7" name="Rounded Rectangle 108">
            <a:extLst>
              <a:ext uri="{FF2B5EF4-FFF2-40B4-BE49-F238E27FC236}">
                <a16:creationId xmlns:a16="http://schemas.microsoft.com/office/drawing/2014/main" id="{D83DD95E-1DAE-4914-AA5B-26DC15563F68}"/>
              </a:ext>
            </a:extLst>
          </p:cNvPr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62, 63, 64</a:t>
            </a:r>
          </a:p>
        </p:txBody>
      </p:sp>
      <p:sp>
        <p:nvSpPr>
          <p:cNvPr id="38" name="Rounded Rectangle 109">
            <a:extLst>
              <a:ext uri="{FF2B5EF4-FFF2-40B4-BE49-F238E27FC236}">
                <a16:creationId xmlns:a16="http://schemas.microsoft.com/office/drawing/2014/main" id="{B91C90A2-4C03-40EC-9FBA-690FA6D57221}"/>
              </a:ext>
            </a:extLst>
          </p:cNvPr>
          <p:cNvSpPr/>
          <p:nvPr/>
        </p:nvSpPr>
        <p:spPr>
          <a:xfrm>
            <a:off x="2906971" y="3659373"/>
            <a:ext cx="492120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16198B7-27A5-4562-BD56-CF2C1E6A4CCC}"/>
              </a:ext>
            </a:extLst>
          </p:cNvPr>
          <p:cNvCxnSpPr/>
          <p:nvPr/>
        </p:nvCxnSpPr>
        <p:spPr>
          <a:xfrm flipH="1">
            <a:off x="383335" y="2972311"/>
            <a:ext cx="506075" cy="54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DFA1896-C41C-4465-8AF1-C87281A26202}"/>
              </a:ext>
            </a:extLst>
          </p:cNvPr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E3A3EE6-CE6B-4F9C-8FEF-64755DBE0C89}"/>
              </a:ext>
            </a:extLst>
          </p:cNvPr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49D46D4-0F03-4ED3-A52A-079DAAC7435E}"/>
              </a:ext>
            </a:extLst>
          </p:cNvPr>
          <p:cNvCxnSpPr/>
          <p:nvPr/>
        </p:nvCxnSpPr>
        <p:spPr>
          <a:xfrm>
            <a:off x="2086694" y="3051989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131">
            <a:extLst>
              <a:ext uri="{FF2B5EF4-FFF2-40B4-BE49-F238E27FC236}">
                <a16:creationId xmlns:a16="http://schemas.microsoft.com/office/drawing/2014/main" id="{E8626909-3984-4C92-B97B-B515945F2173}"/>
              </a:ext>
            </a:extLst>
          </p:cNvPr>
          <p:cNvSpPr/>
          <p:nvPr/>
        </p:nvSpPr>
        <p:spPr>
          <a:xfrm>
            <a:off x="1180707" y="366901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45" name="Rounded Rectangle 133">
            <a:extLst>
              <a:ext uri="{FF2B5EF4-FFF2-40B4-BE49-F238E27FC236}">
                <a16:creationId xmlns:a16="http://schemas.microsoft.com/office/drawing/2014/main" id="{3FEF79EF-AEC0-40DF-A496-E473705F3628}"/>
              </a:ext>
            </a:extLst>
          </p:cNvPr>
          <p:cNvSpPr/>
          <p:nvPr/>
        </p:nvSpPr>
        <p:spPr>
          <a:xfrm>
            <a:off x="603017" y="3663562"/>
            <a:ext cx="544516" cy="4158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</a:t>
            </a:r>
            <a:r>
              <a:rPr lang="en-US" sz="1400">
                <a:solidFill>
                  <a:schemeClr val="tx1"/>
                </a:solidFill>
              </a:rPr>
              <a:t>, 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6" name="Rounded Rectangle 134">
            <a:extLst>
              <a:ext uri="{FF2B5EF4-FFF2-40B4-BE49-F238E27FC236}">
                <a16:creationId xmlns:a16="http://schemas.microsoft.com/office/drawing/2014/main" id="{A47E05CC-A0C1-49D1-B619-206A8B5B512D}"/>
              </a:ext>
            </a:extLst>
          </p:cNvPr>
          <p:cNvSpPr/>
          <p:nvPr/>
        </p:nvSpPr>
        <p:spPr>
          <a:xfrm>
            <a:off x="1" y="3643483"/>
            <a:ext cx="560164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C4734D5-F60B-4357-935E-257596AA8F85}"/>
              </a:ext>
            </a:extLst>
          </p:cNvPr>
          <p:cNvCxnSpPr/>
          <p:nvPr/>
        </p:nvCxnSpPr>
        <p:spPr>
          <a:xfrm flipH="1">
            <a:off x="2879740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A1E9D3B-B02E-4A60-B297-9BEAEB961CEE}"/>
              </a:ext>
            </a:extLst>
          </p:cNvPr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5B330A0-0D46-4501-9B0E-1B3FE82F02AA}"/>
              </a:ext>
            </a:extLst>
          </p:cNvPr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544C312-20B6-4B86-B695-BFDC077FE1C1}"/>
              </a:ext>
            </a:extLst>
          </p:cNvPr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155">
            <a:extLst>
              <a:ext uri="{FF2B5EF4-FFF2-40B4-BE49-F238E27FC236}">
                <a16:creationId xmlns:a16="http://schemas.microsoft.com/office/drawing/2014/main" id="{9152BD19-A6AC-460D-933A-D64A3E0CB2B2}"/>
              </a:ext>
            </a:extLst>
          </p:cNvPr>
          <p:cNvSpPr/>
          <p:nvPr/>
        </p:nvSpPr>
        <p:spPr>
          <a:xfrm>
            <a:off x="1727222" y="3687037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24F8EB-F6A6-47D9-BD9E-0603E6004374}"/>
              </a:ext>
            </a:extLst>
          </p:cNvPr>
          <p:cNvSpPr txBox="1"/>
          <p:nvPr/>
        </p:nvSpPr>
        <p:spPr>
          <a:xfrm>
            <a:off x="1" y="4460786"/>
            <a:ext cx="12043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Task: delete </a:t>
            </a:r>
            <a:r>
              <a:rPr lang="en-US" sz="2400" dirty="0">
                <a:solidFill>
                  <a:srgbClr val="E911F9"/>
                </a:solidFill>
              </a:rPr>
              <a:t>62</a:t>
            </a:r>
          </a:p>
        </p:txBody>
      </p:sp>
      <p:sp>
        <p:nvSpPr>
          <p:cNvPr id="53" name="Rounded Rectangle 132">
            <a:extLst>
              <a:ext uri="{FF2B5EF4-FFF2-40B4-BE49-F238E27FC236}">
                <a16:creationId xmlns:a16="http://schemas.microsoft.com/office/drawing/2014/main" id="{94D58E38-4E1F-9744-B06F-04361762971E}"/>
              </a:ext>
            </a:extLst>
          </p:cNvPr>
          <p:cNvSpPr/>
          <p:nvPr/>
        </p:nvSpPr>
        <p:spPr>
          <a:xfrm>
            <a:off x="2254118" y="3631105"/>
            <a:ext cx="649074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39, 40, 50</a:t>
            </a:r>
          </a:p>
        </p:txBody>
      </p:sp>
    </p:spTree>
    <p:extLst>
      <p:ext uri="{BB962C8B-B14F-4D97-AF65-F5344CB8AC3E}">
        <p14:creationId xmlns:p14="http://schemas.microsoft.com/office/powerpoint/2010/main" val="1168896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49915D-EE7F-4E0B-92AF-56A2AAF0C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8476" y="1690688"/>
                <a:ext cx="10632989" cy="4735705"/>
              </a:xfrm>
            </p:spPr>
            <p:txBody>
              <a:bodyPr/>
              <a:lstStyle/>
              <a:p>
                <a:r>
                  <a:rPr lang="en-US" dirty="0"/>
                  <a:t>Suppose 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dirty="0"/>
                  <a:t> and the following “stub” B-Tree consisting of just the root…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And now I want to insert they key </a:t>
                </a:r>
                <a:r>
                  <a:rPr lang="en-US" dirty="0">
                    <a:solidFill>
                      <a:srgbClr val="C00000"/>
                    </a:solidFill>
                  </a:rPr>
                  <a:t>34</a:t>
                </a:r>
                <a:r>
                  <a:rPr lang="en-US" dirty="0"/>
                  <a:t> in my tree.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749915D-EE7F-4E0B-92AF-56A2AAF0C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8476" y="1690688"/>
                <a:ext cx="10632989" cy="4735705"/>
              </a:xfrm>
              <a:blipFill rotWithShape="0">
                <a:blip r:embed="rId2"/>
                <a:stretch>
                  <a:fillRect l="-1032" t="-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CA4709A-B701-4735-BE09-570859F78AEC}"/>
              </a:ext>
            </a:extLst>
          </p:cNvPr>
          <p:cNvSpPr txBox="1"/>
          <p:nvPr/>
        </p:nvSpPr>
        <p:spPr>
          <a:xfrm>
            <a:off x="6577664" y="2338586"/>
            <a:ext cx="1104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34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9273E745-0AC9-440C-9B72-378E55DC6634}"/>
              </a:ext>
            </a:extLst>
          </p:cNvPr>
          <p:cNvCxnSpPr>
            <a:stCxn id="6" idx="1"/>
          </p:cNvCxnSpPr>
          <p:nvPr/>
        </p:nvCxnSpPr>
        <p:spPr>
          <a:xfrm rot="10800000" flipV="1">
            <a:off x="5041558" y="2523251"/>
            <a:ext cx="1536107" cy="697627"/>
          </a:xfrm>
          <a:prstGeom prst="curvedConnector3">
            <a:avLst>
              <a:gd name="adj1" fmla="val 99874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4">
            <a:extLst>
              <a:ext uri="{FF2B5EF4-FFF2-40B4-BE49-F238E27FC236}">
                <a16:creationId xmlns:a16="http://schemas.microsoft.com/office/drawing/2014/main" id="{0AE4AC3F-9963-4BBC-B7AC-96BC45FDAEB8}"/>
              </a:ext>
            </a:extLst>
          </p:cNvPr>
          <p:cNvSpPr/>
          <p:nvPr/>
        </p:nvSpPr>
        <p:spPr>
          <a:xfrm>
            <a:off x="4453172" y="3114101"/>
            <a:ext cx="2676677" cy="52214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30, 36, 52, 67, 79, 90, 98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B9D157B-A284-4C81-913A-898B7DBE7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62" y="365125"/>
            <a:ext cx="11714206" cy="1325563"/>
          </a:xfrm>
        </p:spPr>
        <p:txBody>
          <a:bodyPr/>
          <a:lstStyle/>
          <a:p>
            <a:pPr algn="ctr"/>
            <a:r>
              <a:rPr lang="en-US" dirty="0"/>
              <a:t>What’s with the constraint on the root?</a:t>
            </a:r>
          </a:p>
        </p:txBody>
      </p:sp>
      <p:sp>
        <p:nvSpPr>
          <p:cNvPr id="5" name="Cloud Callout 4"/>
          <p:cNvSpPr/>
          <p:nvPr/>
        </p:nvSpPr>
        <p:spPr>
          <a:xfrm>
            <a:off x="9279924" y="2434281"/>
            <a:ext cx="2719927" cy="1307155"/>
          </a:xfrm>
          <a:prstGeom prst="cloudCallout">
            <a:avLst>
              <a:gd name="adj1" fmla="val -27730"/>
              <a:gd name="adj2" fmla="val 6812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But I </a:t>
            </a:r>
            <a:r>
              <a:rPr lang="en-US" dirty="0">
                <a:solidFill>
                  <a:schemeClr val="accent2"/>
                </a:solidFill>
              </a:rPr>
              <a:t>don’t appear to have any space</a:t>
            </a:r>
            <a:r>
              <a:rPr lang="mr-IN" dirty="0">
                <a:solidFill>
                  <a:schemeClr val="accent2"/>
                </a:solidFill>
              </a:rPr>
              <a:t>…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5E0BDD-2FCD-4C86-9A84-C55F55C2C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1946" y="4289597"/>
            <a:ext cx="1521297" cy="104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6814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#0: Leaf deletion, no underflows</a:t>
            </a:r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A41B115D-8DC8-4F54-BAEE-02EC4E415B49}"/>
              </a:ext>
            </a:extLst>
          </p:cNvPr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</a:t>
            </a:r>
            <a:r>
              <a:rPr lang="en-US" dirty="0">
                <a:solidFill>
                  <a:srgbClr val="E911F9"/>
                </a:solidFill>
              </a:rPr>
              <a:t>90</a:t>
            </a:r>
            <a:r>
              <a:rPr lang="en-US" dirty="0">
                <a:solidFill>
                  <a:schemeClr val="tx1"/>
                </a:solidFill>
              </a:rPr>
              <a:t>,   162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F4E815-BD21-4BBB-A6E4-BB80B300AA13}"/>
              </a:ext>
            </a:extLst>
          </p:cNvPr>
          <p:cNvCxnSpPr>
            <a:endCxn id="11" idx="0"/>
          </p:cNvCxnSpPr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7B25B89-8BE6-4912-B5CD-A0CD20869BEE}"/>
              </a:ext>
            </a:extLst>
          </p:cNvPr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86BE30-B09F-47FF-B654-364B3F2AD48E}"/>
              </a:ext>
            </a:extLst>
          </p:cNvPr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27ED88-2256-43D0-A68C-D63726653840}"/>
              </a:ext>
            </a:extLst>
          </p:cNvPr>
          <p:cNvCxnSpPr>
            <a:endCxn id="19" idx="0"/>
          </p:cNvCxnSpPr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5">
            <a:extLst>
              <a:ext uri="{FF2B5EF4-FFF2-40B4-BE49-F238E27FC236}">
                <a16:creationId xmlns:a16="http://schemas.microsoft.com/office/drawing/2014/main" id="{1355A5D0-C6F7-4FD8-B9FA-0B480B3156E3}"/>
              </a:ext>
            </a:extLst>
          </p:cNvPr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-5, 6, 10, 34</a:t>
            </a:r>
          </a:p>
        </p:txBody>
      </p:sp>
      <p:sp>
        <p:nvSpPr>
          <p:cNvPr id="12" name="Rounded Rectangle 16">
            <a:extLst>
              <a:ext uri="{FF2B5EF4-FFF2-40B4-BE49-F238E27FC236}">
                <a16:creationId xmlns:a16="http://schemas.microsoft.com/office/drawing/2014/main" id="{090AA9BD-37C1-442C-98C3-9884CBD5864C}"/>
              </a:ext>
            </a:extLst>
          </p:cNvPr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3" name="Rounded Rectangle 18">
            <a:extLst>
              <a:ext uri="{FF2B5EF4-FFF2-40B4-BE49-F238E27FC236}">
                <a16:creationId xmlns:a16="http://schemas.microsoft.com/office/drawing/2014/main" id="{CD8C114A-36AB-4C76-AFDE-F31B460C0CEA}"/>
              </a:ext>
            </a:extLst>
          </p:cNvPr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14" name="Rounded Rectangle 21">
            <a:extLst>
              <a:ext uri="{FF2B5EF4-FFF2-40B4-BE49-F238E27FC236}">
                <a16:creationId xmlns:a16="http://schemas.microsoft.com/office/drawing/2014/main" id="{5902DE1A-637C-4C09-A8F9-2E12670998E9}"/>
              </a:ext>
            </a:extLst>
          </p:cNvPr>
          <p:cNvSpPr/>
          <p:nvPr/>
        </p:nvSpPr>
        <p:spPr>
          <a:xfrm>
            <a:off x="10285205" y="3739612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DB9DFC-3FCE-43CC-B2B3-2E1FCE9BBCB7}"/>
              </a:ext>
            </a:extLst>
          </p:cNvPr>
          <p:cNvCxnSpPr>
            <a:endCxn id="22" idx="0"/>
          </p:cNvCxnSpPr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72D2B0-DEFF-4CD9-8A1F-D8BDA35CC6A5}"/>
              </a:ext>
            </a:extLst>
          </p:cNvPr>
          <p:cNvCxnSpPr>
            <a:endCxn id="21" idx="0"/>
          </p:cNvCxnSpPr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536A32-F5C3-44E7-A3E2-90A71E586E60}"/>
              </a:ext>
            </a:extLst>
          </p:cNvPr>
          <p:cNvCxnSpPr>
            <a:endCxn id="14" idx="0"/>
          </p:cNvCxnSpPr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A36BDCA-A7EE-444C-9718-9B84518B2702}"/>
              </a:ext>
            </a:extLst>
          </p:cNvPr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36">
            <a:extLst>
              <a:ext uri="{FF2B5EF4-FFF2-40B4-BE49-F238E27FC236}">
                <a16:creationId xmlns:a16="http://schemas.microsoft.com/office/drawing/2014/main" id="{52D976B3-1EEC-41BF-A0A6-1683229EF9C3}"/>
              </a:ext>
            </a:extLst>
          </p:cNvPr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20" name="Rounded Rectangle 41">
            <a:extLst>
              <a:ext uri="{FF2B5EF4-FFF2-40B4-BE49-F238E27FC236}">
                <a16:creationId xmlns:a16="http://schemas.microsoft.com/office/drawing/2014/main" id="{C95ABA81-01B4-46C1-A20A-1E2D1E88EBC0}"/>
              </a:ext>
            </a:extLst>
          </p:cNvPr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21" name="Rounded Rectangle 43">
            <a:extLst>
              <a:ext uri="{FF2B5EF4-FFF2-40B4-BE49-F238E27FC236}">
                <a16:creationId xmlns:a16="http://schemas.microsoft.com/office/drawing/2014/main" id="{5F94411B-1A06-4382-87E0-D16CA8B85410}"/>
              </a:ext>
            </a:extLst>
          </p:cNvPr>
          <p:cNvSpPr/>
          <p:nvPr/>
        </p:nvSpPr>
        <p:spPr>
          <a:xfrm>
            <a:off x="9477120" y="3739611"/>
            <a:ext cx="72286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185, 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196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Rounded Rectangle 44">
            <a:extLst>
              <a:ext uri="{FF2B5EF4-FFF2-40B4-BE49-F238E27FC236}">
                <a16:creationId xmlns:a16="http://schemas.microsoft.com/office/drawing/2014/main" id="{50F170BB-B8EF-4BF1-8094-DA926820DDDB}"/>
              </a:ext>
            </a:extLst>
          </p:cNvPr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</a:t>
            </a:r>
            <a:r>
              <a:rPr lang="en-US" sz="1200">
                <a:solidFill>
                  <a:schemeClr val="tx1"/>
                </a:solidFill>
              </a:rPr>
              <a:t>, </a:t>
            </a:r>
            <a:br>
              <a:rPr lang="en-US" sz="1200">
                <a:solidFill>
                  <a:schemeClr val="tx1"/>
                </a:solidFill>
              </a:rPr>
            </a:br>
            <a:r>
              <a:rPr lang="en-US" sz="1200">
                <a:solidFill>
                  <a:schemeClr val="tx1"/>
                </a:solidFill>
              </a:rPr>
              <a:t>170</a:t>
            </a:r>
            <a:r>
              <a:rPr lang="en-US" sz="1200" dirty="0">
                <a:solidFill>
                  <a:schemeClr val="tx1"/>
                </a:solidFill>
              </a:rPr>
              <a:t>, 176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1E50B7-5CE7-4E58-8A11-20229E56653B}"/>
              </a:ext>
            </a:extLst>
          </p:cNvPr>
          <p:cNvCxnSpPr>
            <a:endCxn id="30" idx="0"/>
          </p:cNvCxnSpPr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7D5AAB-A14B-4262-B0B8-D5244E77A7E2}"/>
              </a:ext>
            </a:extLst>
          </p:cNvPr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9E0E45D-9196-479D-A516-2E4538C5029F}"/>
              </a:ext>
            </a:extLst>
          </p:cNvPr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640BC03-E589-408D-B3FA-29AB32021482}"/>
              </a:ext>
            </a:extLst>
          </p:cNvPr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85">
            <a:extLst>
              <a:ext uri="{FF2B5EF4-FFF2-40B4-BE49-F238E27FC236}">
                <a16:creationId xmlns:a16="http://schemas.microsoft.com/office/drawing/2014/main" id="{49CD61EA-E8ED-4317-9B78-FDC6F53C36B7}"/>
              </a:ext>
            </a:extLst>
          </p:cNvPr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28" name="Rounded Rectangle 86">
            <a:extLst>
              <a:ext uri="{FF2B5EF4-FFF2-40B4-BE49-F238E27FC236}">
                <a16:creationId xmlns:a16="http://schemas.microsoft.com/office/drawing/2014/main" id="{273C62DF-59AC-443F-84B1-337992C4A1F5}"/>
              </a:ext>
            </a:extLst>
          </p:cNvPr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29" name="Rounded Rectangle 87">
            <a:extLst>
              <a:ext uri="{FF2B5EF4-FFF2-40B4-BE49-F238E27FC236}">
                <a16:creationId xmlns:a16="http://schemas.microsoft.com/office/drawing/2014/main" id="{77EAED36-0571-460A-8C4D-1F708BEB1C16}"/>
              </a:ext>
            </a:extLst>
          </p:cNvPr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30" name="Rounded Rectangle 88">
            <a:extLst>
              <a:ext uri="{FF2B5EF4-FFF2-40B4-BE49-F238E27FC236}">
                <a16:creationId xmlns:a16="http://schemas.microsoft.com/office/drawing/2014/main" id="{1AFFE9E4-B83F-4892-9DF9-CC3667D1078C}"/>
              </a:ext>
            </a:extLst>
          </p:cNvPr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F5CC7DF-F3C9-4C95-BFAF-27D8CD4D19BF}"/>
              </a:ext>
            </a:extLst>
          </p:cNvPr>
          <p:cNvCxnSpPr>
            <a:endCxn id="38" idx="0"/>
          </p:cNvCxnSpPr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D70586-30DE-4A99-88C0-3D84F2404575}"/>
              </a:ext>
            </a:extLst>
          </p:cNvPr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23D96D5-561E-47E1-B5DF-8172278B2BFF}"/>
              </a:ext>
            </a:extLst>
          </p:cNvPr>
          <p:cNvCxnSpPr>
            <a:endCxn id="35" idx="0"/>
          </p:cNvCxnSpPr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FE2C1AB-7390-4BA6-9345-EBB05D7A6001}"/>
              </a:ext>
            </a:extLst>
          </p:cNvPr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106">
            <a:extLst>
              <a:ext uri="{FF2B5EF4-FFF2-40B4-BE49-F238E27FC236}">
                <a16:creationId xmlns:a16="http://schemas.microsoft.com/office/drawing/2014/main" id="{5B33D7D2-7EA3-46CF-A1D2-8FAB810F3CBC}"/>
              </a:ext>
            </a:extLst>
          </p:cNvPr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6" name="Rounded Rectangle 107">
            <a:extLst>
              <a:ext uri="{FF2B5EF4-FFF2-40B4-BE49-F238E27FC236}">
                <a16:creationId xmlns:a16="http://schemas.microsoft.com/office/drawing/2014/main" id="{56157FA7-5725-4798-974B-0867CBECFD72}"/>
              </a:ext>
            </a:extLst>
          </p:cNvPr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7" name="Rounded Rectangle 108">
            <a:extLst>
              <a:ext uri="{FF2B5EF4-FFF2-40B4-BE49-F238E27FC236}">
                <a16:creationId xmlns:a16="http://schemas.microsoft.com/office/drawing/2014/main" id="{D83DD95E-1DAE-4914-AA5B-26DC15563F68}"/>
              </a:ext>
            </a:extLst>
          </p:cNvPr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62, 63, 64</a:t>
            </a:r>
          </a:p>
        </p:txBody>
      </p:sp>
      <p:sp>
        <p:nvSpPr>
          <p:cNvPr id="38" name="Rounded Rectangle 109">
            <a:extLst>
              <a:ext uri="{FF2B5EF4-FFF2-40B4-BE49-F238E27FC236}">
                <a16:creationId xmlns:a16="http://schemas.microsoft.com/office/drawing/2014/main" id="{B91C90A2-4C03-40EC-9FBA-690FA6D57221}"/>
              </a:ext>
            </a:extLst>
          </p:cNvPr>
          <p:cNvSpPr/>
          <p:nvPr/>
        </p:nvSpPr>
        <p:spPr>
          <a:xfrm>
            <a:off x="2906971" y="3659373"/>
            <a:ext cx="492120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16198B7-27A5-4562-BD56-CF2C1E6A4CCC}"/>
              </a:ext>
            </a:extLst>
          </p:cNvPr>
          <p:cNvCxnSpPr/>
          <p:nvPr/>
        </p:nvCxnSpPr>
        <p:spPr>
          <a:xfrm flipH="1">
            <a:off x="383335" y="2972311"/>
            <a:ext cx="506075" cy="54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DFA1896-C41C-4465-8AF1-C87281A26202}"/>
              </a:ext>
            </a:extLst>
          </p:cNvPr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E3A3EE6-CE6B-4F9C-8FEF-64755DBE0C89}"/>
              </a:ext>
            </a:extLst>
          </p:cNvPr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49D46D4-0F03-4ED3-A52A-079DAAC7435E}"/>
              </a:ext>
            </a:extLst>
          </p:cNvPr>
          <p:cNvCxnSpPr/>
          <p:nvPr/>
        </p:nvCxnSpPr>
        <p:spPr>
          <a:xfrm>
            <a:off x="2086694" y="3051989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131">
            <a:extLst>
              <a:ext uri="{FF2B5EF4-FFF2-40B4-BE49-F238E27FC236}">
                <a16:creationId xmlns:a16="http://schemas.microsoft.com/office/drawing/2014/main" id="{E8626909-3984-4C92-B97B-B515945F2173}"/>
              </a:ext>
            </a:extLst>
          </p:cNvPr>
          <p:cNvSpPr/>
          <p:nvPr/>
        </p:nvSpPr>
        <p:spPr>
          <a:xfrm>
            <a:off x="1180707" y="366901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45" name="Rounded Rectangle 133">
            <a:extLst>
              <a:ext uri="{FF2B5EF4-FFF2-40B4-BE49-F238E27FC236}">
                <a16:creationId xmlns:a16="http://schemas.microsoft.com/office/drawing/2014/main" id="{3FEF79EF-AEC0-40DF-A496-E473705F3628}"/>
              </a:ext>
            </a:extLst>
          </p:cNvPr>
          <p:cNvSpPr/>
          <p:nvPr/>
        </p:nvSpPr>
        <p:spPr>
          <a:xfrm>
            <a:off x="603017" y="3663562"/>
            <a:ext cx="544516" cy="4158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</a:t>
            </a:r>
            <a:r>
              <a:rPr lang="en-US" sz="1400">
                <a:solidFill>
                  <a:schemeClr val="tx1"/>
                </a:solidFill>
              </a:rPr>
              <a:t>, 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6" name="Rounded Rectangle 134">
            <a:extLst>
              <a:ext uri="{FF2B5EF4-FFF2-40B4-BE49-F238E27FC236}">
                <a16:creationId xmlns:a16="http://schemas.microsoft.com/office/drawing/2014/main" id="{A47E05CC-A0C1-49D1-B619-206A8B5B512D}"/>
              </a:ext>
            </a:extLst>
          </p:cNvPr>
          <p:cNvSpPr/>
          <p:nvPr/>
        </p:nvSpPr>
        <p:spPr>
          <a:xfrm>
            <a:off x="1" y="3643483"/>
            <a:ext cx="560164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C4734D5-F60B-4357-935E-257596AA8F85}"/>
              </a:ext>
            </a:extLst>
          </p:cNvPr>
          <p:cNvCxnSpPr/>
          <p:nvPr/>
        </p:nvCxnSpPr>
        <p:spPr>
          <a:xfrm flipH="1">
            <a:off x="2879740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A1E9D3B-B02E-4A60-B297-9BEAEB961CEE}"/>
              </a:ext>
            </a:extLst>
          </p:cNvPr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5B330A0-0D46-4501-9B0E-1B3FE82F02AA}"/>
              </a:ext>
            </a:extLst>
          </p:cNvPr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544C312-20B6-4B86-B695-BFDC077FE1C1}"/>
              </a:ext>
            </a:extLst>
          </p:cNvPr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155">
            <a:extLst>
              <a:ext uri="{FF2B5EF4-FFF2-40B4-BE49-F238E27FC236}">
                <a16:creationId xmlns:a16="http://schemas.microsoft.com/office/drawing/2014/main" id="{9152BD19-A6AC-460D-933A-D64A3E0CB2B2}"/>
              </a:ext>
            </a:extLst>
          </p:cNvPr>
          <p:cNvSpPr/>
          <p:nvPr/>
        </p:nvSpPr>
        <p:spPr>
          <a:xfrm>
            <a:off x="1727222" y="3687037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24F8EB-F6A6-47D9-BD9E-0603E6004374}"/>
              </a:ext>
            </a:extLst>
          </p:cNvPr>
          <p:cNvSpPr txBox="1"/>
          <p:nvPr/>
        </p:nvSpPr>
        <p:spPr>
          <a:xfrm>
            <a:off x="1" y="4460786"/>
            <a:ext cx="12043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Task: delete </a:t>
            </a:r>
            <a:r>
              <a:rPr lang="en-US" sz="2400" dirty="0">
                <a:solidFill>
                  <a:srgbClr val="E911F9"/>
                </a:solidFill>
              </a:rPr>
              <a:t>62</a:t>
            </a:r>
          </a:p>
        </p:txBody>
      </p:sp>
      <p:sp>
        <p:nvSpPr>
          <p:cNvPr id="53" name="Rounded Rectangle 132">
            <a:extLst>
              <a:ext uri="{FF2B5EF4-FFF2-40B4-BE49-F238E27FC236}">
                <a16:creationId xmlns:a16="http://schemas.microsoft.com/office/drawing/2014/main" id="{050BFAD7-A4FD-2742-8393-68947FFB8E92}"/>
              </a:ext>
            </a:extLst>
          </p:cNvPr>
          <p:cNvSpPr/>
          <p:nvPr/>
        </p:nvSpPr>
        <p:spPr>
          <a:xfrm>
            <a:off x="2254118" y="3631105"/>
            <a:ext cx="649074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39, 40, 50</a:t>
            </a:r>
          </a:p>
        </p:txBody>
      </p:sp>
    </p:spTree>
    <p:extLst>
      <p:ext uri="{BB962C8B-B14F-4D97-AF65-F5344CB8AC3E}">
        <p14:creationId xmlns:p14="http://schemas.microsoft.com/office/powerpoint/2010/main" val="53430674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#0: Leaf deletion, no underflows</a:t>
            </a:r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A41B115D-8DC8-4F54-BAEE-02EC4E415B49}"/>
              </a:ext>
            </a:extLst>
          </p:cNvPr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E911F9"/>
                </a:solidFill>
              </a:rPr>
              <a:t>57</a:t>
            </a:r>
            <a:r>
              <a:rPr lang="en-US" dirty="0">
                <a:solidFill>
                  <a:schemeClr val="tx1"/>
                </a:solidFill>
              </a:rPr>
              <a:t>,   90,   162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F4E815-BD21-4BBB-A6E4-BB80B300AA13}"/>
              </a:ext>
            </a:extLst>
          </p:cNvPr>
          <p:cNvCxnSpPr>
            <a:endCxn id="11" idx="0"/>
          </p:cNvCxnSpPr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7B25B89-8BE6-4912-B5CD-A0CD20869BEE}"/>
              </a:ext>
            </a:extLst>
          </p:cNvPr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86BE30-B09F-47FF-B654-364B3F2AD48E}"/>
              </a:ext>
            </a:extLst>
          </p:cNvPr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27ED88-2256-43D0-A68C-D63726653840}"/>
              </a:ext>
            </a:extLst>
          </p:cNvPr>
          <p:cNvCxnSpPr>
            <a:endCxn id="19" idx="0"/>
          </p:cNvCxnSpPr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5">
            <a:extLst>
              <a:ext uri="{FF2B5EF4-FFF2-40B4-BE49-F238E27FC236}">
                <a16:creationId xmlns:a16="http://schemas.microsoft.com/office/drawing/2014/main" id="{1355A5D0-C6F7-4FD8-B9FA-0B480B3156E3}"/>
              </a:ext>
            </a:extLst>
          </p:cNvPr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-5, 6, 10, 34</a:t>
            </a:r>
          </a:p>
        </p:txBody>
      </p:sp>
      <p:sp>
        <p:nvSpPr>
          <p:cNvPr id="12" name="Rounded Rectangle 16">
            <a:extLst>
              <a:ext uri="{FF2B5EF4-FFF2-40B4-BE49-F238E27FC236}">
                <a16:creationId xmlns:a16="http://schemas.microsoft.com/office/drawing/2014/main" id="{090AA9BD-37C1-442C-98C3-9884CBD5864C}"/>
              </a:ext>
            </a:extLst>
          </p:cNvPr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3" name="Rounded Rectangle 18">
            <a:extLst>
              <a:ext uri="{FF2B5EF4-FFF2-40B4-BE49-F238E27FC236}">
                <a16:creationId xmlns:a16="http://schemas.microsoft.com/office/drawing/2014/main" id="{CD8C114A-36AB-4C76-AFDE-F31B460C0CEA}"/>
              </a:ext>
            </a:extLst>
          </p:cNvPr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14" name="Rounded Rectangle 21">
            <a:extLst>
              <a:ext uri="{FF2B5EF4-FFF2-40B4-BE49-F238E27FC236}">
                <a16:creationId xmlns:a16="http://schemas.microsoft.com/office/drawing/2014/main" id="{5902DE1A-637C-4C09-A8F9-2E12670998E9}"/>
              </a:ext>
            </a:extLst>
          </p:cNvPr>
          <p:cNvSpPr/>
          <p:nvPr/>
        </p:nvSpPr>
        <p:spPr>
          <a:xfrm>
            <a:off x="10285205" y="3739612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DB9DFC-3FCE-43CC-B2B3-2E1FCE9BBCB7}"/>
              </a:ext>
            </a:extLst>
          </p:cNvPr>
          <p:cNvCxnSpPr>
            <a:endCxn id="22" idx="0"/>
          </p:cNvCxnSpPr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72D2B0-DEFF-4CD9-8A1F-D8BDA35CC6A5}"/>
              </a:ext>
            </a:extLst>
          </p:cNvPr>
          <p:cNvCxnSpPr>
            <a:endCxn id="21" idx="0"/>
          </p:cNvCxnSpPr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536A32-F5C3-44E7-A3E2-90A71E586E60}"/>
              </a:ext>
            </a:extLst>
          </p:cNvPr>
          <p:cNvCxnSpPr>
            <a:endCxn id="14" idx="0"/>
          </p:cNvCxnSpPr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A36BDCA-A7EE-444C-9718-9B84518B2702}"/>
              </a:ext>
            </a:extLst>
          </p:cNvPr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36">
            <a:extLst>
              <a:ext uri="{FF2B5EF4-FFF2-40B4-BE49-F238E27FC236}">
                <a16:creationId xmlns:a16="http://schemas.microsoft.com/office/drawing/2014/main" id="{52D976B3-1EEC-41BF-A0A6-1683229EF9C3}"/>
              </a:ext>
            </a:extLst>
          </p:cNvPr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20" name="Rounded Rectangle 41">
            <a:extLst>
              <a:ext uri="{FF2B5EF4-FFF2-40B4-BE49-F238E27FC236}">
                <a16:creationId xmlns:a16="http://schemas.microsoft.com/office/drawing/2014/main" id="{C95ABA81-01B4-46C1-A20A-1E2D1E88EBC0}"/>
              </a:ext>
            </a:extLst>
          </p:cNvPr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21" name="Rounded Rectangle 43">
            <a:extLst>
              <a:ext uri="{FF2B5EF4-FFF2-40B4-BE49-F238E27FC236}">
                <a16:creationId xmlns:a16="http://schemas.microsoft.com/office/drawing/2014/main" id="{5F94411B-1A06-4382-87E0-D16CA8B85410}"/>
              </a:ext>
            </a:extLst>
          </p:cNvPr>
          <p:cNvSpPr/>
          <p:nvPr/>
        </p:nvSpPr>
        <p:spPr>
          <a:xfrm>
            <a:off x="9477120" y="3739611"/>
            <a:ext cx="72286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185, 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196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Rounded Rectangle 44">
            <a:extLst>
              <a:ext uri="{FF2B5EF4-FFF2-40B4-BE49-F238E27FC236}">
                <a16:creationId xmlns:a16="http://schemas.microsoft.com/office/drawing/2014/main" id="{50F170BB-B8EF-4BF1-8094-DA926820DDDB}"/>
              </a:ext>
            </a:extLst>
          </p:cNvPr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</a:t>
            </a:r>
            <a:r>
              <a:rPr lang="en-US" sz="1200">
                <a:solidFill>
                  <a:schemeClr val="tx1"/>
                </a:solidFill>
              </a:rPr>
              <a:t>, </a:t>
            </a:r>
            <a:br>
              <a:rPr lang="en-US" sz="1200">
                <a:solidFill>
                  <a:schemeClr val="tx1"/>
                </a:solidFill>
              </a:rPr>
            </a:br>
            <a:r>
              <a:rPr lang="en-US" sz="1200">
                <a:solidFill>
                  <a:schemeClr val="tx1"/>
                </a:solidFill>
              </a:rPr>
              <a:t>170</a:t>
            </a:r>
            <a:r>
              <a:rPr lang="en-US" sz="1200" dirty="0">
                <a:solidFill>
                  <a:schemeClr val="tx1"/>
                </a:solidFill>
              </a:rPr>
              <a:t>, 176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1E50B7-5CE7-4E58-8A11-20229E56653B}"/>
              </a:ext>
            </a:extLst>
          </p:cNvPr>
          <p:cNvCxnSpPr>
            <a:endCxn id="30" idx="0"/>
          </p:cNvCxnSpPr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7D5AAB-A14B-4262-B0B8-D5244E77A7E2}"/>
              </a:ext>
            </a:extLst>
          </p:cNvPr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9E0E45D-9196-479D-A516-2E4538C5029F}"/>
              </a:ext>
            </a:extLst>
          </p:cNvPr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640BC03-E589-408D-B3FA-29AB32021482}"/>
              </a:ext>
            </a:extLst>
          </p:cNvPr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85">
            <a:extLst>
              <a:ext uri="{FF2B5EF4-FFF2-40B4-BE49-F238E27FC236}">
                <a16:creationId xmlns:a16="http://schemas.microsoft.com/office/drawing/2014/main" id="{49CD61EA-E8ED-4317-9B78-FDC6F53C36B7}"/>
              </a:ext>
            </a:extLst>
          </p:cNvPr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28" name="Rounded Rectangle 86">
            <a:extLst>
              <a:ext uri="{FF2B5EF4-FFF2-40B4-BE49-F238E27FC236}">
                <a16:creationId xmlns:a16="http://schemas.microsoft.com/office/drawing/2014/main" id="{273C62DF-59AC-443F-84B1-337992C4A1F5}"/>
              </a:ext>
            </a:extLst>
          </p:cNvPr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29" name="Rounded Rectangle 87">
            <a:extLst>
              <a:ext uri="{FF2B5EF4-FFF2-40B4-BE49-F238E27FC236}">
                <a16:creationId xmlns:a16="http://schemas.microsoft.com/office/drawing/2014/main" id="{77EAED36-0571-460A-8C4D-1F708BEB1C16}"/>
              </a:ext>
            </a:extLst>
          </p:cNvPr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30" name="Rounded Rectangle 88">
            <a:extLst>
              <a:ext uri="{FF2B5EF4-FFF2-40B4-BE49-F238E27FC236}">
                <a16:creationId xmlns:a16="http://schemas.microsoft.com/office/drawing/2014/main" id="{1AFFE9E4-B83F-4892-9DF9-CC3667D1078C}"/>
              </a:ext>
            </a:extLst>
          </p:cNvPr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F5CC7DF-F3C9-4C95-BFAF-27D8CD4D19BF}"/>
              </a:ext>
            </a:extLst>
          </p:cNvPr>
          <p:cNvCxnSpPr>
            <a:endCxn id="38" idx="0"/>
          </p:cNvCxnSpPr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D70586-30DE-4A99-88C0-3D84F2404575}"/>
              </a:ext>
            </a:extLst>
          </p:cNvPr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23D96D5-561E-47E1-B5DF-8172278B2BFF}"/>
              </a:ext>
            </a:extLst>
          </p:cNvPr>
          <p:cNvCxnSpPr>
            <a:endCxn id="35" idx="0"/>
          </p:cNvCxnSpPr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FE2C1AB-7390-4BA6-9345-EBB05D7A6001}"/>
              </a:ext>
            </a:extLst>
          </p:cNvPr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106">
            <a:extLst>
              <a:ext uri="{FF2B5EF4-FFF2-40B4-BE49-F238E27FC236}">
                <a16:creationId xmlns:a16="http://schemas.microsoft.com/office/drawing/2014/main" id="{5B33D7D2-7EA3-46CF-A1D2-8FAB810F3CBC}"/>
              </a:ext>
            </a:extLst>
          </p:cNvPr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6" name="Rounded Rectangle 107">
            <a:extLst>
              <a:ext uri="{FF2B5EF4-FFF2-40B4-BE49-F238E27FC236}">
                <a16:creationId xmlns:a16="http://schemas.microsoft.com/office/drawing/2014/main" id="{56157FA7-5725-4798-974B-0867CBECFD72}"/>
              </a:ext>
            </a:extLst>
          </p:cNvPr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7" name="Rounded Rectangle 108">
            <a:extLst>
              <a:ext uri="{FF2B5EF4-FFF2-40B4-BE49-F238E27FC236}">
                <a16:creationId xmlns:a16="http://schemas.microsoft.com/office/drawing/2014/main" id="{D83DD95E-1DAE-4914-AA5B-26DC15563F68}"/>
              </a:ext>
            </a:extLst>
          </p:cNvPr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62, 63, 64</a:t>
            </a:r>
          </a:p>
        </p:txBody>
      </p:sp>
      <p:sp>
        <p:nvSpPr>
          <p:cNvPr id="38" name="Rounded Rectangle 109">
            <a:extLst>
              <a:ext uri="{FF2B5EF4-FFF2-40B4-BE49-F238E27FC236}">
                <a16:creationId xmlns:a16="http://schemas.microsoft.com/office/drawing/2014/main" id="{B91C90A2-4C03-40EC-9FBA-690FA6D57221}"/>
              </a:ext>
            </a:extLst>
          </p:cNvPr>
          <p:cNvSpPr/>
          <p:nvPr/>
        </p:nvSpPr>
        <p:spPr>
          <a:xfrm>
            <a:off x="2906971" y="3659373"/>
            <a:ext cx="492120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16198B7-27A5-4562-BD56-CF2C1E6A4CCC}"/>
              </a:ext>
            </a:extLst>
          </p:cNvPr>
          <p:cNvCxnSpPr/>
          <p:nvPr/>
        </p:nvCxnSpPr>
        <p:spPr>
          <a:xfrm flipH="1">
            <a:off x="383335" y="2972311"/>
            <a:ext cx="506075" cy="54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DFA1896-C41C-4465-8AF1-C87281A26202}"/>
              </a:ext>
            </a:extLst>
          </p:cNvPr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E3A3EE6-CE6B-4F9C-8FEF-64755DBE0C89}"/>
              </a:ext>
            </a:extLst>
          </p:cNvPr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49D46D4-0F03-4ED3-A52A-079DAAC7435E}"/>
              </a:ext>
            </a:extLst>
          </p:cNvPr>
          <p:cNvCxnSpPr/>
          <p:nvPr/>
        </p:nvCxnSpPr>
        <p:spPr>
          <a:xfrm>
            <a:off x="2086694" y="3051989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131">
            <a:extLst>
              <a:ext uri="{FF2B5EF4-FFF2-40B4-BE49-F238E27FC236}">
                <a16:creationId xmlns:a16="http://schemas.microsoft.com/office/drawing/2014/main" id="{E8626909-3984-4C92-B97B-B515945F2173}"/>
              </a:ext>
            </a:extLst>
          </p:cNvPr>
          <p:cNvSpPr/>
          <p:nvPr/>
        </p:nvSpPr>
        <p:spPr>
          <a:xfrm>
            <a:off x="1180707" y="366901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45" name="Rounded Rectangle 133">
            <a:extLst>
              <a:ext uri="{FF2B5EF4-FFF2-40B4-BE49-F238E27FC236}">
                <a16:creationId xmlns:a16="http://schemas.microsoft.com/office/drawing/2014/main" id="{3FEF79EF-AEC0-40DF-A496-E473705F3628}"/>
              </a:ext>
            </a:extLst>
          </p:cNvPr>
          <p:cNvSpPr/>
          <p:nvPr/>
        </p:nvSpPr>
        <p:spPr>
          <a:xfrm>
            <a:off x="603017" y="3663562"/>
            <a:ext cx="544516" cy="4158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</a:t>
            </a:r>
            <a:r>
              <a:rPr lang="en-US" sz="1400">
                <a:solidFill>
                  <a:schemeClr val="tx1"/>
                </a:solidFill>
              </a:rPr>
              <a:t>, 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6" name="Rounded Rectangle 134">
            <a:extLst>
              <a:ext uri="{FF2B5EF4-FFF2-40B4-BE49-F238E27FC236}">
                <a16:creationId xmlns:a16="http://schemas.microsoft.com/office/drawing/2014/main" id="{A47E05CC-A0C1-49D1-B619-206A8B5B512D}"/>
              </a:ext>
            </a:extLst>
          </p:cNvPr>
          <p:cNvSpPr/>
          <p:nvPr/>
        </p:nvSpPr>
        <p:spPr>
          <a:xfrm>
            <a:off x="1" y="3643483"/>
            <a:ext cx="560164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C4734D5-F60B-4357-935E-257596AA8F85}"/>
              </a:ext>
            </a:extLst>
          </p:cNvPr>
          <p:cNvCxnSpPr/>
          <p:nvPr/>
        </p:nvCxnSpPr>
        <p:spPr>
          <a:xfrm flipH="1">
            <a:off x="2879740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A1E9D3B-B02E-4A60-B297-9BEAEB961CEE}"/>
              </a:ext>
            </a:extLst>
          </p:cNvPr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5B330A0-0D46-4501-9B0E-1B3FE82F02AA}"/>
              </a:ext>
            </a:extLst>
          </p:cNvPr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544C312-20B6-4B86-B695-BFDC077FE1C1}"/>
              </a:ext>
            </a:extLst>
          </p:cNvPr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155">
            <a:extLst>
              <a:ext uri="{FF2B5EF4-FFF2-40B4-BE49-F238E27FC236}">
                <a16:creationId xmlns:a16="http://schemas.microsoft.com/office/drawing/2014/main" id="{9152BD19-A6AC-460D-933A-D64A3E0CB2B2}"/>
              </a:ext>
            </a:extLst>
          </p:cNvPr>
          <p:cNvSpPr/>
          <p:nvPr/>
        </p:nvSpPr>
        <p:spPr>
          <a:xfrm>
            <a:off x="1727222" y="3687037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24F8EB-F6A6-47D9-BD9E-0603E6004374}"/>
              </a:ext>
            </a:extLst>
          </p:cNvPr>
          <p:cNvSpPr txBox="1"/>
          <p:nvPr/>
        </p:nvSpPr>
        <p:spPr>
          <a:xfrm>
            <a:off x="1" y="4460786"/>
            <a:ext cx="12043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Task: delete </a:t>
            </a:r>
            <a:r>
              <a:rPr lang="en-US" sz="2400" dirty="0">
                <a:solidFill>
                  <a:srgbClr val="E911F9"/>
                </a:solidFill>
              </a:rPr>
              <a:t>62</a:t>
            </a:r>
          </a:p>
        </p:txBody>
      </p:sp>
      <p:sp>
        <p:nvSpPr>
          <p:cNvPr id="53" name="Rounded Rectangle 132">
            <a:extLst>
              <a:ext uri="{FF2B5EF4-FFF2-40B4-BE49-F238E27FC236}">
                <a16:creationId xmlns:a16="http://schemas.microsoft.com/office/drawing/2014/main" id="{6E32F722-6F9F-5B4D-925C-35EF9F681D1C}"/>
              </a:ext>
            </a:extLst>
          </p:cNvPr>
          <p:cNvSpPr/>
          <p:nvPr/>
        </p:nvSpPr>
        <p:spPr>
          <a:xfrm>
            <a:off x="2254118" y="3631105"/>
            <a:ext cx="649074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39, 40, 50</a:t>
            </a:r>
          </a:p>
        </p:txBody>
      </p:sp>
    </p:spTree>
    <p:extLst>
      <p:ext uri="{BB962C8B-B14F-4D97-AF65-F5344CB8AC3E}">
        <p14:creationId xmlns:p14="http://schemas.microsoft.com/office/powerpoint/2010/main" val="19455102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#0: Leaf deletion, no underflows</a:t>
            </a:r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A41B115D-8DC8-4F54-BAEE-02EC4E415B49}"/>
              </a:ext>
            </a:extLst>
          </p:cNvPr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F4E815-BD21-4BBB-A6E4-BB80B300AA13}"/>
              </a:ext>
            </a:extLst>
          </p:cNvPr>
          <p:cNvCxnSpPr>
            <a:endCxn id="11" idx="0"/>
          </p:cNvCxnSpPr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7B25B89-8BE6-4912-B5CD-A0CD20869BEE}"/>
              </a:ext>
            </a:extLst>
          </p:cNvPr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rgbClr val="E911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86BE30-B09F-47FF-B654-364B3F2AD48E}"/>
              </a:ext>
            </a:extLst>
          </p:cNvPr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27ED88-2256-43D0-A68C-D63726653840}"/>
              </a:ext>
            </a:extLst>
          </p:cNvPr>
          <p:cNvCxnSpPr>
            <a:endCxn id="19" idx="0"/>
          </p:cNvCxnSpPr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5">
            <a:extLst>
              <a:ext uri="{FF2B5EF4-FFF2-40B4-BE49-F238E27FC236}">
                <a16:creationId xmlns:a16="http://schemas.microsoft.com/office/drawing/2014/main" id="{1355A5D0-C6F7-4FD8-B9FA-0B480B3156E3}"/>
              </a:ext>
            </a:extLst>
          </p:cNvPr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-5, 6, 10, 34</a:t>
            </a:r>
          </a:p>
        </p:txBody>
      </p:sp>
      <p:sp>
        <p:nvSpPr>
          <p:cNvPr id="12" name="Rounded Rectangle 16">
            <a:extLst>
              <a:ext uri="{FF2B5EF4-FFF2-40B4-BE49-F238E27FC236}">
                <a16:creationId xmlns:a16="http://schemas.microsoft.com/office/drawing/2014/main" id="{090AA9BD-37C1-442C-98C3-9884CBD5864C}"/>
              </a:ext>
            </a:extLst>
          </p:cNvPr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3" name="Rounded Rectangle 18">
            <a:extLst>
              <a:ext uri="{FF2B5EF4-FFF2-40B4-BE49-F238E27FC236}">
                <a16:creationId xmlns:a16="http://schemas.microsoft.com/office/drawing/2014/main" id="{CD8C114A-36AB-4C76-AFDE-F31B460C0CEA}"/>
              </a:ext>
            </a:extLst>
          </p:cNvPr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14" name="Rounded Rectangle 21">
            <a:extLst>
              <a:ext uri="{FF2B5EF4-FFF2-40B4-BE49-F238E27FC236}">
                <a16:creationId xmlns:a16="http://schemas.microsoft.com/office/drawing/2014/main" id="{5902DE1A-637C-4C09-A8F9-2E12670998E9}"/>
              </a:ext>
            </a:extLst>
          </p:cNvPr>
          <p:cNvSpPr/>
          <p:nvPr/>
        </p:nvSpPr>
        <p:spPr>
          <a:xfrm>
            <a:off x="10285205" y="3739612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DB9DFC-3FCE-43CC-B2B3-2E1FCE9BBCB7}"/>
              </a:ext>
            </a:extLst>
          </p:cNvPr>
          <p:cNvCxnSpPr>
            <a:endCxn id="22" idx="0"/>
          </p:cNvCxnSpPr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72D2B0-DEFF-4CD9-8A1F-D8BDA35CC6A5}"/>
              </a:ext>
            </a:extLst>
          </p:cNvPr>
          <p:cNvCxnSpPr>
            <a:endCxn id="21" idx="0"/>
          </p:cNvCxnSpPr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536A32-F5C3-44E7-A3E2-90A71E586E60}"/>
              </a:ext>
            </a:extLst>
          </p:cNvPr>
          <p:cNvCxnSpPr>
            <a:endCxn id="14" idx="0"/>
          </p:cNvCxnSpPr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A36BDCA-A7EE-444C-9718-9B84518B2702}"/>
              </a:ext>
            </a:extLst>
          </p:cNvPr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36">
            <a:extLst>
              <a:ext uri="{FF2B5EF4-FFF2-40B4-BE49-F238E27FC236}">
                <a16:creationId xmlns:a16="http://schemas.microsoft.com/office/drawing/2014/main" id="{52D976B3-1EEC-41BF-A0A6-1683229EF9C3}"/>
              </a:ext>
            </a:extLst>
          </p:cNvPr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20" name="Rounded Rectangle 41">
            <a:extLst>
              <a:ext uri="{FF2B5EF4-FFF2-40B4-BE49-F238E27FC236}">
                <a16:creationId xmlns:a16="http://schemas.microsoft.com/office/drawing/2014/main" id="{C95ABA81-01B4-46C1-A20A-1E2D1E88EBC0}"/>
              </a:ext>
            </a:extLst>
          </p:cNvPr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21" name="Rounded Rectangle 43">
            <a:extLst>
              <a:ext uri="{FF2B5EF4-FFF2-40B4-BE49-F238E27FC236}">
                <a16:creationId xmlns:a16="http://schemas.microsoft.com/office/drawing/2014/main" id="{5F94411B-1A06-4382-87E0-D16CA8B85410}"/>
              </a:ext>
            </a:extLst>
          </p:cNvPr>
          <p:cNvSpPr/>
          <p:nvPr/>
        </p:nvSpPr>
        <p:spPr>
          <a:xfrm>
            <a:off x="9477120" y="3739611"/>
            <a:ext cx="72286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185, 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196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Rounded Rectangle 44">
            <a:extLst>
              <a:ext uri="{FF2B5EF4-FFF2-40B4-BE49-F238E27FC236}">
                <a16:creationId xmlns:a16="http://schemas.microsoft.com/office/drawing/2014/main" id="{50F170BB-B8EF-4BF1-8094-DA926820DDDB}"/>
              </a:ext>
            </a:extLst>
          </p:cNvPr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</a:t>
            </a:r>
            <a:r>
              <a:rPr lang="en-US" sz="1200">
                <a:solidFill>
                  <a:schemeClr val="tx1"/>
                </a:solidFill>
              </a:rPr>
              <a:t>, </a:t>
            </a:r>
            <a:br>
              <a:rPr lang="en-US" sz="1200">
                <a:solidFill>
                  <a:schemeClr val="tx1"/>
                </a:solidFill>
              </a:rPr>
            </a:br>
            <a:r>
              <a:rPr lang="en-US" sz="1200">
                <a:solidFill>
                  <a:schemeClr val="tx1"/>
                </a:solidFill>
              </a:rPr>
              <a:t>170</a:t>
            </a:r>
            <a:r>
              <a:rPr lang="en-US" sz="1200" dirty="0">
                <a:solidFill>
                  <a:schemeClr val="tx1"/>
                </a:solidFill>
              </a:rPr>
              <a:t>, 176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1E50B7-5CE7-4E58-8A11-20229E56653B}"/>
              </a:ext>
            </a:extLst>
          </p:cNvPr>
          <p:cNvCxnSpPr>
            <a:endCxn id="30" idx="0"/>
          </p:cNvCxnSpPr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7D5AAB-A14B-4262-B0B8-D5244E77A7E2}"/>
              </a:ext>
            </a:extLst>
          </p:cNvPr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9E0E45D-9196-479D-A516-2E4538C5029F}"/>
              </a:ext>
            </a:extLst>
          </p:cNvPr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640BC03-E589-408D-B3FA-29AB32021482}"/>
              </a:ext>
            </a:extLst>
          </p:cNvPr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85">
            <a:extLst>
              <a:ext uri="{FF2B5EF4-FFF2-40B4-BE49-F238E27FC236}">
                <a16:creationId xmlns:a16="http://schemas.microsoft.com/office/drawing/2014/main" id="{49CD61EA-E8ED-4317-9B78-FDC6F53C36B7}"/>
              </a:ext>
            </a:extLst>
          </p:cNvPr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28" name="Rounded Rectangle 86">
            <a:extLst>
              <a:ext uri="{FF2B5EF4-FFF2-40B4-BE49-F238E27FC236}">
                <a16:creationId xmlns:a16="http://schemas.microsoft.com/office/drawing/2014/main" id="{273C62DF-59AC-443F-84B1-337992C4A1F5}"/>
              </a:ext>
            </a:extLst>
          </p:cNvPr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29" name="Rounded Rectangle 87">
            <a:extLst>
              <a:ext uri="{FF2B5EF4-FFF2-40B4-BE49-F238E27FC236}">
                <a16:creationId xmlns:a16="http://schemas.microsoft.com/office/drawing/2014/main" id="{77EAED36-0571-460A-8C4D-1F708BEB1C16}"/>
              </a:ext>
            </a:extLst>
          </p:cNvPr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30" name="Rounded Rectangle 88">
            <a:extLst>
              <a:ext uri="{FF2B5EF4-FFF2-40B4-BE49-F238E27FC236}">
                <a16:creationId xmlns:a16="http://schemas.microsoft.com/office/drawing/2014/main" id="{1AFFE9E4-B83F-4892-9DF9-CC3667D1078C}"/>
              </a:ext>
            </a:extLst>
          </p:cNvPr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F5CC7DF-F3C9-4C95-BFAF-27D8CD4D19BF}"/>
              </a:ext>
            </a:extLst>
          </p:cNvPr>
          <p:cNvCxnSpPr>
            <a:endCxn id="38" idx="0"/>
          </p:cNvCxnSpPr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D70586-30DE-4A99-88C0-3D84F2404575}"/>
              </a:ext>
            </a:extLst>
          </p:cNvPr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23D96D5-561E-47E1-B5DF-8172278B2BFF}"/>
              </a:ext>
            </a:extLst>
          </p:cNvPr>
          <p:cNvCxnSpPr>
            <a:endCxn id="35" idx="0"/>
          </p:cNvCxnSpPr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FE2C1AB-7390-4BA6-9345-EBB05D7A6001}"/>
              </a:ext>
            </a:extLst>
          </p:cNvPr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106">
            <a:extLst>
              <a:ext uri="{FF2B5EF4-FFF2-40B4-BE49-F238E27FC236}">
                <a16:creationId xmlns:a16="http://schemas.microsoft.com/office/drawing/2014/main" id="{5B33D7D2-7EA3-46CF-A1D2-8FAB810F3CBC}"/>
              </a:ext>
            </a:extLst>
          </p:cNvPr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6" name="Rounded Rectangle 107">
            <a:extLst>
              <a:ext uri="{FF2B5EF4-FFF2-40B4-BE49-F238E27FC236}">
                <a16:creationId xmlns:a16="http://schemas.microsoft.com/office/drawing/2014/main" id="{56157FA7-5725-4798-974B-0867CBECFD72}"/>
              </a:ext>
            </a:extLst>
          </p:cNvPr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7" name="Rounded Rectangle 108">
            <a:extLst>
              <a:ext uri="{FF2B5EF4-FFF2-40B4-BE49-F238E27FC236}">
                <a16:creationId xmlns:a16="http://schemas.microsoft.com/office/drawing/2014/main" id="{D83DD95E-1DAE-4914-AA5B-26DC15563F68}"/>
              </a:ext>
            </a:extLst>
          </p:cNvPr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62, 63, 64</a:t>
            </a:r>
          </a:p>
        </p:txBody>
      </p:sp>
      <p:sp>
        <p:nvSpPr>
          <p:cNvPr id="38" name="Rounded Rectangle 109">
            <a:extLst>
              <a:ext uri="{FF2B5EF4-FFF2-40B4-BE49-F238E27FC236}">
                <a16:creationId xmlns:a16="http://schemas.microsoft.com/office/drawing/2014/main" id="{B91C90A2-4C03-40EC-9FBA-690FA6D57221}"/>
              </a:ext>
            </a:extLst>
          </p:cNvPr>
          <p:cNvSpPr/>
          <p:nvPr/>
        </p:nvSpPr>
        <p:spPr>
          <a:xfrm>
            <a:off x="2906971" y="3659373"/>
            <a:ext cx="492120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16198B7-27A5-4562-BD56-CF2C1E6A4CCC}"/>
              </a:ext>
            </a:extLst>
          </p:cNvPr>
          <p:cNvCxnSpPr/>
          <p:nvPr/>
        </p:nvCxnSpPr>
        <p:spPr>
          <a:xfrm flipH="1">
            <a:off x="383335" y="2972311"/>
            <a:ext cx="506075" cy="54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DFA1896-C41C-4465-8AF1-C87281A26202}"/>
              </a:ext>
            </a:extLst>
          </p:cNvPr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E3A3EE6-CE6B-4F9C-8FEF-64755DBE0C89}"/>
              </a:ext>
            </a:extLst>
          </p:cNvPr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49D46D4-0F03-4ED3-A52A-079DAAC7435E}"/>
              </a:ext>
            </a:extLst>
          </p:cNvPr>
          <p:cNvCxnSpPr/>
          <p:nvPr/>
        </p:nvCxnSpPr>
        <p:spPr>
          <a:xfrm>
            <a:off x="2086694" y="3051989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131">
            <a:extLst>
              <a:ext uri="{FF2B5EF4-FFF2-40B4-BE49-F238E27FC236}">
                <a16:creationId xmlns:a16="http://schemas.microsoft.com/office/drawing/2014/main" id="{E8626909-3984-4C92-B97B-B515945F2173}"/>
              </a:ext>
            </a:extLst>
          </p:cNvPr>
          <p:cNvSpPr/>
          <p:nvPr/>
        </p:nvSpPr>
        <p:spPr>
          <a:xfrm>
            <a:off x="1180707" y="366901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45" name="Rounded Rectangle 133">
            <a:extLst>
              <a:ext uri="{FF2B5EF4-FFF2-40B4-BE49-F238E27FC236}">
                <a16:creationId xmlns:a16="http://schemas.microsoft.com/office/drawing/2014/main" id="{3FEF79EF-AEC0-40DF-A496-E473705F3628}"/>
              </a:ext>
            </a:extLst>
          </p:cNvPr>
          <p:cNvSpPr/>
          <p:nvPr/>
        </p:nvSpPr>
        <p:spPr>
          <a:xfrm>
            <a:off x="603017" y="3663562"/>
            <a:ext cx="544516" cy="4158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</a:t>
            </a:r>
            <a:r>
              <a:rPr lang="en-US" sz="1400">
                <a:solidFill>
                  <a:schemeClr val="tx1"/>
                </a:solidFill>
              </a:rPr>
              <a:t>, 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6" name="Rounded Rectangle 134">
            <a:extLst>
              <a:ext uri="{FF2B5EF4-FFF2-40B4-BE49-F238E27FC236}">
                <a16:creationId xmlns:a16="http://schemas.microsoft.com/office/drawing/2014/main" id="{A47E05CC-A0C1-49D1-B619-206A8B5B512D}"/>
              </a:ext>
            </a:extLst>
          </p:cNvPr>
          <p:cNvSpPr/>
          <p:nvPr/>
        </p:nvSpPr>
        <p:spPr>
          <a:xfrm>
            <a:off x="1" y="3643483"/>
            <a:ext cx="560164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C4734D5-F60B-4357-935E-257596AA8F85}"/>
              </a:ext>
            </a:extLst>
          </p:cNvPr>
          <p:cNvCxnSpPr/>
          <p:nvPr/>
        </p:nvCxnSpPr>
        <p:spPr>
          <a:xfrm flipH="1">
            <a:off x="2879740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A1E9D3B-B02E-4A60-B297-9BEAEB961CEE}"/>
              </a:ext>
            </a:extLst>
          </p:cNvPr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5B330A0-0D46-4501-9B0E-1B3FE82F02AA}"/>
              </a:ext>
            </a:extLst>
          </p:cNvPr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544C312-20B6-4B86-B695-BFDC077FE1C1}"/>
              </a:ext>
            </a:extLst>
          </p:cNvPr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155">
            <a:extLst>
              <a:ext uri="{FF2B5EF4-FFF2-40B4-BE49-F238E27FC236}">
                <a16:creationId xmlns:a16="http://schemas.microsoft.com/office/drawing/2014/main" id="{9152BD19-A6AC-460D-933A-D64A3E0CB2B2}"/>
              </a:ext>
            </a:extLst>
          </p:cNvPr>
          <p:cNvSpPr/>
          <p:nvPr/>
        </p:nvSpPr>
        <p:spPr>
          <a:xfrm>
            <a:off x="1727222" y="3687037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24F8EB-F6A6-47D9-BD9E-0603E6004374}"/>
              </a:ext>
            </a:extLst>
          </p:cNvPr>
          <p:cNvSpPr txBox="1"/>
          <p:nvPr/>
        </p:nvSpPr>
        <p:spPr>
          <a:xfrm>
            <a:off x="1" y="4460786"/>
            <a:ext cx="12043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Task: delete </a:t>
            </a:r>
            <a:r>
              <a:rPr lang="en-US" sz="2400" dirty="0">
                <a:solidFill>
                  <a:srgbClr val="E911F9"/>
                </a:solidFill>
              </a:rPr>
              <a:t>62</a:t>
            </a:r>
          </a:p>
        </p:txBody>
      </p:sp>
      <p:sp>
        <p:nvSpPr>
          <p:cNvPr id="53" name="Rounded Rectangle 132">
            <a:extLst>
              <a:ext uri="{FF2B5EF4-FFF2-40B4-BE49-F238E27FC236}">
                <a16:creationId xmlns:a16="http://schemas.microsoft.com/office/drawing/2014/main" id="{E9602590-1E29-A245-BCF5-763CD4B35D8D}"/>
              </a:ext>
            </a:extLst>
          </p:cNvPr>
          <p:cNvSpPr/>
          <p:nvPr/>
        </p:nvSpPr>
        <p:spPr>
          <a:xfrm>
            <a:off x="2254118" y="3631105"/>
            <a:ext cx="649074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39, 40, 50</a:t>
            </a:r>
          </a:p>
        </p:txBody>
      </p:sp>
    </p:spTree>
    <p:extLst>
      <p:ext uri="{BB962C8B-B14F-4D97-AF65-F5344CB8AC3E}">
        <p14:creationId xmlns:p14="http://schemas.microsoft.com/office/powerpoint/2010/main" val="343389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#0: Leaf deletion, no underflows</a:t>
            </a:r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A41B115D-8DC8-4F54-BAEE-02EC4E415B49}"/>
              </a:ext>
            </a:extLst>
          </p:cNvPr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F4E815-BD21-4BBB-A6E4-BB80B300AA13}"/>
              </a:ext>
            </a:extLst>
          </p:cNvPr>
          <p:cNvCxnSpPr>
            <a:endCxn id="11" idx="0"/>
          </p:cNvCxnSpPr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7B25B89-8BE6-4912-B5CD-A0CD20869BEE}"/>
              </a:ext>
            </a:extLst>
          </p:cNvPr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86BE30-B09F-47FF-B654-364B3F2AD48E}"/>
              </a:ext>
            </a:extLst>
          </p:cNvPr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27ED88-2256-43D0-A68C-D63726653840}"/>
              </a:ext>
            </a:extLst>
          </p:cNvPr>
          <p:cNvCxnSpPr>
            <a:endCxn id="19" idx="0"/>
          </p:cNvCxnSpPr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5">
            <a:extLst>
              <a:ext uri="{FF2B5EF4-FFF2-40B4-BE49-F238E27FC236}">
                <a16:creationId xmlns:a16="http://schemas.microsoft.com/office/drawing/2014/main" id="{1355A5D0-C6F7-4FD8-B9FA-0B480B3156E3}"/>
              </a:ext>
            </a:extLst>
          </p:cNvPr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-5, 6, 10, 34</a:t>
            </a:r>
          </a:p>
        </p:txBody>
      </p:sp>
      <p:sp>
        <p:nvSpPr>
          <p:cNvPr id="12" name="Rounded Rectangle 16">
            <a:extLst>
              <a:ext uri="{FF2B5EF4-FFF2-40B4-BE49-F238E27FC236}">
                <a16:creationId xmlns:a16="http://schemas.microsoft.com/office/drawing/2014/main" id="{090AA9BD-37C1-442C-98C3-9884CBD5864C}"/>
              </a:ext>
            </a:extLst>
          </p:cNvPr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</a:t>
            </a:r>
            <a:r>
              <a:rPr lang="en-US" dirty="0">
                <a:solidFill>
                  <a:srgbClr val="E911F9"/>
                </a:solidFill>
              </a:rPr>
              <a:t>65</a:t>
            </a:r>
            <a:r>
              <a:rPr lang="en-US" dirty="0">
                <a:solidFill>
                  <a:schemeClr val="tx1"/>
                </a:solidFill>
              </a:rPr>
              <a:t>, 70</a:t>
            </a:r>
          </a:p>
        </p:txBody>
      </p:sp>
      <p:sp>
        <p:nvSpPr>
          <p:cNvPr id="13" name="Rounded Rectangle 18">
            <a:extLst>
              <a:ext uri="{FF2B5EF4-FFF2-40B4-BE49-F238E27FC236}">
                <a16:creationId xmlns:a16="http://schemas.microsoft.com/office/drawing/2014/main" id="{CD8C114A-36AB-4C76-AFDE-F31B460C0CEA}"/>
              </a:ext>
            </a:extLst>
          </p:cNvPr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14" name="Rounded Rectangle 21">
            <a:extLst>
              <a:ext uri="{FF2B5EF4-FFF2-40B4-BE49-F238E27FC236}">
                <a16:creationId xmlns:a16="http://schemas.microsoft.com/office/drawing/2014/main" id="{5902DE1A-637C-4C09-A8F9-2E12670998E9}"/>
              </a:ext>
            </a:extLst>
          </p:cNvPr>
          <p:cNvSpPr/>
          <p:nvPr/>
        </p:nvSpPr>
        <p:spPr>
          <a:xfrm>
            <a:off x="10285205" y="3739612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DB9DFC-3FCE-43CC-B2B3-2E1FCE9BBCB7}"/>
              </a:ext>
            </a:extLst>
          </p:cNvPr>
          <p:cNvCxnSpPr>
            <a:endCxn id="22" idx="0"/>
          </p:cNvCxnSpPr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72D2B0-DEFF-4CD9-8A1F-D8BDA35CC6A5}"/>
              </a:ext>
            </a:extLst>
          </p:cNvPr>
          <p:cNvCxnSpPr>
            <a:endCxn id="21" idx="0"/>
          </p:cNvCxnSpPr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536A32-F5C3-44E7-A3E2-90A71E586E60}"/>
              </a:ext>
            </a:extLst>
          </p:cNvPr>
          <p:cNvCxnSpPr>
            <a:endCxn id="14" idx="0"/>
          </p:cNvCxnSpPr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A36BDCA-A7EE-444C-9718-9B84518B2702}"/>
              </a:ext>
            </a:extLst>
          </p:cNvPr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36">
            <a:extLst>
              <a:ext uri="{FF2B5EF4-FFF2-40B4-BE49-F238E27FC236}">
                <a16:creationId xmlns:a16="http://schemas.microsoft.com/office/drawing/2014/main" id="{52D976B3-1EEC-41BF-A0A6-1683229EF9C3}"/>
              </a:ext>
            </a:extLst>
          </p:cNvPr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20" name="Rounded Rectangle 41">
            <a:extLst>
              <a:ext uri="{FF2B5EF4-FFF2-40B4-BE49-F238E27FC236}">
                <a16:creationId xmlns:a16="http://schemas.microsoft.com/office/drawing/2014/main" id="{C95ABA81-01B4-46C1-A20A-1E2D1E88EBC0}"/>
              </a:ext>
            </a:extLst>
          </p:cNvPr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21" name="Rounded Rectangle 43">
            <a:extLst>
              <a:ext uri="{FF2B5EF4-FFF2-40B4-BE49-F238E27FC236}">
                <a16:creationId xmlns:a16="http://schemas.microsoft.com/office/drawing/2014/main" id="{5F94411B-1A06-4382-87E0-D16CA8B85410}"/>
              </a:ext>
            </a:extLst>
          </p:cNvPr>
          <p:cNvSpPr/>
          <p:nvPr/>
        </p:nvSpPr>
        <p:spPr>
          <a:xfrm>
            <a:off x="9477120" y="3739611"/>
            <a:ext cx="72286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185, 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196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Rounded Rectangle 44">
            <a:extLst>
              <a:ext uri="{FF2B5EF4-FFF2-40B4-BE49-F238E27FC236}">
                <a16:creationId xmlns:a16="http://schemas.microsoft.com/office/drawing/2014/main" id="{50F170BB-B8EF-4BF1-8094-DA926820DDDB}"/>
              </a:ext>
            </a:extLst>
          </p:cNvPr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</a:t>
            </a:r>
            <a:r>
              <a:rPr lang="en-US" sz="1200">
                <a:solidFill>
                  <a:schemeClr val="tx1"/>
                </a:solidFill>
              </a:rPr>
              <a:t>, </a:t>
            </a:r>
            <a:br>
              <a:rPr lang="en-US" sz="1200">
                <a:solidFill>
                  <a:schemeClr val="tx1"/>
                </a:solidFill>
              </a:rPr>
            </a:br>
            <a:r>
              <a:rPr lang="en-US" sz="1200">
                <a:solidFill>
                  <a:schemeClr val="tx1"/>
                </a:solidFill>
              </a:rPr>
              <a:t>170</a:t>
            </a:r>
            <a:r>
              <a:rPr lang="en-US" sz="1200" dirty="0">
                <a:solidFill>
                  <a:schemeClr val="tx1"/>
                </a:solidFill>
              </a:rPr>
              <a:t>, 176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1E50B7-5CE7-4E58-8A11-20229E56653B}"/>
              </a:ext>
            </a:extLst>
          </p:cNvPr>
          <p:cNvCxnSpPr>
            <a:endCxn id="30" idx="0"/>
          </p:cNvCxnSpPr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7D5AAB-A14B-4262-B0B8-D5244E77A7E2}"/>
              </a:ext>
            </a:extLst>
          </p:cNvPr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9E0E45D-9196-479D-A516-2E4538C5029F}"/>
              </a:ext>
            </a:extLst>
          </p:cNvPr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640BC03-E589-408D-B3FA-29AB32021482}"/>
              </a:ext>
            </a:extLst>
          </p:cNvPr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85">
            <a:extLst>
              <a:ext uri="{FF2B5EF4-FFF2-40B4-BE49-F238E27FC236}">
                <a16:creationId xmlns:a16="http://schemas.microsoft.com/office/drawing/2014/main" id="{49CD61EA-E8ED-4317-9B78-FDC6F53C36B7}"/>
              </a:ext>
            </a:extLst>
          </p:cNvPr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28" name="Rounded Rectangle 86">
            <a:extLst>
              <a:ext uri="{FF2B5EF4-FFF2-40B4-BE49-F238E27FC236}">
                <a16:creationId xmlns:a16="http://schemas.microsoft.com/office/drawing/2014/main" id="{273C62DF-59AC-443F-84B1-337992C4A1F5}"/>
              </a:ext>
            </a:extLst>
          </p:cNvPr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29" name="Rounded Rectangle 87">
            <a:extLst>
              <a:ext uri="{FF2B5EF4-FFF2-40B4-BE49-F238E27FC236}">
                <a16:creationId xmlns:a16="http://schemas.microsoft.com/office/drawing/2014/main" id="{77EAED36-0571-460A-8C4D-1F708BEB1C16}"/>
              </a:ext>
            </a:extLst>
          </p:cNvPr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30" name="Rounded Rectangle 88">
            <a:extLst>
              <a:ext uri="{FF2B5EF4-FFF2-40B4-BE49-F238E27FC236}">
                <a16:creationId xmlns:a16="http://schemas.microsoft.com/office/drawing/2014/main" id="{1AFFE9E4-B83F-4892-9DF9-CC3667D1078C}"/>
              </a:ext>
            </a:extLst>
          </p:cNvPr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F5CC7DF-F3C9-4C95-BFAF-27D8CD4D19BF}"/>
              </a:ext>
            </a:extLst>
          </p:cNvPr>
          <p:cNvCxnSpPr>
            <a:endCxn id="38" idx="0"/>
          </p:cNvCxnSpPr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D70586-30DE-4A99-88C0-3D84F2404575}"/>
              </a:ext>
            </a:extLst>
          </p:cNvPr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23D96D5-561E-47E1-B5DF-8172278B2BFF}"/>
              </a:ext>
            </a:extLst>
          </p:cNvPr>
          <p:cNvCxnSpPr>
            <a:endCxn id="35" idx="0"/>
          </p:cNvCxnSpPr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FE2C1AB-7390-4BA6-9345-EBB05D7A6001}"/>
              </a:ext>
            </a:extLst>
          </p:cNvPr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106">
            <a:extLst>
              <a:ext uri="{FF2B5EF4-FFF2-40B4-BE49-F238E27FC236}">
                <a16:creationId xmlns:a16="http://schemas.microsoft.com/office/drawing/2014/main" id="{5B33D7D2-7EA3-46CF-A1D2-8FAB810F3CBC}"/>
              </a:ext>
            </a:extLst>
          </p:cNvPr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6" name="Rounded Rectangle 107">
            <a:extLst>
              <a:ext uri="{FF2B5EF4-FFF2-40B4-BE49-F238E27FC236}">
                <a16:creationId xmlns:a16="http://schemas.microsoft.com/office/drawing/2014/main" id="{56157FA7-5725-4798-974B-0867CBECFD72}"/>
              </a:ext>
            </a:extLst>
          </p:cNvPr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7" name="Rounded Rectangle 108">
            <a:extLst>
              <a:ext uri="{FF2B5EF4-FFF2-40B4-BE49-F238E27FC236}">
                <a16:creationId xmlns:a16="http://schemas.microsoft.com/office/drawing/2014/main" id="{D83DD95E-1DAE-4914-AA5B-26DC15563F68}"/>
              </a:ext>
            </a:extLst>
          </p:cNvPr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62, 63, 64</a:t>
            </a:r>
          </a:p>
        </p:txBody>
      </p:sp>
      <p:sp>
        <p:nvSpPr>
          <p:cNvPr id="38" name="Rounded Rectangle 109">
            <a:extLst>
              <a:ext uri="{FF2B5EF4-FFF2-40B4-BE49-F238E27FC236}">
                <a16:creationId xmlns:a16="http://schemas.microsoft.com/office/drawing/2014/main" id="{B91C90A2-4C03-40EC-9FBA-690FA6D57221}"/>
              </a:ext>
            </a:extLst>
          </p:cNvPr>
          <p:cNvSpPr/>
          <p:nvPr/>
        </p:nvSpPr>
        <p:spPr>
          <a:xfrm>
            <a:off x="2906971" y="3659373"/>
            <a:ext cx="492120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16198B7-27A5-4562-BD56-CF2C1E6A4CCC}"/>
              </a:ext>
            </a:extLst>
          </p:cNvPr>
          <p:cNvCxnSpPr/>
          <p:nvPr/>
        </p:nvCxnSpPr>
        <p:spPr>
          <a:xfrm flipH="1">
            <a:off x="383335" y="2972311"/>
            <a:ext cx="506075" cy="54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DFA1896-C41C-4465-8AF1-C87281A26202}"/>
              </a:ext>
            </a:extLst>
          </p:cNvPr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E3A3EE6-CE6B-4F9C-8FEF-64755DBE0C89}"/>
              </a:ext>
            </a:extLst>
          </p:cNvPr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49D46D4-0F03-4ED3-A52A-079DAAC7435E}"/>
              </a:ext>
            </a:extLst>
          </p:cNvPr>
          <p:cNvCxnSpPr/>
          <p:nvPr/>
        </p:nvCxnSpPr>
        <p:spPr>
          <a:xfrm>
            <a:off x="2086694" y="3051989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131">
            <a:extLst>
              <a:ext uri="{FF2B5EF4-FFF2-40B4-BE49-F238E27FC236}">
                <a16:creationId xmlns:a16="http://schemas.microsoft.com/office/drawing/2014/main" id="{E8626909-3984-4C92-B97B-B515945F2173}"/>
              </a:ext>
            </a:extLst>
          </p:cNvPr>
          <p:cNvSpPr/>
          <p:nvPr/>
        </p:nvSpPr>
        <p:spPr>
          <a:xfrm>
            <a:off x="1180707" y="366901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45" name="Rounded Rectangle 133">
            <a:extLst>
              <a:ext uri="{FF2B5EF4-FFF2-40B4-BE49-F238E27FC236}">
                <a16:creationId xmlns:a16="http://schemas.microsoft.com/office/drawing/2014/main" id="{3FEF79EF-AEC0-40DF-A496-E473705F3628}"/>
              </a:ext>
            </a:extLst>
          </p:cNvPr>
          <p:cNvSpPr/>
          <p:nvPr/>
        </p:nvSpPr>
        <p:spPr>
          <a:xfrm>
            <a:off x="603017" y="3663562"/>
            <a:ext cx="544516" cy="4158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</a:t>
            </a:r>
            <a:r>
              <a:rPr lang="en-US" sz="1400">
                <a:solidFill>
                  <a:schemeClr val="tx1"/>
                </a:solidFill>
              </a:rPr>
              <a:t>, 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6" name="Rounded Rectangle 134">
            <a:extLst>
              <a:ext uri="{FF2B5EF4-FFF2-40B4-BE49-F238E27FC236}">
                <a16:creationId xmlns:a16="http://schemas.microsoft.com/office/drawing/2014/main" id="{A47E05CC-A0C1-49D1-B619-206A8B5B512D}"/>
              </a:ext>
            </a:extLst>
          </p:cNvPr>
          <p:cNvSpPr/>
          <p:nvPr/>
        </p:nvSpPr>
        <p:spPr>
          <a:xfrm>
            <a:off x="1" y="3643483"/>
            <a:ext cx="560164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C4734D5-F60B-4357-935E-257596AA8F85}"/>
              </a:ext>
            </a:extLst>
          </p:cNvPr>
          <p:cNvCxnSpPr/>
          <p:nvPr/>
        </p:nvCxnSpPr>
        <p:spPr>
          <a:xfrm flipH="1">
            <a:off x="2879740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A1E9D3B-B02E-4A60-B297-9BEAEB961CEE}"/>
              </a:ext>
            </a:extLst>
          </p:cNvPr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5B330A0-0D46-4501-9B0E-1B3FE82F02AA}"/>
              </a:ext>
            </a:extLst>
          </p:cNvPr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544C312-20B6-4B86-B695-BFDC077FE1C1}"/>
              </a:ext>
            </a:extLst>
          </p:cNvPr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155">
            <a:extLst>
              <a:ext uri="{FF2B5EF4-FFF2-40B4-BE49-F238E27FC236}">
                <a16:creationId xmlns:a16="http://schemas.microsoft.com/office/drawing/2014/main" id="{9152BD19-A6AC-460D-933A-D64A3E0CB2B2}"/>
              </a:ext>
            </a:extLst>
          </p:cNvPr>
          <p:cNvSpPr/>
          <p:nvPr/>
        </p:nvSpPr>
        <p:spPr>
          <a:xfrm>
            <a:off x="1727222" y="3687037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24F8EB-F6A6-47D9-BD9E-0603E6004374}"/>
              </a:ext>
            </a:extLst>
          </p:cNvPr>
          <p:cNvSpPr txBox="1"/>
          <p:nvPr/>
        </p:nvSpPr>
        <p:spPr>
          <a:xfrm>
            <a:off x="1" y="4460786"/>
            <a:ext cx="12043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Task: delete </a:t>
            </a:r>
            <a:r>
              <a:rPr lang="en-US" sz="2400" dirty="0">
                <a:solidFill>
                  <a:srgbClr val="E911F9"/>
                </a:solidFill>
              </a:rPr>
              <a:t>62</a:t>
            </a:r>
          </a:p>
        </p:txBody>
      </p:sp>
      <p:sp>
        <p:nvSpPr>
          <p:cNvPr id="53" name="Rounded Rectangle 132">
            <a:extLst>
              <a:ext uri="{FF2B5EF4-FFF2-40B4-BE49-F238E27FC236}">
                <a16:creationId xmlns:a16="http://schemas.microsoft.com/office/drawing/2014/main" id="{29434597-7BF2-544A-9E1E-4129FB6089B7}"/>
              </a:ext>
            </a:extLst>
          </p:cNvPr>
          <p:cNvSpPr/>
          <p:nvPr/>
        </p:nvSpPr>
        <p:spPr>
          <a:xfrm>
            <a:off x="2254118" y="3631105"/>
            <a:ext cx="649074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39, 40, 50</a:t>
            </a:r>
          </a:p>
        </p:txBody>
      </p:sp>
    </p:spTree>
    <p:extLst>
      <p:ext uri="{BB962C8B-B14F-4D97-AF65-F5344CB8AC3E}">
        <p14:creationId xmlns:p14="http://schemas.microsoft.com/office/powerpoint/2010/main" val="4897542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#0: Leaf deletion, no underflows</a:t>
            </a:r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A41B115D-8DC8-4F54-BAEE-02EC4E415B49}"/>
              </a:ext>
            </a:extLst>
          </p:cNvPr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F4E815-BD21-4BBB-A6E4-BB80B300AA13}"/>
              </a:ext>
            </a:extLst>
          </p:cNvPr>
          <p:cNvCxnSpPr>
            <a:endCxn id="11" idx="0"/>
          </p:cNvCxnSpPr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7B25B89-8BE6-4912-B5CD-A0CD20869BEE}"/>
              </a:ext>
            </a:extLst>
          </p:cNvPr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86BE30-B09F-47FF-B654-364B3F2AD48E}"/>
              </a:ext>
            </a:extLst>
          </p:cNvPr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27ED88-2256-43D0-A68C-D63726653840}"/>
              </a:ext>
            </a:extLst>
          </p:cNvPr>
          <p:cNvCxnSpPr>
            <a:endCxn id="19" idx="0"/>
          </p:cNvCxnSpPr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5">
            <a:extLst>
              <a:ext uri="{FF2B5EF4-FFF2-40B4-BE49-F238E27FC236}">
                <a16:creationId xmlns:a16="http://schemas.microsoft.com/office/drawing/2014/main" id="{1355A5D0-C6F7-4FD8-B9FA-0B480B3156E3}"/>
              </a:ext>
            </a:extLst>
          </p:cNvPr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-5, 6, 10, 34</a:t>
            </a:r>
          </a:p>
        </p:txBody>
      </p:sp>
      <p:sp>
        <p:nvSpPr>
          <p:cNvPr id="12" name="Rounded Rectangle 16">
            <a:extLst>
              <a:ext uri="{FF2B5EF4-FFF2-40B4-BE49-F238E27FC236}">
                <a16:creationId xmlns:a16="http://schemas.microsoft.com/office/drawing/2014/main" id="{090AA9BD-37C1-442C-98C3-9884CBD5864C}"/>
              </a:ext>
            </a:extLst>
          </p:cNvPr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E911F9"/>
                </a:solidFill>
              </a:rPr>
              <a:t>60</a:t>
            </a:r>
            <a:r>
              <a:rPr lang="en-US" dirty="0">
                <a:solidFill>
                  <a:schemeClr val="tx1"/>
                </a:solidFill>
              </a:rPr>
              <a:t>, 65, 70</a:t>
            </a:r>
          </a:p>
        </p:txBody>
      </p:sp>
      <p:sp>
        <p:nvSpPr>
          <p:cNvPr id="13" name="Rounded Rectangle 18">
            <a:extLst>
              <a:ext uri="{FF2B5EF4-FFF2-40B4-BE49-F238E27FC236}">
                <a16:creationId xmlns:a16="http://schemas.microsoft.com/office/drawing/2014/main" id="{CD8C114A-36AB-4C76-AFDE-F31B460C0CEA}"/>
              </a:ext>
            </a:extLst>
          </p:cNvPr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14" name="Rounded Rectangle 21">
            <a:extLst>
              <a:ext uri="{FF2B5EF4-FFF2-40B4-BE49-F238E27FC236}">
                <a16:creationId xmlns:a16="http://schemas.microsoft.com/office/drawing/2014/main" id="{5902DE1A-637C-4C09-A8F9-2E12670998E9}"/>
              </a:ext>
            </a:extLst>
          </p:cNvPr>
          <p:cNvSpPr/>
          <p:nvPr/>
        </p:nvSpPr>
        <p:spPr>
          <a:xfrm>
            <a:off x="10285205" y="3739612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DB9DFC-3FCE-43CC-B2B3-2E1FCE9BBCB7}"/>
              </a:ext>
            </a:extLst>
          </p:cNvPr>
          <p:cNvCxnSpPr>
            <a:endCxn id="22" idx="0"/>
          </p:cNvCxnSpPr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72D2B0-DEFF-4CD9-8A1F-D8BDA35CC6A5}"/>
              </a:ext>
            </a:extLst>
          </p:cNvPr>
          <p:cNvCxnSpPr>
            <a:endCxn id="21" idx="0"/>
          </p:cNvCxnSpPr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536A32-F5C3-44E7-A3E2-90A71E586E60}"/>
              </a:ext>
            </a:extLst>
          </p:cNvPr>
          <p:cNvCxnSpPr>
            <a:endCxn id="14" idx="0"/>
          </p:cNvCxnSpPr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A36BDCA-A7EE-444C-9718-9B84518B2702}"/>
              </a:ext>
            </a:extLst>
          </p:cNvPr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36">
            <a:extLst>
              <a:ext uri="{FF2B5EF4-FFF2-40B4-BE49-F238E27FC236}">
                <a16:creationId xmlns:a16="http://schemas.microsoft.com/office/drawing/2014/main" id="{52D976B3-1EEC-41BF-A0A6-1683229EF9C3}"/>
              </a:ext>
            </a:extLst>
          </p:cNvPr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20" name="Rounded Rectangle 41">
            <a:extLst>
              <a:ext uri="{FF2B5EF4-FFF2-40B4-BE49-F238E27FC236}">
                <a16:creationId xmlns:a16="http://schemas.microsoft.com/office/drawing/2014/main" id="{C95ABA81-01B4-46C1-A20A-1E2D1E88EBC0}"/>
              </a:ext>
            </a:extLst>
          </p:cNvPr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21" name="Rounded Rectangle 43">
            <a:extLst>
              <a:ext uri="{FF2B5EF4-FFF2-40B4-BE49-F238E27FC236}">
                <a16:creationId xmlns:a16="http://schemas.microsoft.com/office/drawing/2014/main" id="{5F94411B-1A06-4382-87E0-D16CA8B85410}"/>
              </a:ext>
            </a:extLst>
          </p:cNvPr>
          <p:cNvSpPr/>
          <p:nvPr/>
        </p:nvSpPr>
        <p:spPr>
          <a:xfrm>
            <a:off x="9477120" y="3739611"/>
            <a:ext cx="72286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185, 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196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Rounded Rectangle 44">
            <a:extLst>
              <a:ext uri="{FF2B5EF4-FFF2-40B4-BE49-F238E27FC236}">
                <a16:creationId xmlns:a16="http://schemas.microsoft.com/office/drawing/2014/main" id="{50F170BB-B8EF-4BF1-8094-DA926820DDDB}"/>
              </a:ext>
            </a:extLst>
          </p:cNvPr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</a:t>
            </a:r>
            <a:r>
              <a:rPr lang="en-US" sz="1200">
                <a:solidFill>
                  <a:schemeClr val="tx1"/>
                </a:solidFill>
              </a:rPr>
              <a:t>, </a:t>
            </a:r>
            <a:br>
              <a:rPr lang="en-US" sz="1200">
                <a:solidFill>
                  <a:schemeClr val="tx1"/>
                </a:solidFill>
              </a:rPr>
            </a:br>
            <a:r>
              <a:rPr lang="en-US" sz="1200">
                <a:solidFill>
                  <a:schemeClr val="tx1"/>
                </a:solidFill>
              </a:rPr>
              <a:t>170</a:t>
            </a:r>
            <a:r>
              <a:rPr lang="en-US" sz="1200" dirty="0">
                <a:solidFill>
                  <a:schemeClr val="tx1"/>
                </a:solidFill>
              </a:rPr>
              <a:t>, 176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1E50B7-5CE7-4E58-8A11-20229E56653B}"/>
              </a:ext>
            </a:extLst>
          </p:cNvPr>
          <p:cNvCxnSpPr>
            <a:endCxn id="30" idx="0"/>
          </p:cNvCxnSpPr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7D5AAB-A14B-4262-B0B8-D5244E77A7E2}"/>
              </a:ext>
            </a:extLst>
          </p:cNvPr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9E0E45D-9196-479D-A516-2E4538C5029F}"/>
              </a:ext>
            </a:extLst>
          </p:cNvPr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640BC03-E589-408D-B3FA-29AB32021482}"/>
              </a:ext>
            </a:extLst>
          </p:cNvPr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85">
            <a:extLst>
              <a:ext uri="{FF2B5EF4-FFF2-40B4-BE49-F238E27FC236}">
                <a16:creationId xmlns:a16="http://schemas.microsoft.com/office/drawing/2014/main" id="{49CD61EA-E8ED-4317-9B78-FDC6F53C36B7}"/>
              </a:ext>
            </a:extLst>
          </p:cNvPr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28" name="Rounded Rectangle 86">
            <a:extLst>
              <a:ext uri="{FF2B5EF4-FFF2-40B4-BE49-F238E27FC236}">
                <a16:creationId xmlns:a16="http://schemas.microsoft.com/office/drawing/2014/main" id="{273C62DF-59AC-443F-84B1-337992C4A1F5}"/>
              </a:ext>
            </a:extLst>
          </p:cNvPr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29" name="Rounded Rectangle 87">
            <a:extLst>
              <a:ext uri="{FF2B5EF4-FFF2-40B4-BE49-F238E27FC236}">
                <a16:creationId xmlns:a16="http://schemas.microsoft.com/office/drawing/2014/main" id="{77EAED36-0571-460A-8C4D-1F708BEB1C16}"/>
              </a:ext>
            </a:extLst>
          </p:cNvPr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30" name="Rounded Rectangle 88">
            <a:extLst>
              <a:ext uri="{FF2B5EF4-FFF2-40B4-BE49-F238E27FC236}">
                <a16:creationId xmlns:a16="http://schemas.microsoft.com/office/drawing/2014/main" id="{1AFFE9E4-B83F-4892-9DF9-CC3667D1078C}"/>
              </a:ext>
            </a:extLst>
          </p:cNvPr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F5CC7DF-F3C9-4C95-BFAF-27D8CD4D19BF}"/>
              </a:ext>
            </a:extLst>
          </p:cNvPr>
          <p:cNvCxnSpPr>
            <a:endCxn id="38" idx="0"/>
          </p:cNvCxnSpPr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D70586-30DE-4A99-88C0-3D84F2404575}"/>
              </a:ext>
            </a:extLst>
          </p:cNvPr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23D96D5-561E-47E1-B5DF-8172278B2BFF}"/>
              </a:ext>
            </a:extLst>
          </p:cNvPr>
          <p:cNvCxnSpPr>
            <a:endCxn id="35" idx="0"/>
          </p:cNvCxnSpPr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FE2C1AB-7390-4BA6-9345-EBB05D7A6001}"/>
              </a:ext>
            </a:extLst>
          </p:cNvPr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106">
            <a:extLst>
              <a:ext uri="{FF2B5EF4-FFF2-40B4-BE49-F238E27FC236}">
                <a16:creationId xmlns:a16="http://schemas.microsoft.com/office/drawing/2014/main" id="{5B33D7D2-7EA3-46CF-A1D2-8FAB810F3CBC}"/>
              </a:ext>
            </a:extLst>
          </p:cNvPr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6" name="Rounded Rectangle 107">
            <a:extLst>
              <a:ext uri="{FF2B5EF4-FFF2-40B4-BE49-F238E27FC236}">
                <a16:creationId xmlns:a16="http://schemas.microsoft.com/office/drawing/2014/main" id="{56157FA7-5725-4798-974B-0867CBECFD72}"/>
              </a:ext>
            </a:extLst>
          </p:cNvPr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7" name="Rounded Rectangle 108">
            <a:extLst>
              <a:ext uri="{FF2B5EF4-FFF2-40B4-BE49-F238E27FC236}">
                <a16:creationId xmlns:a16="http://schemas.microsoft.com/office/drawing/2014/main" id="{D83DD95E-1DAE-4914-AA5B-26DC15563F68}"/>
              </a:ext>
            </a:extLst>
          </p:cNvPr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62, 63, 64</a:t>
            </a:r>
          </a:p>
        </p:txBody>
      </p:sp>
      <p:sp>
        <p:nvSpPr>
          <p:cNvPr id="38" name="Rounded Rectangle 109">
            <a:extLst>
              <a:ext uri="{FF2B5EF4-FFF2-40B4-BE49-F238E27FC236}">
                <a16:creationId xmlns:a16="http://schemas.microsoft.com/office/drawing/2014/main" id="{B91C90A2-4C03-40EC-9FBA-690FA6D57221}"/>
              </a:ext>
            </a:extLst>
          </p:cNvPr>
          <p:cNvSpPr/>
          <p:nvPr/>
        </p:nvSpPr>
        <p:spPr>
          <a:xfrm>
            <a:off x="2906971" y="3659373"/>
            <a:ext cx="492120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16198B7-27A5-4562-BD56-CF2C1E6A4CCC}"/>
              </a:ext>
            </a:extLst>
          </p:cNvPr>
          <p:cNvCxnSpPr/>
          <p:nvPr/>
        </p:nvCxnSpPr>
        <p:spPr>
          <a:xfrm flipH="1">
            <a:off x="383335" y="2972311"/>
            <a:ext cx="506075" cy="54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DFA1896-C41C-4465-8AF1-C87281A26202}"/>
              </a:ext>
            </a:extLst>
          </p:cNvPr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E3A3EE6-CE6B-4F9C-8FEF-64755DBE0C89}"/>
              </a:ext>
            </a:extLst>
          </p:cNvPr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49D46D4-0F03-4ED3-A52A-079DAAC7435E}"/>
              </a:ext>
            </a:extLst>
          </p:cNvPr>
          <p:cNvCxnSpPr/>
          <p:nvPr/>
        </p:nvCxnSpPr>
        <p:spPr>
          <a:xfrm>
            <a:off x="2086694" y="3051989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131">
            <a:extLst>
              <a:ext uri="{FF2B5EF4-FFF2-40B4-BE49-F238E27FC236}">
                <a16:creationId xmlns:a16="http://schemas.microsoft.com/office/drawing/2014/main" id="{E8626909-3984-4C92-B97B-B515945F2173}"/>
              </a:ext>
            </a:extLst>
          </p:cNvPr>
          <p:cNvSpPr/>
          <p:nvPr/>
        </p:nvSpPr>
        <p:spPr>
          <a:xfrm>
            <a:off x="1180707" y="366901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45" name="Rounded Rectangle 133">
            <a:extLst>
              <a:ext uri="{FF2B5EF4-FFF2-40B4-BE49-F238E27FC236}">
                <a16:creationId xmlns:a16="http://schemas.microsoft.com/office/drawing/2014/main" id="{3FEF79EF-AEC0-40DF-A496-E473705F3628}"/>
              </a:ext>
            </a:extLst>
          </p:cNvPr>
          <p:cNvSpPr/>
          <p:nvPr/>
        </p:nvSpPr>
        <p:spPr>
          <a:xfrm>
            <a:off x="603017" y="3663562"/>
            <a:ext cx="544516" cy="4158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</a:t>
            </a:r>
            <a:r>
              <a:rPr lang="en-US" sz="1400">
                <a:solidFill>
                  <a:schemeClr val="tx1"/>
                </a:solidFill>
              </a:rPr>
              <a:t>, 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6" name="Rounded Rectangle 134">
            <a:extLst>
              <a:ext uri="{FF2B5EF4-FFF2-40B4-BE49-F238E27FC236}">
                <a16:creationId xmlns:a16="http://schemas.microsoft.com/office/drawing/2014/main" id="{A47E05CC-A0C1-49D1-B619-206A8B5B512D}"/>
              </a:ext>
            </a:extLst>
          </p:cNvPr>
          <p:cNvSpPr/>
          <p:nvPr/>
        </p:nvSpPr>
        <p:spPr>
          <a:xfrm>
            <a:off x="1" y="3643483"/>
            <a:ext cx="560164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C4734D5-F60B-4357-935E-257596AA8F85}"/>
              </a:ext>
            </a:extLst>
          </p:cNvPr>
          <p:cNvCxnSpPr/>
          <p:nvPr/>
        </p:nvCxnSpPr>
        <p:spPr>
          <a:xfrm flipH="1">
            <a:off x="2879740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A1E9D3B-B02E-4A60-B297-9BEAEB961CEE}"/>
              </a:ext>
            </a:extLst>
          </p:cNvPr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5B330A0-0D46-4501-9B0E-1B3FE82F02AA}"/>
              </a:ext>
            </a:extLst>
          </p:cNvPr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544C312-20B6-4B86-B695-BFDC077FE1C1}"/>
              </a:ext>
            </a:extLst>
          </p:cNvPr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155">
            <a:extLst>
              <a:ext uri="{FF2B5EF4-FFF2-40B4-BE49-F238E27FC236}">
                <a16:creationId xmlns:a16="http://schemas.microsoft.com/office/drawing/2014/main" id="{9152BD19-A6AC-460D-933A-D64A3E0CB2B2}"/>
              </a:ext>
            </a:extLst>
          </p:cNvPr>
          <p:cNvSpPr/>
          <p:nvPr/>
        </p:nvSpPr>
        <p:spPr>
          <a:xfrm>
            <a:off x="1727222" y="3687037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24F8EB-F6A6-47D9-BD9E-0603E6004374}"/>
              </a:ext>
            </a:extLst>
          </p:cNvPr>
          <p:cNvSpPr txBox="1"/>
          <p:nvPr/>
        </p:nvSpPr>
        <p:spPr>
          <a:xfrm>
            <a:off x="1" y="4460786"/>
            <a:ext cx="12043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Task: delete </a:t>
            </a:r>
            <a:r>
              <a:rPr lang="en-US" sz="2400" dirty="0">
                <a:solidFill>
                  <a:srgbClr val="E911F9"/>
                </a:solidFill>
              </a:rPr>
              <a:t>62</a:t>
            </a:r>
          </a:p>
        </p:txBody>
      </p:sp>
      <p:sp>
        <p:nvSpPr>
          <p:cNvPr id="53" name="Rounded Rectangle 132">
            <a:extLst>
              <a:ext uri="{FF2B5EF4-FFF2-40B4-BE49-F238E27FC236}">
                <a16:creationId xmlns:a16="http://schemas.microsoft.com/office/drawing/2014/main" id="{8367D7AA-2DD3-E04C-A303-040470C6008B}"/>
              </a:ext>
            </a:extLst>
          </p:cNvPr>
          <p:cNvSpPr/>
          <p:nvPr/>
        </p:nvSpPr>
        <p:spPr>
          <a:xfrm>
            <a:off x="2254118" y="3631105"/>
            <a:ext cx="649074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39, 40, 50</a:t>
            </a:r>
          </a:p>
        </p:txBody>
      </p:sp>
    </p:spTree>
    <p:extLst>
      <p:ext uri="{BB962C8B-B14F-4D97-AF65-F5344CB8AC3E}">
        <p14:creationId xmlns:p14="http://schemas.microsoft.com/office/powerpoint/2010/main" val="33650548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#0: Leaf deletion, no underflows</a:t>
            </a:r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A41B115D-8DC8-4F54-BAEE-02EC4E415B49}"/>
              </a:ext>
            </a:extLst>
          </p:cNvPr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F4E815-BD21-4BBB-A6E4-BB80B300AA13}"/>
              </a:ext>
            </a:extLst>
          </p:cNvPr>
          <p:cNvCxnSpPr>
            <a:endCxn id="11" idx="0"/>
          </p:cNvCxnSpPr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7B25B89-8BE6-4912-B5CD-A0CD20869BEE}"/>
              </a:ext>
            </a:extLst>
          </p:cNvPr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86BE30-B09F-47FF-B654-364B3F2AD48E}"/>
              </a:ext>
            </a:extLst>
          </p:cNvPr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27ED88-2256-43D0-A68C-D63726653840}"/>
              </a:ext>
            </a:extLst>
          </p:cNvPr>
          <p:cNvCxnSpPr>
            <a:endCxn id="19" idx="0"/>
          </p:cNvCxnSpPr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5">
            <a:extLst>
              <a:ext uri="{FF2B5EF4-FFF2-40B4-BE49-F238E27FC236}">
                <a16:creationId xmlns:a16="http://schemas.microsoft.com/office/drawing/2014/main" id="{1355A5D0-C6F7-4FD8-B9FA-0B480B3156E3}"/>
              </a:ext>
            </a:extLst>
          </p:cNvPr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-5, 6, 10, 34</a:t>
            </a:r>
          </a:p>
        </p:txBody>
      </p:sp>
      <p:sp>
        <p:nvSpPr>
          <p:cNvPr id="12" name="Rounded Rectangle 16">
            <a:extLst>
              <a:ext uri="{FF2B5EF4-FFF2-40B4-BE49-F238E27FC236}">
                <a16:creationId xmlns:a16="http://schemas.microsoft.com/office/drawing/2014/main" id="{090AA9BD-37C1-442C-98C3-9884CBD5864C}"/>
              </a:ext>
            </a:extLst>
          </p:cNvPr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3" name="Rounded Rectangle 18">
            <a:extLst>
              <a:ext uri="{FF2B5EF4-FFF2-40B4-BE49-F238E27FC236}">
                <a16:creationId xmlns:a16="http://schemas.microsoft.com/office/drawing/2014/main" id="{CD8C114A-36AB-4C76-AFDE-F31B460C0CEA}"/>
              </a:ext>
            </a:extLst>
          </p:cNvPr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14" name="Rounded Rectangle 21">
            <a:extLst>
              <a:ext uri="{FF2B5EF4-FFF2-40B4-BE49-F238E27FC236}">
                <a16:creationId xmlns:a16="http://schemas.microsoft.com/office/drawing/2014/main" id="{5902DE1A-637C-4C09-A8F9-2E12670998E9}"/>
              </a:ext>
            </a:extLst>
          </p:cNvPr>
          <p:cNvSpPr/>
          <p:nvPr/>
        </p:nvSpPr>
        <p:spPr>
          <a:xfrm>
            <a:off x="10285205" y="3739612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DB9DFC-3FCE-43CC-B2B3-2E1FCE9BBCB7}"/>
              </a:ext>
            </a:extLst>
          </p:cNvPr>
          <p:cNvCxnSpPr>
            <a:endCxn id="22" idx="0"/>
          </p:cNvCxnSpPr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72D2B0-DEFF-4CD9-8A1F-D8BDA35CC6A5}"/>
              </a:ext>
            </a:extLst>
          </p:cNvPr>
          <p:cNvCxnSpPr>
            <a:endCxn id="21" idx="0"/>
          </p:cNvCxnSpPr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536A32-F5C3-44E7-A3E2-90A71E586E60}"/>
              </a:ext>
            </a:extLst>
          </p:cNvPr>
          <p:cNvCxnSpPr>
            <a:endCxn id="14" idx="0"/>
          </p:cNvCxnSpPr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A36BDCA-A7EE-444C-9718-9B84518B2702}"/>
              </a:ext>
            </a:extLst>
          </p:cNvPr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36">
            <a:extLst>
              <a:ext uri="{FF2B5EF4-FFF2-40B4-BE49-F238E27FC236}">
                <a16:creationId xmlns:a16="http://schemas.microsoft.com/office/drawing/2014/main" id="{52D976B3-1EEC-41BF-A0A6-1683229EF9C3}"/>
              </a:ext>
            </a:extLst>
          </p:cNvPr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20" name="Rounded Rectangle 41">
            <a:extLst>
              <a:ext uri="{FF2B5EF4-FFF2-40B4-BE49-F238E27FC236}">
                <a16:creationId xmlns:a16="http://schemas.microsoft.com/office/drawing/2014/main" id="{C95ABA81-01B4-46C1-A20A-1E2D1E88EBC0}"/>
              </a:ext>
            </a:extLst>
          </p:cNvPr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21" name="Rounded Rectangle 43">
            <a:extLst>
              <a:ext uri="{FF2B5EF4-FFF2-40B4-BE49-F238E27FC236}">
                <a16:creationId xmlns:a16="http://schemas.microsoft.com/office/drawing/2014/main" id="{5F94411B-1A06-4382-87E0-D16CA8B85410}"/>
              </a:ext>
            </a:extLst>
          </p:cNvPr>
          <p:cNvSpPr/>
          <p:nvPr/>
        </p:nvSpPr>
        <p:spPr>
          <a:xfrm>
            <a:off x="9477120" y="3739611"/>
            <a:ext cx="72286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185, 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196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Rounded Rectangle 44">
            <a:extLst>
              <a:ext uri="{FF2B5EF4-FFF2-40B4-BE49-F238E27FC236}">
                <a16:creationId xmlns:a16="http://schemas.microsoft.com/office/drawing/2014/main" id="{50F170BB-B8EF-4BF1-8094-DA926820DDDB}"/>
              </a:ext>
            </a:extLst>
          </p:cNvPr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</a:t>
            </a:r>
            <a:r>
              <a:rPr lang="en-US" sz="1200">
                <a:solidFill>
                  <a:schemeClr val="tx1"/>
                </a:solidFill>
              </a:rPr>
              <a:t>, </a:t>
            </a:r>
            <a:br>
              <a:rPr lang="en-US" sz="1200">
                <a:solidFill>
                  <a:schemeClr val="tx1"/>
                </a:solidFill>
              </a:rPr>
            </a:br>
            <a:r>
              <a:rPr lang="en-US" sz="1200">
                <a:solidFill>
                  <a:schemeClr val="tx1"/>
                </a:solidFill>
              </a:rPr>
              <a:t>170</a:t>
            </a:r>
            <a:r>
              <a:rPr lang="en-US" sz="1200" dirty="0">
                <a:solidFill>
                  <a:schemeClr val="tx1"/>
                </a:solidFill>
              </a:rPr>
              <a:t>, 176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1E50B7-5CE7-4E58-8A11-20229E56653B}"/>
              </a:ext>
            </a:extLst>
          </p:cNvPr>
          <p:cNvCxnSpPr>
            <a:endCxn id="30" idx="0"/>
          </p:cNvCxnSpPr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7D5AAB-A14B-4262-B0B8-D5244E77A7E2}"/>
              </a:ext>
            </a:extLst>
          </p:cNvPr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9E0E45D-9196-479D-A516-2E4538C5029F}"/>
              </a:ext>
            </a:extLst>
          </p:cNvPr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640BC03-E589-408D-B3FA-29AB32021482}"/>
              </a:ext>
            </a:extLst>
          </p:cNvPr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85">
            <a:extLst>
              <a:ext uri="{FF2B5EF4-FFF2-40B4-BE49-F238E27FC236}">
                <a16:creationId xmlns:a16="http://schemas.microsoft.com/office/drawing/2014/main" id="{49CD61EA-E8ED-4317-9B78-FDC6F53C36B7}"/>
              </a:ext>
            </a:extLst>
          </p:cNvPr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28" name="Rounded Rectangle 86">
            <a:extLst>
              <a:ext uri="{FF2B5EF4-FFF2-40B4-BE49-F238E27FC236}">
                <a16:creationId xmlns:a16="http://schemas.microsoft.com/office/drawing/2014/main" id="{273C62DF-59AC-443F-84B1-337992C4A1F5}"/>
              </a:ext>
            </a:extLst>
          </p:cNvPr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29" name="Rounded Rectangle 87">
            <a:extLst>
              <a:ext uri="{FF2B5EF4-FFF2-40B4-BE49-F238E27FC236}">
                <a16:creationId xmlns:a16="http://schemas.microsoft.com/office/drawing/2014/main" id="{77EAED36-0571-460A-8C4D-1F708BEB1C16}"/>
              </a:ext>
            </a:extLst>
          </p:cNvPr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30" name="Rounded Rectangle 88">
            <a:extLst>
              <a:ext uri="{FF2B5EF4-FFF2-40B4-BE49-F238E27FC236}">
                <a16:creationId xmlns:a16="http://schemas.microsoft.com/office/drawing/2014/main" id="{1AFFE9E4-B83F-4892-9DF9-CC3667D1078C}"/>
              </a:ext>
            </a:extLst>
          </p:cNvPr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F5CC7DF-F3C9-4C95-BFAF-27D8CD4D19BF}"/>
              </a:ext>
            </a:extLst>
          </p:cNvPr>
          <p:cNvCxnSpPr>
            <a:endCxn id="38" idx="0"/>
          </p:cNvCxnSpPr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D70586-30DE-4A99-88C0-3D84F2404575}"/>
              </a:ext>
            </a:extLst>
          </p:cNvPr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rgbClr val="E911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23D96D5-561E-47E1-B5DF-8172278B2BFF}"/>
              </a:ext>
            </a:extLst>
          </p:cNvPr>
          <p:cNvCxnSpPr>
            <a:endCxn id="35" idx="0"/>
          </p:cNvCxnSpPr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FE2C1AB-7390-4BA6-9345-EBB05D7A6001}"/>
              </a:ext>
            </a:extLst>
          </p:cNvPr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106">
            <a:extLst>
              <a:ext uri="{FF2B5EF4-FFF2-40B4-BE49-F238E27FC236}">
                <a16:creationId xmlns:a16="http://schemas.microsoft.com/office/drawing/2014/main" id="{5B33D7D2-7EA3-46CF-A1D2-8FAB810F3CBC}"/>
              </a:ext>
            </a:extLst>
          </p:cNvPr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6" name="Rounded Rectangle 107">
            <a:extLst>
              <a:ext uri="{FF2B5EF4-FFF2-40B4-BE49-F238E27FC236}">
                <a16:creationId xmlns:a16="http://schemas.microsoft.com/office/drawing/2014/main" id="{56157FA7-5725-4798-974B-0867CBECFD72}"/>
              </a:ext>
            </a:extLst>
          </p:cNvPr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7" name="Rounded Rectangle 108">
            <a:extLst>
              <a:ext uri="{FF2B5EF4-FFF2-40B4-BE49-F238E27FC236}">
                <a16:creationId xmlns:a16="http://schemas.microsoft.com/office/drawing/2014/main" id="{D83DD95E-1DAE-4914-AA5B-26DC15563F68}"/>
              </a:ext>
            </a:extLst>
          </p:cNvPr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62, 63, 64</a:t>
            </a:r>
          </a:p>
        </p:txBody>
      </p:sp>
      <p:sp>
        <p:nvSpPr>
          <p:cNvPr id="38" name="Rounded Rectangle 109">
            <a:extLst>
              <a:ext uri="{FF2B5EF4-FFF2-40B4-BE49-F238E27FC236}">
                <a16:creationId xmlns:a16="http://schemas.microsoft.com/office/drawing/2014/main" id="{B91C90A2-4C03-40EC-9FBA-690FA6D57221}"/>
              </a:ext>
            </a:extLst>
          </p:cNvPr>
          <p:cNvSpPr/>
          <p:nvPr/>
        </p:nvSpPr>
        <p:spPr>
          <a:xfrm>
            <a:off x="2906971" y="3659373"/>
            <a:ext cx="492120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16198B7-27A5-4562-BD56-CF2C1E6A4CCC}"/>
              </a:ext>
            </a:extLst>
          </p:cNvPr>
          <p:cNvCxnSpPr/>
          <p:nvPr/>
        </p:nvCxnSpPr>
        <p:spPr>
          <a:xfrm flipH="1">
            <a:off x="383335" y="2972311"/>
            <a:ext cx="506075" cy="54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DFA1896-C41C-4465-8AF1-C87281A26202}"/>
              </a:ext>
            </a:extLst>
          </p:cNvPr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E3A3EE6-CE6B-4F9C-8FEF-64755DBE0C89}"/>
              </a:ext>
            </a:extLst>
          </p:cNvPr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49D46D4-0F03-4ED3-A52A-079DAAC7435E}"/>
              </a:ext>
            </a:extLst>
          </p:cNvPr>
          <p:cNvCxnSpPr/>
          <p:nvPr/>
        </p:nvCxnSpPr>
        <p:spPr>
          <a:xfrm>
            <a:off x="2086694" y="3051989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131">
            <a:extLst>
              <a:ext uri="{FF2B5EF4-FFF2-40B4-BE49-F238E27FC236}">
                <a16:creationId xmlns:a16="http://schemas.microsoft.com/office/drawing/2014/main" id="{E8626909-3984-4C92-B97B-B515945F2173}"/>
              </a:ext>
            </a:extLst>
          </p:cNvPr>
          <p:cNvSpPr/>
          <p:nvPr/>
        </p:nvSpPr>
        <p:spPr>
          <a:xfrm>
            <a:off x="1180707" y="366901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45" name="Rounded Rectangle 133">
            <a:extLst>
              <a:ext uri="{FF2B5EF4-FFF2-40B4-BE49-F238E27FC236}">
                <a16:creationId xmlns:a16="http://schemas.microsoft.com/office/drawing/2014/main" id="{3FEF79EF-AEC0-40DF-A496-E473705F3628}"/>
              </a:ext>
            </a:extLst>
          </p:cNvPr>
          <p:cNvSpPr/>
          <p:nvPr/>
        </p:nvSpPr>
        <p:spPr>
          <a:xfrm>
            <a:off x="603017" y="3663562"/>
            <a:ext cx="544516" cy="4158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</a:t>
            </a:r>
            <a:r>
              <a:rPr lang="en-US" sz="1400">
                <a:solidFill>
                  <a:schemeClr val="tx1"/>
                </a:solidFill>
              </a:rPr>
              <a:t>, 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6" name="Rounded Rectangle 134">
            <a:extLst>
              <a:ext uri="{FF2B5EF4-FFF2-40B4-BE49-F238E27FC236}">
                <a16:creationId xmlns:a16="http://schemas.microsoft.com/office/drawing/2014/main" id="{A47E05CC-A0C1-49D1-B619-206A8B5B512D}"/>
              </a:ext>
            </a:extLst>
          </p:cNvPr>
          <p:cNvSpPr/>
          <p:nvPr/>
        </p:nvSpPr>
        <p:spPr>
          <a:xfrm>
            <a:off x="1" y="3643483"/>
            <a:ext cx="560164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C4734D5-F60B-4357-935E-257596AA8F85}"/>
              </a:ext>
            </a:extLst>
          </p:cNvPr>
          <p:cNvCxnSpPr/>
          <p:nvPr/>
        </p:nvCxnSpPr>
        <p:spPr>
          <a:xfrm flipH="1">
            <a:off x="2879740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A1E9D3B-B02E-4A60-B297-9BEAEB961CEE}"/>
              </a:ext>
            </a:extLst>
          </p:cNvPr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5B330A0-0D46-4501-9B0E-1B3FE82F02AA}"/>
              </a:ext>
            </a:extLst>
          </p:cNvPr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544C312-20B6-4B86-B695-BFDC077FE1C1}"/>
              </a:ext>
            </a:extLst>
          </p:cNvPr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155">
            <a:extLst>
              <a:ext uri="{FF2B5EF4-FFF2-40B4-BE49-F238E27FC236}">
                <a16:creationId xmlns:a16="http://schemas.microsoft.com/office/drawing/2014/main" id="{9152BD19-A6AC-460D-933A-D64A3E0CB2B2}"/>
              </a:ext>
            </a:extLst>
          </p:cNvPr>
          <p:cNvSpPr/>
          <p:nvPr/>
        </p:nvSpPr>
        <p:spPr>
          <a:xfrm>
            <a:off x="1727222" y="3687037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24F8EB-F6A6-47D9-BD9E-0603E6004374}"/>
              </a:ext>
            </a:extLst>
          </p:cNvPr>
          <p:cNvSpPr txBox="1"/>
          <p:nvPr/>
        </p:nvSpPr>
        <p:spPr>
          <a:xfrm>
            <a:off x="1" y="4460786"/>
            <a:ext cx="12043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Task: delete </a:t>
            </a:r>
            <a:r>
              <a:rPr lang="en-US" sz="2400" dirty="0">
                <a:solidFill>
                  <a:srgbClr val="E911F9"/>
                </a:solidFill>
              </a:rPr>
              <a:t>62</a:t>
            </a:r>
          </a:p>
        </p:txBody>
      </p:sp>
      <p:sp>
        <p:nvSpPr>
          <p:cNvPr id="53" name="Rounded Rectangle 132">
            <a:extLst>
              <a:ext uri="{FF2B5EF4-FFF2-40B4-BE49-F238E27FC236}">
                <a16:creationId xmlns:a16="http://schemas.microsoft.com/office/drawing/2014/main" id="{F5009230-54EC-3247-8DE2-E09E5DBA8679}"/>
              </a:ext>
            </a:extLst>
          </p:cNvPr>
          <p:cNvSpPr/>
          <p:nvPr/>
        </p:nvSpPr>
        <p:spPr>
          <a:xfrm>
            <a:off x="2254118" y="3631105"/>
            <a:ext cx="649074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39, 40, 50</a:t>
            </a:r>
          </a:p>
        </p:txBody>
      </p:sp>
    </p:spTree>
    <p:extLst>
      <p:ext uri="{BB962C8B-B14F-4D97-AF65-F5344CB8AC3E}">
        <p14:creationId xmlns:p14="http://schemas.microsoft.com/office/powerpoint/2010/main" val="306740308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#0: Leaf deletion, no underflows</a:t>
            </a:r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A41B115D-8DC8-4F54-BAEE-02EC4E415B49}"/>
              </a:ext>
            </a:extLst>
          </p:cNvPr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F4E815-BD21-4BBB-A6E4-BB80B300AA13}"/>
              </a:ext>
            </a:extLst>
          </p:cNvPr>
          <p:cNvCxnSpPr>
            <a:endCxn id="11" idx="0"/>
          </p:cNvCxnSpPr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7B25B89-8BE6-4912-B5CD-A0CD20869BEE}"/>
              </a:ext>
            </a:extLst>
          </p:cNvPr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86BE30-B09F-47FF-B654-364B3F2AD48E}"/>
              </a:ext>
            </a:extLst>
          </p:cNvPr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27ED88-2256-43D0-A68C-D63726653840}"/>
              </a:ext>
            </a:extLst>
          </p:cNvPr>
          <p:cNvCxnSpPr>
            <a:endCxn id="19" idx="0"/>
          </p:cNvCxnSpPr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5">
            <a:extLst>
              <a:ext uri="{FF2B5EF4-FFF2-40B4-BE49-F238E27FC236}">
                <a16:creationId xmlns:a16="http://schemas.microsoft.com/office/drawing/2014/main" id="{1355A5D0-C6F7-4FD8-B9FA-0B480B3156E3}"/>
              </a:ext>
            </a:extLst>
          </p:cNvPr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-5, 6, 10, 34</a:t>
            </a:r>
          </a:p>
        </p:txBody>
      </p:sp>
      <p:sp>
        <p:nvSpPr>
          <p:cNvPr id="12" name="Rounded Rectangle 16">
            <a:extLst>
              <a:ext uri="{FF2B5EF4-FFF2-40B4-BE49-F238E27FC236}">
                <a16:creationId xmlns:a16="http://schemas.microsoft.com/office/drawing/2014/main" id="{090AA9BD-37C1-442C-98C3-9884CBD5864C}"/>
              </a:ext>
            </a:extLst>
          </p:cNvPr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3" name="Rounded Rectangle 18">
            <a:extLst>
              <a:ext uri="{FF2B5EF4-FFF2-40B4-BE49-F238E27FC236}">
                <a16:creationId xmlns:a16="http://schemas.microsoft.com/office/drawing/2014/main" id="{CD8C114A-36AB-4C76-AFDE-F31B460C0CEA}"/>
              </a:ext>
            </a:extLst>
          </p:cNvPr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14" name="Rounded Rectangle 21">
            <a:extLst>
              <a:ext uri="{FF2B5EF4-FFF2-40B4-BE49-F238E27FC236}">
                <a16:creationId xmlns:a16="http://schemas.microsoft.com/office/drawing/2014/main" id="{5902DE1A-637C-4C09-A8F9-2E12670998E9}"/>
              </a:ext>
            </a:extLst>
          </p:cNvPr>
          <p:cNvSpPr/>
          <p:nvPr/>
        </p:nvSpPr>
        <p:spPr>
          <a:xfrm>
            <a:off x="10285205" y="3739612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DB9DFC-3FCE-43CC-B2B3-2E1FCE9BBCB7}"/>
              </a:ext>
            </a:extLst>
          </p:cNvPr>
          <p:cNvCxnSpPr>
            <a:endCxn id="22" idx="0"/>
          </p:cNvCxnSpPr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72D2B0-DEFF-4CD9-8A1F-D8BDA35CC6A5}"/>
              </a:ext>
            </a:extLst>
          </p:cNvPr>
          <p:cNvCxnSpPr>
            <a:endCxn id="21" idx="0"/>
          </p:cNvCxnSpPr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536A32-F5C3-44E7-A3E2-90A71E586E60}"/>
              </a:ext>
            </a:extLst>
          </p:cNvPr>
          <p:cNvCxnSpPr>
            <a:endCxn id="14" idx="0"/>
          </p:cNvCxnSpPr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A36BDCA-A7EE-444C-9718-9B84518B2702}"/>
              </a:ext>
            </a:extLst>
          </p:cNvPr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36">
            <a:extLst>
              <a:ext uri="{FF2B5EF4-FFF2-40B4-BE49-F238E27FC236}">
                <a16:creationId xmlns:a16="http://schemas.microsoft.com/office/drawing/2014/main" id="{52D976B3-1EEC-41BF-A0A6-1683229EF9C3}"/>
              </a:ext>
            </a:extLst>
          </p:cNvPr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20" name="Rounded Rectangle 41">
            <a:extLst>
              <a:ext uri="{FF2B5EF4-FFF2-40B4-BE49-F238E27FC236}">
                <a16:creationId xmlns:a16="http://schemas.microsoft.com/office/drawing/2014/main" id="{C95ABA81-01B4-46C1-A20A-1E2D1E88EBC0}"/>
              </a:ext>
            </a:extLst>
          </p:cNvPr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21" name="Rounded Rectangle 43">
            <a:extLst>
              <a:ext uri="{FF2B5EF4-FFF2-40B4-BE49-F238E27FC236}">
                <a16:creationId xmlns:a16="http://schemas.microsoft.com/office/drawing/2014/main" id="{5F94411B-1A06-4382-87E0-D16CA8B85410}"/>
              </a:ext>
            </a:extLst>
          </p:cNvPr>
          <p:cNvSpPr/>
          <p:nvPr/>
        </p:nvSpPr>
        <p:spPr>
          <a:xfrm>
            <a:off x="9477120" y="3739611"/>
            <a:ext cx="72286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185, 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196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Rounded Rectangle 44">
            <a:extLst>
              <a:ext uri="{FF2B5EF4-FFF2-40B4-BE49-F238E27FC236}">
                <a16:creationId xmlns:a16="http://schemas.microsoft.com/office/drawing/2014/main" id="{50F170BB-B8EF-4BF1-8094-DA926820DDDB}"/>
              </a:ext>
            </a:extLst>
          </p:cNvPr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</a:t>
            </a:r>
            <a:r>
              <a:rPr lang="en-US" sz="1200">
                <a:solidFill>
                  <a:schemeClr val="tx1"/>
                </a:solidFill>
              </a:rPr>
              <a:t>, </a:t>
            </a:r>
            <a:br>
              <a:rPr lang="en-US" sz="1200">
                <a:solidFill>
                  <a:schemeClr val="tx1"/>
                </a:solidFill>
              </a:rPr>
            </a:br>
            <a:r>
              <a:rPr lang="en-US" sz="1200">
                <a:solidFill>
                  <a:schemeClr val="tx1"/>
                </a:solidFill>
              </a:rPr>
              <a:t>170</a:t>
            </a:r>
            <a:r>
              <a:rPr lang="en-US" sz="1200" dirty="0">
                <a:solidFill>
                  <a:schemeClr val="tx1"/>
                </a:solidFill>
              </a:rPr>
              <a:t>, 176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1E50B7-5CE7-4E58-8A11-20229E56653B}"/>
              </a:ext>
            </a:extLst>
          </p:cNvPr>
          <p:cNvCxnSpPr>
            <a:endCxn id="30" idx="0"/>
          </p:cNvCxnSpPr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7D5AAB-A14B-4262-B0B8-D5244E77A7E2}"/>
              </a:ext>
            </a:extLst>
          </p:cNvPr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9E0E45D-9196-479D-A516-2E4538C5029F}"/>
              </a:ext>
            </a:extLst>
          </p:cNvPr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640BC03-E589-408D-B3FA-29AB32021482}"/>
              </a:ext>
            </a:extLst>
          </p:cNvPr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85">
            <a:extLst>
              <a:ext uri="{FF2B5EF4-FFF2-40B4-BE49-F238E27FC236}">
                <a16:creationId xmlns:a16="http://schemas.microsoft.com/office/drawing/2014/main" id="{49CD61EA-E8ED-4317-9B78-FDC6F53C36B7}"/>
              </a:ext>
            </a:extLst>
          </p:cNvPr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28" name="Rounded Rectangle 86">
            <a:extLst>
              <a:ext uri="{FF2B5EF4-FFF2-40B4-BE49-F238E27FC236}">
                <a16:creationId xmlns:a16="http://schemas.microsoft.com/office/drawing/2014/main" id="{273C62DF-59AC-443F-84B1-337992C4A1F5}"/>
              </a:ext>
            </a:extLst>
          </p:cNvPr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29" name="Rounded Rectangle 87">
            <a:extLst>
              <a:ext uri="{FF2B5EF4-FFF2-40B4-BE49-F238E27FC236}">
                <a16:creationId xmlns:a16="http://schemas.microsoft.com/office/drawing/2014/main" id="{77EAED36-0571-460A-8C4D-1F708BEB1C16}"/>
              </a:ext>
            </a:extLst>
          </p:cNvPr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30" name="Rounded Rectangle 88">
            <a:extLst>
              <a:ext uri="{FF2B5EF4-FFF2-40B4-BE49-F238E27FC236}">
                <a16:creationId xmlns:a16="http://schemas.microsoft.com/office/drawing/2014/main" id="{1AFFE9E4-B83F-4892-9DF9-CC3667D1078C}"/>
              </a:ext>
            </a:extLst>
          </p:cNvPr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F5CC7DF-F3C9-4C95-BFAF-27D8CD4D19BF}"/>
              </a:ext>
            </a:extLst>
          </p:cNvPr>
          <p:cNvCxnSpPr>
            <a:endCxn id="38" idx="0"/>
          </p:cNvCxnSpPr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D70586-30DE-4A99-88C0-3D84F2404575}"/>
              </a:ext>
            </a:extLst>
          </p:cNvPr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23D96D5-561E-47E1-B5DF-8172278B2BFF}"/>
              </a:ext>
            </a:extLst>
          </p:cNvPr>
          <p:cNvCxnSpPr>
            <a:endCxn id="35" idx="0"/>
          </p:cNvCxnSpPr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FE2C1AB-7390-4BA6-9345-EBB05D7A6001}"/>
              </a:ext>
            </a:extLst>
          </p:cNvPr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106">
            <a:extLst>
              <a:ext uri="{FF2B5EF4-FFF2-40B4-BE49-F238E27FC236}">
                <a16:creationId xmlns:a16="http://schemas.microsoft.com/office/drawing/2014/main" id="{5B33D7D2-7EA3-46CF-A1D2-8FAB810F3CBC}"/>
              </a:ext>
            </a:extLst>
          </p:cNvPr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6" name="Rounded Rectangle 107">
            <a:extLst>
              <a:ext uri="{FF2B5EF4-FFF2-40B4-BE49-F238E27FC236}">
                <a16:creationId xmlns:a16="http://schemas.microsoft.com/office/drawing/2014/main" id="{56157FA7-5725-4798-974B-0867CBECFD72}"/>
              </a:ext>
            </a:extLst>
          </p:cNvPr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7" name="Rounded Rectangle 108">
            <a:extLst>
              <a:ext uri="{FF2B5EF4-FFF2-40B4-BE49-F238E27FC236}">
                <a16:creationId xmlns:a16="http://schemas.microsoft.com/office/drawing/2014/main" id="{D83DD95E-1DAE-4914-AA5B-26DC15563F68}"/>
              </a:ext>
            </a:extLst>
          </p:cNvPr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62, </a:t>
            </a:r>
            <a:r>
              <a:rPr lang="en-US" sz="1400" dirty="0">
                <a:solidFill>
                  <a:srgbClr val="E911F9"/>
                </a:solidFill>
              </a:rPr>
              <a:t>63</a:t>
            </a:r>
            <a:r>
              <a:rPr lang="en-US" sz="1400" dirty="0">
                <a:solidFill>
                  <a:schemeClr val="tx1"/>
                </a:solidFill>
              </a:rPr>
              <a:t>, 64</a:t>
            </a:r>
          </a:p>
        </p:txBody>
      </p:sp>
      <p:sp>
        <p:nvSpPr>
          <p:cNvPr id="38" name="Rounded Rectangle 109">
            <a:extLst>
              <a:ext uri="{FF2B5EF4-FFF2-40B4-BE49-F238E27FC236}">
                <a16:creationId xmlns:a16="http://schemas.microsoft.com/office/drawing/2014/main" id="{B91C90A2-4C03-40EC-9FBA-690FA6D57221}"/>
              </a:ext>
            </a:extLst>
          </p:cNvPr>
          <p:cNvSpPr/>
          <p:nvPr/>
        </p:nvSpPr>
        <p:spPr>
          <a:xfrm>
            <a:off x="2906971" y="3659373"/>
            <a:ext cx="492120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16198B7-27A5-4562-BD56-CF2C1E6A4CCC}"/>
              </a:ext>
            </a:extLst>
          </p:cNvPr>
          <p:cNvCxnSpPr/>
          <p:nvPr/>
        </p:nvCxnSpPr>
        <p:spPr>
          <a:xfrm flipH="1">
            <a:off x="383335" y="2972311"/>
            <a:ext cx="506075" cy="54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DFA1896-C41C-4465-8AF1-C87281A26202}"/>
              </a:ext>
            </a:extLst>
          </p:cNvPr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E3A3EE6-CE6B-4F9C-8FEF-64755DBE0C89}"/>
              </a:ext>
            </a:extLst>
          </p:cNvPr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49D46D4-0F03-4ED3-A52A-079DAAC7435E}"/>
              </a:ext>
            </a:extLst>
          </p:cNvPr>
          <p:cNvCxnSpPr/>
          <p:nvPr/>
        </p:nvCxnSpPr>
        <p:spPr>
          <a:xfrm>
            <a:off x="2086694" y="3051989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131">
            <a:extLst>
              <a:ext uri="{FF2B5EF4-FFF2-40B4-BE49-F238E27FC236}">
                <a16:creationId xmlns:a16="http://schemas.microsoft.com/office/drawing/2014/main" id="{E8626909-3984-4C92-B97B-B515945F2173}"/>
              </a:ext>
            </a:extLst>
          </p:cNvPr>
          <p:cNvSpPr/>
          <p:nvPr/>
        </p:nvSpPr>
        <p:spPr>
          <a:xfrm>
            <a:off x="1180707" y="366901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45" name="Rounded Rectangle 133">
            <a:extLst>
              <a:ext uri="{FF2B5EF4-FFF2-40B4-BE49-F238E27FC236}">
                <a16:creationId xmlns:a16="http://schemas.microsoft.com/office/drawing/2014/main" id="{3FEF79EF-AEC0-40DF-A496-E473705F3628}"/>
              </a:ext>
            </a:extLst>
          </p:cNvPr>
          <p:cNvSpPr/>
          <p:nvPr/>
        </p:nvSpPr>
        <p:spPr>
          <a:xfrm>
            <a:off x="603017" y="3663562"/>
            <a:ext cx="544516" cy="4158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</a:t>
            </a:r>
            <a:r>
              <a:rPr lang="en-US" sz="1400">
                <a:solidFill>
                  <a:schemeClr val="tx1"/>
                </a:solidFill>
              </a:rPr>
              <a:t>, 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6" name="Rounded Rectangle 134">
            <a:extLst>
              <a:ext uri="{FF2B5EF4-FFF2-40B4-BE49-F238E27FC236}">
                <a16:creationId xmlns:a16="http://schemas.microsoft.com/office/drawing/2014/main" id="{A47E05CC-A0C1-49D1-B619-206A8B5B512D}"/>
              </a:ext>
            </a:extLst>
          </p:cNvPr>
          <p:cNvSpPr/>
          <p:nvPr/>
        </p:nvSpPr>
        <p:spPr>
          <a:xfrm>
            <a:off x="1" y="3643483"/>
            <a:ext cx="560164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C4734D5-F60B-4357-935E-257596AA8F85}"/>
              </a:ext>
            </a:extLst>
          </p:cNvPr>
          <p:cNvCxnSpPr/>
          <p:nvPr/>
        </p:nvCxnSpPr>
        <p:spPr>
          <a:xfrm flipH="1">
            <a:off x="2879740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A1E9D3B-B02E-4A60-B297-9BEAEB961CEE}"/>
              </a:ext>
            </a:extLst>
          </p:cNvPr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5B330A0-0D46-4501-9B0E-1B3FE82F02AA}"/>
              </a:ext>
            </a:extLst>
          </p:cNvPr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544C312-20B6-4B86-B695-BFDC077FE1C1}"/>
              </a:ext>
            </a:extLst>
          </p:cNvPr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155">
            <a:extLst>
              <a:ext uri="{FF2B5EF4-FFF2-40B4-BE49-F238E27FC236}">
                <a16:creationId xmlns:a16="http://schemas.microsoft.com/office/drawing/2014/main" id="{9152BD19-A6AC-460D-933A-D64A3E0CB2B2}"/>
              </a:ext>
            </a:extLst>
          </p:cNvPr>
          <p:cNvSpPr/>
          <p:nvPr/>
        </p:nvSpPr>
        <p:spPr>
          <a:xfrm>
            <a:off x="1727222" y="3687037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24F8EB-F6A6-47D9-BD9E-0603E6004374}"/>
              </a:ext>
            </a:extLst>
          </p:cNvPr>
          <p:cNvSpPr txBox="1"/>
          <p:nvPr/>
        </p:nvSpPr>
        <p:spPr>
          <a:xfrm>
            <a:off x="1" y="4460786"/>
            <a:ext cx="12043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Task: delete </a:t>
            </a:r>
            <a:r>
              <a:rPr lang="en-US" sz="2400" dirty="0">
                <a:solidFill>
                  <a:srgbClr val="E911F9"/>
                </a:solidFill>
              </a:rPr>
              <a:t>62</a:t>
            </a:r>
          </a:p>
        </p:txBody>
      </p:sp>
      <p:sp>
        <p:nvSpPr>
          <p:cNvPr id="53" name="Rounded Rectangle 132">
            <a:extLst>
              <a:ext uri="{FF2B5EF4-FFF2-40B4-BE49-F238E27FC236}">
                <a16:creationId xmlns:a16="http://schemas.microsoft.com/office/drawing/2014/main" id="{7A699C8F-B00D-A540-8169-DE063049C2D8}"/>
              </a:ext>
            </a:extLst>
          </p:cNvPr>
          <p:cNvSpPr/>
          <p:nvPr/>
        </p:nvSpPr>
        <p:spPr>
          <a:xfrm>
            <a:off x="2254118" y="3631105"/>
            <a:ext cx="649074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39, 40, 50</a:t>
            </a:r>
          </a:p>
        </p:txBody>
      </p:sp>
    </p:spTree>
    <p:extLst>
      <p:ext uri="{BB962C8B-B14F-4D97-AF65-F5344CB8AC3E}">
        <p14:creationId xmlns:p14="http://schemas.microsoft.com/office/powerpoint/2010/main" val="18212839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#0: Leaf deletion, no underflows</a:t>
            </a:r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A41B115D-8DC8-4F54-BAEE-02EC4E415B49}"/>
              </a:ext>
            </a:extLst>
          </p:cNvPr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F4E815-BD21-4BBB-A6E4-BB80B300AA13}"/>
              </a:ext>
            </a:extLst>
          </p:cNvPr>
          <p:cNvCxnSpPr>
            <a:endCxn id="11" idx="0"/>
          </p:cNvCxnSpPr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7B25B89-8BE6-4912-B5CD-A0CD20869BEE}"/>
              </a:ext>
            </a:extLst>
          </p:cNvPr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86BE30-B09F-47FF-B654-364B3F2AD48E}"/>
              </a:ext>
            </a:extLst>
          </p:cNvPr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27ED88-2256-43D0-A68C-D63726653840}"/>
              </a:ext>
            </a:extLst>
          </p:cNvPr>
          <p:cNvCxnSpPr>
            <a:endCxn id="19" idx="0"/>
          </p:cNvCxnSpPr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5">
            <a:extLst>
              <a:ext uri="{FF2B5EF4-FFF2-40B4-BE49-F238E27FC236}">
                <a16:creationId xmlns:a16="http://schemas.microsoft.com/office/drawing/2014/main" id="{1355A5D0-C6F7-4FD8-B9FA-0B480B3156E3}"/>
              </a:ext>
            </a:extLst>
          </p:cNvPr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-5, 6, 10, 34</a:t>
            </a:r>
          </a:p>
        </p:txBody>
      </p:sp>
      <p:sp>
        <p:nvSpPr>
          <p:cNvPr id="12" name="Rounded Rectangle 16">
            <a:extLst>
              <a:ext uri="{FF2B5EF4-FFF2-40B4-BE49-F238E27FC236}">
                <a16:creationId xmlns:a16="http://schemas.microsoft.com/office/drawing/2014/main" id="{090AA9BD-37C1-442C-98C3-9884CBD5864C}"/>
              </a:ext>
            </a:extLst>
          </p:cNvPr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3" name="Rounded Rectangle 18">
            <a:extLst>
              <a:ext uri="{FF2B5EF4-FFF2-40B4-BE49-F238E27FC236}">
                <a16:creationId xmlns:a16="http://schemas.microsoft.com/office/drawing/2014/main" id="{CD8C114A-36AB-4C76-AFDE-F31B460C0CEA}"/>
              </a:ext>
            </a:extLst>
          </p:cNvPr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14" name="Rounded Rectangle 21">
            <a:extLst>
              <a:ext uri="{FF2B5EF4-FFF2-40B4-BE49-F238E27FC236}">
                <a16:creationId xmlns:a16="http://schemas.microsoft.com/office/drawing/2014/main" id="{5902DE1A-637C-4C09-A8F9-2E12670998E9}"/>
              </a:ext>
            </a:extLst>
          </p:cNvPr>
          <p:cNvSpPr/>
          <p:nvPr/>
        </p:nvSpPr>
        <p:spPr>
          <a:xfrm>
            <a:off x="10285205" y="3739612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DB9DFC-3FCE-43CC-B2B3-2E1FCE9BBCB7}"/>
              </a:ext>
            </a:extLst>
          </p:cNvPr>
          <p:cNvCxnSpPr>
            <a:endCxn id="22" idx="0"/>
          </p:cNvCxnSpPr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72D2B0-DEFF-4CD9-8A1F-D8BDA35CC6A5}"/>
              </a:ext>
            </a:extLst>
          </p:cNvPr>
          <p:cNvCxnSpPr>
            <a:endCxn id="21" idx="0"/>
          </p:cNvCxnSpPr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536A32-F5C3-44E7-A3E2-90A71E586E60}"/>
              </a:ext>
            </a:extLst>
          </p:cNvPr>
          <p:cNvCxnSpPr>
            <a:endCxn id="14" idx="0"/>
          </p:cNvCxnSpPr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A36BDCA-A7EE-444C-9718-9B84518B2702}"/>
              </a:ext>
            </a:extLst>
          </p:cNvPr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36">
            <a:extLst>
              <a:ext uri="{FF2B5EF4-FFF2-40B4-BE49-F238E27FC236}">
                <a16:creationId xmlns:a16="http://schemas.microsoft.com/office/drawing/2014/main" id="{52D976B3-1EEC-41BF-A0A6-1683229EF9C3}"/>
              </a:ext>
            </a:extLst>
          </p:cNvPr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20" name="Rounded Rectangle 41">
            <a:extLst>
              <a:ext uri="{FF2B5EF4-FFF2-40B4-BE49-F238E27FC236}">
                <a16:creationId xmlns:a16="http://schemas.microsoft.com/office/drawing/2014/main" id="{C95ABA81-01B4-46C1-A20A-1E2D1E88EBC0}"/>
              </a:ext>
            </a:extLst>
          </p:cNvPr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21" name="Rounded Rectangle 43">
            <a:extLst>
              <a:ext uri="{FF2B5EF4-FFF2-40B4-BE49-F238E27FC236}">
                <a16:creationId xmlns:a16="http://schemas.microsoft.com/office/drawing/2014/main" id="{5F94411B-1A06-4382-87E0-D16CA8B85410}"/>
              </a:ext>
            </a:extLst>
          </p:cNvPr>
          <p:cNvSpPr/>
          <p:nvPr/>
        </p:nvSpPr>
        <p:spPr>
          <a:xfrm>
            <a:off x="9477120" y="3739611"/>
            <a:ext cx="72286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185, 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196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Rounded Rectangle 44">
            <a:extLst>
              <a:ext uri="{FF2B5EF4-FFF2-40B4-BE49-F238E27FC236}">
                <a16:creationId xmlns:a16="http://schemas.microsoft.com/office/drawing/2014/main" id="{50F170BB-B8EF-4BF1-8094-DA926820DDDB}"/>
              </a:ext>
            </a:extLst>
          </p:cNvPr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</a:t>
            </a:r>
            <a:r>
              <a:rPr lang="en-US" sz="1200">
                <a:solidFill>
                  <a:schemeClr val="tx1"/>
                </a:solidFill>
              </a:rPr>
              <a:t>, </a:t>
            </a:r>
            <a:br>
              <a:rPr lang="en-US" sz="1200">
                <a:solidFill>
                  <a:schemeClr val="tx1"/>
                </a:solidFill>
              </a:rPr>
            </a:br>
            <a:r>
              <a:rPr lang="en-US" sz="1200">
                <a:solidFill>
                  <a:schemeClr val="tx1"/>
                </a:solidFill>
              </a:rPr>
              <a:t>170</a:t>
            </a:r>
            <a:r>
              <a:rPr lang="en-US" sz="1200" dirty="0">
                <a:solidFill>
                  <a:schemeClr val="tx1"/>
                </a:solidFill>
              </a:rPr>
              <a:t>, 176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1E50B7-5CE7-4E58-8A11-20229E56653B}"/>
              </a:ext>
            </a:extLst>
          </p:cNvPr>
          <p:cNvCxnSpPr>
            <a:endCxn id="30" idx="0"/>
          </p:cNvCxnSpPr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7D5AAB-A14B-4262-B0B8-D5244E77A7E2}"/>
              </a:ext>
            </a:extLst>
          </p:cNvPr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9E0E45D-9196-479D-A516-2E4538C5029F}"/>
              </a:ext>
            </a:extLst>
          </p:cNvPr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640BC03-E589-408D-B3FA-29AB32021482}"/>
              </a:ext>
            </a:extLst>
          </p:cNvPr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85">
            <a:extLst>
              <a:ext uri="{FF2B5EF4-FFF2-40B4-BE49-F238E27FC236}">
                <a16:creationId xmlns:a16="http://schemas.microsoft.com/office/drawing/2014/main" id="{49CD61EA-E8ED-4317-9B78-FDC6F53C36B7}"/>
              </a:ext>
            </a:extLst>
          </p:cNvPr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28" name="Rounded Rectangle 86">
            <a:extLst>
              <a:ext uri="{FF2B5EF4-FFF2-40B4-BE49-F238E27FC236}">
                <a16:creationId xmlns:a16="http://schemas.microsoft.com/office/drawing/2014/main" id="{273C62DF-59AC-443F-84B1-337992C4A1F5}"/>
              </a:ext>
            </a:extLst>
          </p:cNvPr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29" name="Rounded Rectangle 87">
            <a:extLst>
              <a:ext uri="{FF2B5EF4-FFF2-40B4-BE49-F238E27FC236}">
                <a16:creationId xmlns:a16="http://schemas.microsoft.com/office/drawing/2014/main" id="{77EAED36-0571-460A-8C4D-1F708BEB1C16}"/>
              </a:ext>
            </a:extLst>
          </p:cNvPr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30" name="Rounded Rectangle 88">
            <a:extLst>
              <a:ext uri="{FF2B5EF4-FFF2-40B4-BE49-F238E27FC236}">
                <a16:creationId xmlns:a16="http://schemas.microsoft.com/office/drawing/2014/main" id="{1AFFE9E4-B83F-4892-9DF9-CC3667D1078C}"/>
              </a:ext>
            </a:extLst>
          </p:cNvPr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F5CC7DF-F3C9-4C95-BFAF-27D8CD4D19BF}"/>
              </a:ext>
            </a:extLst>
          </p:cNvPr>
          <p:cNvCxnSpPr>
            <a:endCxn id="38" idx="0"/>
          </p:cNvCxnSpPr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D70586-30DE-4A99-88C0-3D84F2404575}"/>
              </a:ext>
            </a:extLst>
          </p:cNvPr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23D96D5-561E-47E1-B5DF-8172278B2BFF}"/>
              </a:ext>
            </a:extLst>
          </p:cNvPr>
          <p:cNvCxnSpPr>
            <a:endCxn id="35" idx="0"/>
          </p:cNvCxnSpPr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FE2C1AB-7390-4BA6-9345-EBB05D7A6001}"/>
              </a:ext>
            </a:extLst>
          </p:cNvPr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106">
            <a:extLst>
              <a:ext uri="{FF2B5EF4-FFF2-40B4-BE49-F238E27FC236}">
                <a16:creationId xmlns:a16="http://schemas.microsoft.com/office/drawing/2014/main" id="{5B33D7D2-7EA3-46CF-A1D2-8FAB810F3CBC}"/>
              </a:ext>
            </a:extLst>
          </p:cNvPr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6" name="Rounded Rectangle 107">
            <a:extLst>
              <a:ext uri="{FF2B5EF4-FFF2-40B4-BE49-F238E27FC236}">
                <a16:creationId xmlns:a16="http://schemas.microsoft.com/office/drawing/2014/main" id="{56157FA7-5725-4798-974B-0867CBECFD72}"/>
              </a:ext>
            </a:extLst>
          </p:cNvPr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7" name="Rounded Rectangle 108">
            <a:extLst>
              <a:ext uri="{FF2B5EF4-FFF2-40B4-BE49-F238E27FC236}">
                <a16:creationId xmlns:a16="http://schemas.microsoft.com/office/drawing/2014/main" id="{D83DD95E-1DAE-4914-AA5B-26DC15563F68}"/>
              </a:ext>
            </a:extLst>
          </p:cNvPr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E911F9"/>
                </a:solidFill>
              </a:rPr>
              <a:t>62</a:t>
            </a:r>
            <a:r>
              <a:rPr lang="en-US" sz="1400" dirty="0">
                <a:solidFill>
                  <a:schemeClr val="tx1"/>
                </a:solidFill>
              </a:rPr>
              <a:t>, 63, 64</a:t>
            </a:r>
          </a:p>
        </p:txBody>
      </p:sp>
      <p:sp>
        <p:nvSpPr>
          <p:cNvPr id="38" name="Rounded Rectangle 109">
            <a:extLst>
              <a:ext uri="{FF2B5EF4-FFF2-40B4-BE49-F238E27FC236}">
                <a16:creationId xmlns:a16="http://schemas.microsoft.com/office/drawing/2014/main" id="{B91C90A2-4C03-40EC-9FBA-690FA6D57221}"/>
              </a:ext>
            </a:extLst>
          </p:cNvPr>
          <p:cNvSpPr/>
          <p:nvPr/>
        </p:nvSpPr>
        <p:spPr>
          <a:xfrm>
            <a:off x="2906971" y="3659373"/>
            <a:ext cx="492120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16198B7-27A5-4562-BD56-CF2C1E6A4CCC}"/>
              </a:ext>
            </a:extLst>
          </p:cNvPr>
          <p:cNvCxnSpPr/>
          <p:nvPr/>
        </p:nvCxnSpPr>
        <p:spPr>
          <a:xfrm flipH="1">
            <a:off x="383335" y="2972311"/>
            <a:ext cx="506075" cy="54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DFA1896-C41C-4465-8AF1-C87281A26202}"/>
              </a:ext>
            </a:extLst>
          </p:cNvPr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E3A3EE6-CE6B-4F9C-8FEF-64755DBE0C89}"/>
              </a:ext>
            </a:extLst>
          </p:cNvPr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49D46D4-0F03-4ED3-A52A-079DAAC7435E}"/>
              </a:ext>
            </a:extLst>
          </p:cNvPr>
          <p:cNvCxnSpPr/>
          <p:nvPr/>
        </p:nvCxnSpPr>
        <p:spPr>
          <a:xfrm>
            <a:off x="2086694" y="3051989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131">
            <a:extLst>
              <a:ext uri="{FF2B5EF4-FFF2-40B4-BE49-F238E27FC236}">
                <a16:creationId xmlns:a16="http://schemas.microsoft.com/office/drawing/2014/main" id="{E8626909-3984-4C92-B97B-B515945F2173}"/>
              </a:ext>
            </a:extLst>
          </p:cNvPr>
          <p:cNvSpPr/>
          <p:nvPr/>
        </p:nvSpPr>
        <p:spPr>
          <a:xfrm>
            <a:off x="1180707" y="366901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45" name="Rounded Rectangle 133">
            <a:extLst>
              <a:ext uri="{FF2B5EF4-FFF2-40B4-BE49-F238E27FC236}">
                <a16:creationId xmlns:a16="http://schemas.microsoft.com/office/drawing/2014/main" id="{3FEF79EF-AEC0-40DF-A496-E473705F3628}"/>
              </a:ext>
            </a:extLst>
          </p:cNvPr>
          <p:cNvSpPr/>
          <p:nvPr/>
        </p:nvSpPr>
        <p:spPr>
          <a:xfrm>
            <a:off x="603017" y="3663562"/>
            <a:ext cx="544516" cy="4158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</a:t>
            </a:r>
            <a:r>
              <a:rPr lang="en-US" sz="1400">
                <a:solidFill>
                  <a:schemeClr val="tx1"/>
                </a:solidFill>
              </a:rPr>
              <a:t>, 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6" name="Rounded Rectangle 134">
            <a:extLst>
              <a:ext uri="{FF2B5EF4-FFF2-40B4-BE49-F238E27FC236}">
                <a16:creationId xmlns:a16="http://schemas.microsoft.com/office/drawing/2014/main" id="{A47E05CC-A0C1-49D1-B619-206A8B5B512D}"/>
              </a:ext>
            </a:extLst>
          </p:cNvPr>
          <p:cNvSpPr/>
          <p:nvPr/>
        </p:nvSpPr>
        <p:spPr>
          <a:xfrm>
            <a:off x="1" y="3643483"/>
            <a:ext cx="560164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C4734D5-F60B-4357-935E-257596AA8F85}"/>
              </a:ext>
            </a:extLst>
          </p:cNvPr>
          <p:cNvCxnSpPr/>
          <p:nvPr/>
        </p:nvCxnSpPr>
        <p:spPr>
          <a:xfrm flipH="1">
            <a:off x="2879740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A1E9D3B-B02E-4A60-B297-9BEAEB961CEE}"/>
              </a:ext>
            </a:extLst>
          </p:cNvPr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5B330A0-0D46-4501-9B0E-1B3FE82F02AA}"/>
              </a:ext>
            </a:extLst>
          </p:cNvPr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544C312-20B6-4B86-B695-BFDC077FE1C1}"/>
              </a:ext>
            </a:extLst>
          </p:cNvPr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155">
            <a:extLst>
              <a:ext uri="{FF2B5EF4-FFF2-40B4-BE49-F238E27FC236}">
                <a16:creationId xmlns:a16="http://schemas.microsoft.com/office/drawing/2014/main" id="{9152BD19-A6AC-460D-933A-D64A3E0CB2B2}"/>
              </a:ext>
            </a:extLst>
          </p:cNvPr>
          <p:cNvSpPr/>
          <p:nvPr/>
        </p:nvSpPr>
        <p:spPr>
          <a:xfrm>
            <a:off x="1727222" y="3687037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24F8EB-F6A6-47D9-BD9E-0603E6004374}"/>
              </a:ext>
            </a:extLst>
          </p:cNvPr>
          <p:cNvSpPr txBox="1"/>
          <p:nvPr/>
        </p:nvSpPr>
        <p:spPr>
          <a:xfrm>
            <a:off x="1" y="4460786"/>
            <a:ext cx="12043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Task: delete </a:t>
            </a:r>
            <a:r>
              <a:rPr lang="en-US" sz="2400" dirty="0">
                <a:solidFill>
                  <a:srgbClr val="E911F9"/>
                </a:solidFill>
              </a:rPr>
              <a:t>62</a:t>
            </a:r>
          </a:p>
        </p:txBody>
      </p:sp>
      <p:sp>
        <p:nvSpPr>
          <p:cNvPr id="53" name="Rounded Rectangle 132">
            <a:extLst>
              <a:ext uri="{FF2B5EF4-FFF2-40B4-BE49-F238E27FC236}">
                <a16:creationId xmlns:a16="http://schemas.microsoft.com/office/drawing/2014/main" id="{C6C61549-94E4-AE4B-A45B-EFB4C65BCF07}"/>
              </a:ext>
            </a:extLst>
          </p:cNvPr>
          <p:cNvSpPr/>
          <p:nvPr/>
        </p:nvSpPr>
        <p:spPr>
          <a:xfrm>
            <a:off x="2254118" y="3631105"/>
            <a:ext cx="649074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39, 40, 50</a:t>
            </a:r>
          </a:p>
        </p:txBody>
      </p:sp>
    </p:spTree>
    <p:extLst>
      <p:ext uri="{BB962C8B-B14F-4D97-AF65-F5344CB8AC3E}">
        <p14:creationId xmlns:p14="http://schemas.microsoft.com/office/powerpoint/2010/main" val="132695282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#0: Leaf deletion, no underflows</a:t>
            </a:r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A41B115D-8DC8-4F54-BAEE-02EC4E415B49}"/>
              </a:ext>
            </a:extLst>
          </p:cNvPr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F4E815-BD21-4BBB-A6E4-BB80B300AA13}"/>
              </a:ext>
            </a:extLst>
          </p:cNvPr>
          <p:cNvCxnSpPr>
            <a:endCxn id="11" idx="0"/>
          </p:cNvCxnSpPr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7B25B89-8BE6-4912-B5CD-A0CD20869BEE}"/>
              </a:ext>
            </a:extLst>
          </p:cNvPr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86BE30-B09F-47FF-B654-364B3F2AD48E}"/>
              </a:ext>
            </a:extLst>
          </p:cNvPr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27ED88-2256-43D0-A68C-D63726653840}"/>
              </a:ext>
            </a:extLst>
          </p:cNvPr>
          <p:cNvCxnSpPr>
            <a:endCxn id="19" idx="0"/>
          </p:cNvCxnSpPr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5">
            <a:extLst>
              <a:ext uri="{FF2B5EF4-FFF2-40B4-BE49-F238E27FC236}">
                <a16:creationId xmlns:a16="http://schemas.microsoft.com/office/drawing/2014/main" id="{1355A5D0-C6F7-4FD8-B9FA-0B480B3156E3}"/>
              </a:ext>
            </a:extLst>
          </p:cNvPr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-5, 6, 10, 34</a:t>
            </a:r>
          </a:p>
        </p:txBody>
      </p:sp>
      <p:sp>
        <p:nvSpPr>
          <p:cNvPr id="12" name="Rounded Rectangle 16">
            <a:extLst>
              <a:ext uri="{FF2B5EF4-FFF2-40B4-BE49-F238E27FC236}">
                <a16:creationId xmlns:a16="http://schemas.microsoft.com/office/drawing/2014/main" id="{090AA9BD-37C1-442C-98C3-9884CBD5864C}"/>
              </a:ext>
            </a:extLst>
          </p:cNvPr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3" name="Rounded Rectangle 18">
            <a:extLst>
              <a:ext uri="{FF2B5EF4-FFF2-40B4-BE49-F238E27FC236}">
                <a16:creationId xmlns:a16="http://schemas.microsoft.com/office/drawing/2014/main" id="{CD8C114A-36AB-4C76-AFDE-F31B460C0CEA}"/>
              </a:ext>
            </a:extLst>
          </p:cNvPr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14" name="Rounded Rectangle 21">
            <a:extLst>
              <a:ext uri="{FF2B5EF4-FFF2-40B4-BE49-F238E27FC236}">
                <a16:creationId xmlns:a16="http://schemas.microsoft.com/office/drawing/2014/main" id="{5902DE1A-637C-4C09-A8F9-2E12670998E9}"/>
              </a:ext>
            </a:extLst>
          </p:cNvPr>
          <p:cNvSpPr/>
          <p:nvPr/>
        </p:nvSpPr>
        <p:spPr>
          <a:xfrm>
            <a:off x="10285205" y="3739612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DB9DFC-3FCE-43CC-B2B3-2E1FCE9BBCB7}"/>
              </a:ext>
            </a:extLst>
          </p:cNvPr>
          <p:cNvCxnSpPr>
            <a:endCxn id="22" idx="0"/>
          </p:cNvCxnSpPr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72D2B0-DEFF-4CD9-8A1F-D8BDA35CC6A5}"/>
              </a:ext>
            </a:extLst>
          </p:cNvPr>
          <p:cNvCxnSpPr>
            <a:endCxn id="21" idx="0"/>
          </p:cNvCxnSpPr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536A32-F5C3-44E7-A3E2-90A71E586E60}"/>
              </a:ext>
            </a:extLst>
          </p:cNvPr>
          <p:cNvCxnSpPr>
            <a:endCxn id="14" idx="0"/>
          </p:cNvCxnSpPr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A36BDCA-A7EE-444C-9718-9B84518B2702}"/>
              </a:ext>
            </a:extLst>
          </p:cNvPr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36">
            <a:extLst>
              <a:ext uri="{FF2B5EF4-FFF2-40B4-BE49-F238E27FC236}">
                <a16:creationId xmlns:a16="http://schemas.microsoft.com/office/drawing/2014/main" id="{52D976B3-1EEC-41BF-A0A6-1683229EF9C3}"/>
              </a:ext>
            </a:extLst>
          </p:cNvPr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20" name="Rounded Rectangle 41">
            <a:extLst>
              <a:ext uri="{FF2B5EF4-FFF2-40B4-BE49-F238E27FC236}">
                <a16:creationId xmlns:a16="http://schemas.microsoft.com/office/drawing/2014/main" id="{C95ABA81-01B4-46C1-A20A-1E2D1E88EBC0}"/>
              </a:ext>
            </a:extLst>
          </p:cNvPr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21" name="Rounded Rectangle 43">
            <a:extLst>
              <a:ext uri="{FF2B5EF4-FFF2-40B4-BE49-F238E27FC236}">
                <a16:creationId xmlns:a16="http://schemas.microsoft.com/office/drawing/2014/main" id="{5F94411B-1A06-4382-87E0-D16CA8B85410}"/>
              </a:ext>
            </a:extLst>
          </p:cNvPr>
          <p:cNvSpPr/>
          <p:nvPr/>
        </p:nvSpPr>
        <p:spPr>
          <a:xfrm>
            <a:off x="9477120" y="3739611"/>
            <a:ext cx="72286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185, 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196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Rounded Rectangle 44">
            <a:extLst>
              <a:ext uri="{FF2B5EF4-FFF2-40B4-BE49-F238E27FC236}">
                <a16:creationId xmlns:a16="http://schemas.microsoft.com/office/drawing/2014/main" id="{50F170BB-B8EF-4BF1-8094-DA926820DDDB}"/>
              </a:ext>
            </a:extLst>
          </p:cNvPr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</a:t>
            </a:r>
            <a:r>
              <a:rPr lang="en-US" sz="1200">
                <a:solidFill>
                  <a:schemeClr val="tx1"/>
                </a:solidFill>
              </a:rPr>
              <a:t>, </a:t>
            </a:r>
            <a:br>
              <a:rPr lang="en-US" sz="1200">
                <a:solidFill>
                  <a:schemeClr val="tx1"/>
                </a:solidFill>
              </a:rPr>
            </a:br>
            <a:r>
              <a:rPr lang="en-US" sz="1200">
                <a:solidFill>
                  <a:schemeClr val="tx1"/>
                </a:solidFill>
              </a:rPr>
              <a:t>170</a:t>
            </a:r>
            <a:r>
              <a:rPr lang="en-US" sz="1200" dirty="0">
                <a:solidFill>
                  <a:schemeClr val="tx1"/>
                </a:solidFill>
              </a:rPr>
              <a:t>, 176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1E50B7-5CE7-4E58-8A11-20229E56653B}"/>
              </a:ext>
            </a:extLst>
          </p:cNvPr>
          <p:cNvCxnSpPr>
            <a:endCxn id="30" idx="0"/>
          </p:cNvCxnSpPr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7D5AAB-A14B-4262-B0B8-D5244E77A7E2}"/>
              </a:ext>
            </a:extLst>
          </p:cNvPr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9E0E45D-9196-479D-A516-2E4538C5029F}"/>
              </a:ext>
            </a:extLst>
          </p:cNvPr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640BC03-E589-408D-B3FA-29AB32021482}"/>
              </a:ext>
            </a:extLst>
          </p:cNvPr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85">
            <a:extLst>
              <a:ext uri="{FF2B5EF4-FFF2-40B4-BE49-F238E27FC236}">
                <a16:creationId xmlns:a16="http://schemas.microsoft.com/office/drawing/2014/main" id="{49CD61EA-E8ED-4317-9B78-FDC6F53C36B7}"/>
              </a:ext>
            </a:extLst>
          </p:cNvPr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28" name="Rounded Rectangle 86">
            <a:extLst>
              <a:ext uri="{FF2B5EF4-FFF2-40B4-BE49-F238E27FC236}">
                <a16:creationId xmlns:a16="http://schemas.microsoft.com/office/drawing/2014/main" id="{273C62DF-59AC-443F-84B1-337992C4A1F5}"/>
              </a:ext>
            </a:extLst>
          </p:cNvPr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29" name="Rounded Rectangle 87">
            <a:extLst>
              <a:ext uri="{FF2B5EF4-FFF2-40B4-BE49-F238E27FC236}">
                <a16:creationId xmlns:a16="http://schemas.microsoft.com/office/drawing/2014/main" id="{77EAED36-0571-460A-8C4D-1F708BEB1C16}"/>
              </a:ext>
            </a:extLst>
          </p:cNvPr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30" name="Rounded Rectangle 88">
            <a:extLst>
              <a:ext uri="{FF2B5EF4-FFF2-40B4-BE49-F238E27FC236}">
                <a16:creationId xmlns:a16="http://schemas.microsoft.com/office/drawing/2014/main" id="{1AFFE9E4-B83F-4892-9DF9-CC3667D1078C}"/>
              </a:ext>
            </a:extLst>
          </p:cNvPr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F5CC7DF-F3C9-4C95-BFAF-27D8CD4D19BF}"/>
              </a:ext>
            </a:extLst>
          </p:cNvPr>
          <p:cNvCxnSpPr>
            <a:endCxn id="38" idx="0"/>
          </p:cNvCxnSpPr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D70586-30DE-4A99-88C0-3D84F2404575}"/>
              </a:ext>
            </a:extLst>
          </p:cNvPr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23D96D5-561E-47E1-B5DF-8172278B2BFF}"/>
              </a:ext>
            </a:extLst>
          </p:cNvPr>
          <p:cNvCxnSpPr>
            <a:endCxn id="35" idx="0"/>
          </p:cNvCxnSpPr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FE2C1AB-7390-4BA6-9345-EBB05D7A6001}"/>
              </a:ext>
            </a:extLst>
          </p:cNvPr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106">
            <a:extLst>
              <a:ext uri="{FF2B5EF4-FFF2-40B4-BE49-F238E27FC236}">
                <a16:creationId xmlns:a16="http://schemas.microsoft.com/office/drawing/2014/main" id="{5B33D7D2-7EA3-46CF-A1D2-8FAB810F3CBC}"/>
              </a:ext>
            </a:extLst>
          </p:cNvPr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6" name="Rounded Rectangle 107">
            <a:extLst>
              <a:ext uri="{FF2B5EF4-FFF2-40B4-BE49-F238E27FC236}">
                <a16:creationId xmlns:a16="http://schemas.microsoft.com/office/drawing/2014/main" id="{56157FA7-5725-4798-974B-0867CBECFD72}"/>
              </a:ext>
            </a:extLst>
          </p:cNvPr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7" name="Rounded Rectangle 108">
            <a:extLst>
              <a:ext uri="{FF2B5EF4-FFF2-40B4-BE49-F238E27FC236}">
                <a16:creationId xmlns:a16="http://schemas.microsoft.com/office/drawing/2014/main" id="{D83DD95E-1DAE-4914-AA5B-26DC15563F68}"/>
              </a:ext>
            </a:extLst>
          </p:cNvPr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   ,63, 64</a:t>
            </a:r>
          </a:p>
        </p:txBody>
      </p:sp>
      <p:sp>
        <p:nvSpPr>
          <p:cNvPr id="38" name="Rounded Rectangle 109">
            <a:extLst>
              <a:ext uri="{FF2B5EF4-FFF2-40B4-BE49-F238E27FC236}">
                <a16:creationId xmlns:a16="http://schemas.microsoft.com/office/drawing/2014/main" id="{B91C90A2-4C03-40EC-9FBA-690FA6D57221}"/>
              </a:ext>
            </a:extLst>
          </p:cNvPr>
          <p:cNvSpPr/>
          <p:nvPr/>
        </p:nvSpPr>
        <p:spPr>
          <a:xfrm>
            <a:off x="2906971" y="3659373"/>
            <a:ext cx="492120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16198B7-27A5-4562-BD56-CF2C1E6A4CCC}"/>
              </a:ext>
            </a:extLst>
          </p:cNvPr>
          <p:cNvCxnSpPr/>
          <p:nvPr/>
        </p:nvCxnSpPr>
        <p:spPr>
          <a:xfrm flipH="1">
            <a:off x="383335" y="2972311"/>
            <a:ext cx="506075" cy="54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DFA1896-C41C-4465-8AF1-C87281A26202}"/>
              </a:ext>
            </a:extLst>
          </p:cNvPr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E3A3EE6-CE6B-4F9C-8FEF-64755DBE0C89}"/>
              </a:ext>
            </a:extLst>
          </p:cNvPr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49D46D4-0F03-4ED3-A52A-079DAAC7435E}"/>
              </a:ext>
            </a:extLst>
          </p:cNvPr>
          <p:cNvCxnSpPr/>
          <p:nvPr/>
        </p:nvCxnSpPr>
        <p:spPr>
          <a:xfrm>
            <a:off x="2086694" y="3051989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131">
            <a:extLst>
              <a:ext uri="{FF2B5EF4-FFF2-40B4-BE49-F238E27FC236}">
                <a16:creationId xmlns:a16="http://schemas.microsoft.com/office/drawing/2014/main" id="{E8626909-3984-4C92-B97B-B515945F2173}"/>
              </a:ext>
            </a:extLst>
          </p:cNvPr>
          <p:cNvSpPr/>
          <p:nvPr/>
        </p:nvSpPr>
        <p:spPr>
          <a:xfrm>
            <a:off x="1180707" y="366901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45" name="Rounded Rectangle 133">
            <a:extLst>
              <a:ext uri="{FF2B5EF4-FFF2-40B4-BE49-F238E27FC236}">
                <a16:creationId xmlns:a16="http://schemas.microsoft.com/office/drawing/2014/main" id="{3FEF79EF-AEC0-40DF-A496-E473705F3628}"/>
              </a:ext>
            </a:extLst>
          </p:cNvPr>
          <p:cNvSpPr/>
          <p:nvPr/>
        </p:nvSpPr>
        <p:spPr>
          <a:xfrm>
            <a:off x="603017" y="3663562"/>
            <a:ext cx="544516" cy="4158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</a:t>
            </a:r>
            <a:r>
              <a:rPr lang="en-US" sz="1400">
                <a:solidFill>
                  <a:schemeClr val="tx1"/>
                </a:solidFill>
              </a:rPr>
              <a:t>, 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6" name="Rounded Rectangle 134">
            <a:extLst>
              <a:ext uri="{FF2B5EF4-FFF2-40B4-BE49-F238E27FC236}">
                <a16:creationId xmlns:a16="http://schemas.microsoft.com/office/drawing/2014/main" id="{A47E05CC-A0C1-49D1-B619-206A8B5B512D}"/>
              </a:ext>
            </a:extLst>
          </p:cNvPr>
          <p:cNvSpPr/>
          <p:nvPr/>
        </p:nvSpPr>
        <p:spPr>
          <a:xfrm>
            <a:off x="1" y="3643483"/>
            <a:ext cx="560164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C4734D5-F60B-4357-935E-257596AA8F85}"/>
              </a:ext>
            </a:extLst>
          </p:cNvPr>
          <p:cNvCxnSpPr/>
          <p:nvPr/>
        </p:nvCxnSpPr>
        <p:spPr>
          <a:xfrm flipH="1">
            <a:off x="2879740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A1E9D3B-B02E-4A60-B297-9BEAEB961CEE}"/>
              </a:ext>
            </a:extLst>
          </p:cNvPr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5B330A0-0D46-4501-9B0E-1B3FE82F02AA}"/>
              </a:ext>
            </a:extLst>
          </p:cNvPr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544C312-20B6-4B86-B695-BFDC077FE1C1}"/>
              </a:ext>
            </a:extLst>
          </p:cNvPr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155">
            <a:extLst>
              <a:ext uri="{FF2B5EF4-FFF2-40B4-BE49-F238E27FC236}">
                <a16:creationId xmlns:a16="http://schemas.microsoft.com/office/drawing/2014/main" id="{9152BD19-A6AC-460D-933A-D64A3E0CB2B2}"/>
              </a:ext>
            </a:extLst>
          </p:cNvPr>
          <p:cNvSpPr/>
          <p:nvPr/>
        </p:nvSpPr>
        <p:spPr>
          <a:xfrm>
            <a:off x="1727222" y="3687037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24F8EB-F6A6-47D9-BD9E-0603E6004374}"/>
              </a:ext>
            </a:extLst>
          </p:cNvPr>
          <p:cNvSpPr txBox="1"/>
          <p:nvPr/>
        </p:nvSpPr>
        <p:spPr>
          <a:xfrm>
            <a:off x="1" y="4460786"/>
            <a:ext cx="12043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Task: delete </a:t>
            </a:r>
            <a:r>
              <a:rPr lang="en-US" sz="2400" dirty="0">
                <a:solidFill>
                  <a:srgbClr val="E911F9"/>
                </a:solidFill>
              </a:rPr>
              <a:t>62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0E538D-05E0-42CC-BC7B-482097E62658}"/>
              </a:ext>
            </a:extLst>
          </p:cNvPr>
          <p:cNvSpPr/>
          <p:nvPr/>
        </p:nvSpPr>
        <p:spPr>
          <a:xfrm>
            <a:off x="3563813" y="3735285"/>
            <a:ext cx="153033" cy="180223"/>
          </a:xfrm>
          <a:prstGeom prst="rect">
            <a:avLst/>
          </a:prstGeom>
          <a:noFill/>
          <a:ln>
            <a:solidFill>
              <a:srgbClr val="E911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132">
            <a:extLst>
              <a:ext uri="{FF2B5EF4-FFF2-40B4-BE49-F238E27FC236}">
                <a16:creationId xmlns:a16="http://schemas.microsoft.com/office/drawing/2014/main" id="{75F1DA78-66DC-494B-A7BD-ED0ABC7CE404}"/>
              </a:ext>
            </a:extLst>
          </p:cNvPr>
          <p:cNvSpPr/>
          <p:nvPr/>
        </p:nvSpPr>
        <p:spPr>
          <a:xfrm>
            <a:off x="2254118" y="3631105"/>
            <a:ext cx="649074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39, 40, 50</a:t>
            </a:r>
          </a:p>
        </p:txBody>
      </p:sp>
    </p:spTree>
    <p:extLst>
      <p:ext uri="{BB962C8B-B14F-4D97-AF65-F5344CB8AC3E}">
        <p14:creationId xmlns:p14="http://schemas.microsoft.com/office/powerpoint/2010/main" val="309221213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334" y="263328"/>
            <a:ext cx="11300665" cy="1325563"/>
          </a:xfrm>
        </p:spPr>
        <p:txBody>
          <a:bodyPr/>
          <a:lstStyle/>
          <a:p>
            <a:pPr algn="ctr"/>
            <a:r>
              <a:rPr lang="en-US" dirty="0"/>
              <a:t>Example #1: Inner node deletion, no underflows</a:t>
            </a:r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A41B115D-8DC8-4F54-BAEE-02EC4E415B49}"/>
              </a:ext>
            </a:extLst>
          </p:cNvPr>
          <p:cNvSpPr/>
          <p:nvPr/>
        </p:nvSpPr>
        <p:spPr>
          <a:xfrm>
            <a:off x="4633783" y="1569308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57,   90,   162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F4E815-BD21-4BBB-A6E4-BB80B300AA13}"/>
              </a:ext>
            </a:extLst>
          </p:cNvPr>
          <p:cNvCxnSpPr>
            <a:endCxn id="11" idx="0"/>
          </p:cNvCxnSpPr>
          <p:nvPr/>
        </p:nvCxnSpPr>
        <p:spPr>
          <a:xfrm flipH="1">
            <a:off x="1596206" y="2063578"/>
            <a:ext cx="3049935" cy="45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7B25B89-8BE6-4912-B5CD-A0CD20869BEE}"/>
              </a:ext>
            </a:extLst>
          </p:cNvPr>
          <p:cNvCxnSpPr/>
          <p:nvPr/>
        </p:nvCxnSpPr>
        <p:spPr>
          <a:xfrm flipH="1">
            <a:off x="4429898" y="2063578"/>
            <a:ext cx="611659" cy="4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86BE30-B09F-47FF-B654-364B3F2AD48E}"/>
              </a:ext>
            </a:extLst>
          </p:cNvPr>
          <p:cNvCxnSpPr/>
          <p:nvPr/>
        </p:nvCxnSpPr>
        <p:spPr>
          <a:xfrm>
            <a:off x="5675352" y="2088593"/>
            <a:ext cx="339811" cy="577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27ED88-2256-43D0-A68C-D63726653840}"/>
              </a:ext>
            </a:extLst>
          </p:cNvPr>
          <p:cNvCxnSpPr>
            <a:endCxn id="19" idx="0"/>
          </p:cNvCxnSpPr>
          <p:nvPr/>
        </p:nvCxnSpPr>
        <p:spPr>
          <a:xfrm>
            <a:off x="6209270" y="2063577"/>
            <a:ext cx="3841923" cy="4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5">
            <a:extLst>
              <a:ext uri="{FF2B5EF4-FFF2-40B4-BE49-F238E27FC236}">
                <a16:creationId xmlns:a16="http://schemas.microsoft.com/office/drawing/2014/main" id="{1355A5D0-C6F7-4FD8-B9FA-0B480B3156E3}"/>
              </a:ext>
            </a:extLst>
          </p:cNvPr>
          <p:cNvSpPr/>
          <p:nvPr/>
        </p:nvSpPr>
        <p:spPr>
          <a:xfrm>
            <a:off x="793017" y="251822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-5, 6, 10, 34</a:t>
            </a:r>
          </a:p>
        </p:txBody>
      </p:sp>
      <p:sp>
        <p:nvSpPr>
          <p:cNvPr id="12" name="Rounded Rectangle 16">
            <a:extLst>
              <a:ext uri="{FF2B5EF4-FFF2-40B4-BE49-F238E27FC236}">
                <a16:creationId xmlns:a16="http://schemas.microsoft.com/office/drawing/2014/main" id="{090AA9BD-37C1-442C-98C3-9884CBD5864C}"/>
              </a:ext>
            </a:extLst>
          </p:cNvPr>
          <p:cNvSpPr/>
          <p:nvPr/>
        </p:nvSpPr>
        <p:spPr>
          <a:xfrm>
            <a:off x="3669956" y="2619030"/>
            <a:ext cx="1277895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60, 65, 70</a:t>
            </a:r>
          </a:p>
        </p:txBody>
      </p:sp>
      <p:sp>
        <p:nvSpPr>
          <p:cNvPr id="13" name="Rounded Rectangle 18">
            <a:extLst>
              <a:ext uri="{FF2B5EF4-FFF2-40B4-BE49-F238E27FC236}">
                <a16:creationId xmlns:a16="http://schemas.microsoft.com/office/drawing/2014/main" id="{CD8C114A-36AB-4C76-AFDE-F31B460C0CEA}"/>
              </a:ext>
            </a:extLst>
          </p:cNvPr>
          <p:cNvSpPr/>
          <p:nvPr/>
        </p:nvSpPr>
        <p:spPr>
          <a:xfrm>
            <a:off x="5596584" y="2641557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100, 110, 120</a:t>
            </a:r>
          </a:p>
        </p:txBody>
      </p:sp>
      <p:sp>
        <p:nvSpPr>
          <p:cNvPr id="14" name="Rounded Rectangle 21">
            <a:extLst>
              <a:ext uri="{FF2B5EF4-FFF2-40B4-BE49-F238E27FC236}">
                <a16:creationId xmlns:a16="http://schemas.microsoft.com/office/drawing/2014/main" id="{5902DE1A-637C-4C09-A8F9-2E12670998E9}"/>
              </a:ext>
            </a:extLst>
          </p:cNvPr>
          <p:cNvSpPr/>
          <p:nvPr/>
        </p:nvSpPr>
        <p:spPr>
          <a:xfrm>
            <a:off x="10285205" y="3739612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220,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240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DB9DFC-3FCE-43CC-B2B3-2E1FCE9BBCB7}"/>
              </a:ext>
            </a:extLst>
          </p:cNvPr>
          <p:cNvCxnSpPr>
            <a:endCxn id="22" idx="0"/>
          </p:cNvCxnSpPr>
          <p:nvPr/>
        </p:nvCxnSpPr>
        <p:spPr>
          <a:xfrm flipH="1">
            <a:off x="9023400" y="3114338"/>
            <a:ext cx="410600" cy="62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72D2B0-DEFF-4CD9-8A1F-D8BDA35CC6A5}"/>
              </a:ext>
            </a:extLst>
          </p:cNvPr>
          <p:cNvCxnSpPr>
            <a:endCxn id="21" idx="0"/>
          </p:cNvCxnSpPr>
          <p:nvPr/>
        </p:nvCxnSpPr>
        <p:spPr>
          <a:xfrm flipH="1">
            <a:off x="9838554" y="3125657"/>
            <a:ext cx="41058" cy="613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536A32-F5C3-44E7-A3E2-90A71E586E60}"/>
              </a:ext>
            </a:extLst>
          </p:cNvPr>
          <p:cNvCxnSpPr>
            <a:endCxn id="14" idx="0"/>
          </p:cNvCxnSpPr>
          <p:nvPr/>
        </p:nvCxnSpPr>
        <p:spPr>
          <a:xfrm>
            <a:off x="10359336" y="3061926"/>
            <a:ext cx="321410" cy="6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A36BDCA-A7EE-444C-9718-9B84518B2702}"/>
              </a:ext>
            </a:extLst>
          </p:cNvPr>
          <p:cNvCxnSpPr/>
          <p:nvPr/>
        </p:nvCxnSpPr>
        <p:spPr>
          <a:xfrm>
            <a:off x="10854382" y="3064476"/>
            <a:ext cx="708450" cy="612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36">
            <a:extLst>
              <a:ext uri="{FF2B5EF4-FFF2-40B4-BE49-F238E27FC236}">
                <a16:creationId xmlns:a16="http://schemas.microsoft.com/office/drawing/2014/main" id="{52D976B3-1EEC-41BF-A0A6-1683229EF9C3}"/>
              </a:ext>
            </a:extLst>
          </p:cNvPr>
          <p:cNvSpPr/>
          <p:nvPr/>
        </p:nvSpPr>
        <p:spPr>
          <a:xfrm>
            <a:off x="9248004" y="2557849"/>
            <a:ext cx="160637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179, 210, 300</a:t>
            </a:r>
          </a:p>
        </p:txBody>
      </p:sp>
      <p:sp>
        <p:nvSpPr>
          <p:cNvPr id="20" name="Rounded Rectangle 41">
            <a:extLst>
              <a:ext uri="{FF2B5EF4-FFF2-40B4-BE49-F238E27FC236}">
                <a16:creationId xmlns:a16="http://schemas.microsoft.com/office/drawing/2014/main" id="{C95ABA81-01B4-46C1-A20A-1E2D1E88EBC0}"/>
              </a:ext>
            </a:extLst>
          </p:cNvPr>
          <p:cNvSpPr/>
          <p:nvPr/>
        </p:nvSpPr>
        <p:spPr>
          <a:xfrm>
            <a:off x="11096368" y="3769131"/>
            <a:ext cx="109563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314, 350,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400</a:t>
            </a:r>
          </a:p>
        </p:txBody>
      </p:sp>
      <p:sp>
        <p:nvSpPr>
          <p:cNvPr id="21" name="Rounded Rectangle 43">
            <a:extLst>
              <a:ext uri="{FF2B5EF4-FFF2-40B4-BE49-F238E27FC236}">
                <a16:creationId xmlns:a16="http://schemas.microsoft.com/office/drawing/2014/main" id="{5F94411B-1A06-4382-87E0-D16CA8B85410}"/>
              </a:ext>
            </a:extLst>
          </p:cNvPr>
          <p:cNvSpPr/>
          <p:nvPr/>
        </p:nvSpPr>
        <p:spPr>
          <a:xfrm>
            <a:off x="9477120" y="3739611"/>
            <a:ext cx="72286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185, 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196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Rounded Rectangle 44">
            <a:extLst>
              <a:ext uri="{FF2B5EF4-FFF2-40B4-BE49-F238E27FC236}">
                <a16:creationId xmlns:a16="http://schemas.microsoft.com/office/drawing/2014/main" id="{50F170BB-B8EF-4BF1-8094-DA926820DDDB}"/>
              </a:ext>
            </a:extLst>
          </p:cNvPr>
          <p:cNvSpPr/>
          <p:nvPr/>
        </p:nvSpPr>
        <p:spPr>
          <a:xfrm>
            <a:off x="8603786" y="3735285"/>
            <a:ext cx="839227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164, 168</a:t>
            </a:r>
            <a:r>
              <a:rPr lang="en-US" sz="1200">
                <a:solidFill>
                  <a:schemeClr val="tx1"/>
                </a:solidFill>
              </a:rPr>
              <a:t>, </a:t>
            </a:r>
            <a:br>
              <a:rPr lang="en-US" sz="1200">
                <a:solidFill>
                  <a:schemeClr val="tx1"/>
                </a:solidFill>
              </a:rPr>
            </a:br>
            <a:r>
              <a:rPr lang="en-US" sz="1200">
                <a:solidFill>
                  <a:schemeClr val="tx1"/>
                </a:solidFill>
              </a:rPr>
              <a:t>170</a:t>
            </a:r>
            <a:r>
              <a:rPr lang="en-US" sz="1200" dirty="0">
                <a:solidFill>
                  <a:schemeClr val="tx1"/>
                </a:solidFill>
              </a:rPr>
              <a:t>, 176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1E50B7-5CE7-4E58-8A11-20229E56653B}"/>
              </a:ext>
            </a:extLst>
          </p:cNvPr>
          <p:cNvCxnSpPr>
            <a:endCxn id="30" idx="0"/>
          </p:cNvCxnSpPr>
          <p:nvPr/>
        </p:nvCxnSpPr>
        <p:spPr>
          <a:xfrm>
            <a:off x="5756262" y="3163422"/>
            <a:ext cx="138284" cy="552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7D5AAB-A14B-4262-B0B8-D5244E77A7E2}"/>
              </a:ext>
            </a:extLst>
          </p:cNvPr>
          <p:cNvCxnSpPr/>
          <p:nvPr/>
        </p:nvCxnSpPr>
        <p:spPr>
          <a:xfrm>
            <a:off x="6195245" y="3148184"/>
            <a:ext cx="204528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9E0E45D-9196-479D-A516-2E4538C5029F}"/>
              </a:ext>
            </a:extLst>
          </p:cNvPr>
          <p:cNvCxnSpPr/>
          <p:nvPr/>
        </p:nvCxnSpPr>
        <p:spPr>
          <a:xfrm>
            <a:off x="6694366" y="3163422"/>
            <a:ext cx="478166" cy="57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640BC03-E589-408D-B3FA-29AB32021482}"/>
              </a:ext>
            </a:extLst>
          </p:cNvPr>
          <p:cNvCxnSpPr/>
          <p:nvPr/>
        </p:nvCxnSpPr>
        <p:spPr>
          <a:xfrm>
            <a:off x="7181545" y="3148184"/>
            <a:ext cx="766974" cy="55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85">
            <a:extLst>
              <a:ext uri="{FF2B5EF4-FFF2-40B4-BE49-F238E27FC236}">
                <a16:creationId xmlns:a16="http://schemas.microsoft.com/office/drawing/2014/main" id="{49CD61EA-E8ED-4317-9B78-FDC6F53C36B7}"/>
              </a:ext>
            </a:extLst>
          </p:cNvPr>
          <p:cNvSpPr/>
          <p:nvPr/>
        </p:nvSpPr>
        <p:spPr>
          <a:xfrm>
            <a:off x="7111183" y="3761535"/>
            <a:ext cx="791082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112, 114</a:t>
            </a:r>
          </a:p>
        </p:txBody>
      </p:sp>
      <p:sp>
        <p:nvSpPr>
          <p:cNvPr id="28" name="Rounded Rectangle 86">
            <a:extLst>
              <a:ext uri="{FF2B5EF4-FFF2-40B4-BE49-F238E27FC236}">
                <a16:creationId xmlns:a16="http://schemas.microsoft.com/office/drawing/2014/main" id="{273C62DF-59AC-443F-84B1-337992C4A1F5}"/>
              </a:ext>
            </a:extLst>
          </p:cNvPr>
          <p:cNvSpPr/>
          <p:nvPr/>
        </p:nvSpPr>
        <p:spPr>
          <a:xfrm>
            <a:off x="7975125" y="3737141"/>
            <a:ext cx="55477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124, 150</a:t>
            </a:r>
          </a:p>
        </p:txBody>
      </p:sp>
      <p:sp>
        <p:nvSpPr>
          <p:cNvPr id="29" name="Rounded Rectangle 87">
            <a:extLst>
              <a:ext uri="{FF2B5EF4-FFF2-40B4-BE49-F238E27FC236}">
                <a16:creationId xmlns:a16="http://schemas.microsoft.com/office/drawing/2014/main" id="{77EAED36-0571-460A-8C4D-1F708BEB1C16}"/>
              </a:ext>
            </a:extLst>
          </p:cNvPr>
          <p:cNvSpPr/>
          <p:nvPr/>
        </p:nvSpPr>
        <p:spPr>
          <a:xfrm>
            <a:off x="6235986" y="3709421"/>
            <a:ext cx="855116" cy="6648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103,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108, 109</a:t>
            </a:r>
          </a:p>
        </p:txBody>
      </p:sp>
      <p:sp>
        <p:nvSpPr>
          <p:cNvPr id="30" name="Rounded Rectangle 88">
            <a:extLst>
              <a:ext uri="{FF2B5EF4-FFF2-40B4-BE49-F238E27FC236}">
                <a16:creationId xmlns:a16="http://schemas.microsoft.com/office/drawing/2014/main" id="{1AFFE9E4-B83F-4892-9DF9-CC3667D1078C}"/>
              </a:ext>
            </a:extLst>
          </p:cNvPr>
          <p:cNvSpPr/>
          <p:nvPr/>
        </p:nvSpPr>
        <p:spPr>
          <a:xfrm>
            <a:off x="5602942" y="3716376"/>
            <a:ext cx="583208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92, 98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F5CC7DF-F3C9-4C95-BFAF-27D8CD4D19BF}"/>
              </a:ext>
            </a:extLst>
          </p:cNvPr>
          <p:cNvCxnSpPr>
            <a:endCxn id="38" idx="0"/>
          </p:cNvCxnSpPr>
          <p:nvPr/>
        </p:nvCxnSpPr>
        <p:spPr>
          <a:xfrm flipH="1">
            <a:off x="3153031" y="3109246"/>
            <a:ext cx="568128" cy="55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D70586-30DE-4A99-88C0-3D84F2404575}"/>
              </a:ext>
            </a:extLst>
          </p:cNvPr>
          <p:cNvCxnSpPr/>
          <p:nvPr/>
        </p:nvCxnSpPr>
        <p:spPr>
          <a:xfrm flipH="1">
            <a:off x="3904282" y="3143177"/>
            <a:ext cx="151411" cy="54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23D96D5-561E-47E1-B5DF-8172278B2BFF}"/>
              </a:ext>
            </a:extLst>
          </p:cNvPr>
          <p:cNvCxnSpPr>
            <a:endCxn id="35" idx="0"/>
          </p:cNvCxnSpPr>
          <p:nvPr/>
        </p:nvCxnSpPr>
        <p:spPr>
          <a:xfrm>
            <a:off x="4465278" y="313506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FE2C1AB-7390-4BA6-9345-EBB05D7A6001}"/>
              </a:ext>
            </a:extLst>
          </p:cNvPr>
          <p:cNvCxnSpPr/>
          <p:nvPr/>
        </p:nvCxnSpPr>
        <p:spPr>
          <a:xfrm>
            <a:off x="4850498" y="3109654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106">
            <a:extLst>
              <a:ext uri="{FF2B5EF4-FFF2-40B4-BE49-F238E27FC236}">
                <a16:creationId xmlns:a16="http://schemas.microsoft.com/office/drawing/2014/main" id="{5B33D7D2-7EA3-46CF-A1D2-8FAB810F3CBC}"/>
              </a:ext>
            </a:extLst>
          </p:cNvPr>
          <p:cNvSpPr/>
          <p:nvPr/>
        </p:nvSpPr>
        <p:spPr>
          <a:xfrm>
            <a:off x="4243534" y="3668176"/>
            <a:ext cx="577356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66, 67</a:t>
            </a:r>
          </a:p>
        </p:txBody>
      </p:sp>
      <p:sp>
        <p:nvSpPr>
          <p:cNvPr id="36" name="Rounded Rectangle 107">
            <a:extLst>
              <a:ext uri="{FF2B5EF4-FFF2-40B4-BE49-F238E27FC236}">
                <a16:creationId xmlns:a16="http://schemas.microsoft.com/office/drawing/2014/main" id="{56157FA7-5725-4798-974B-0867CBECFD72}"/>
              </a:ext>
            </a:extLst>
          </p:cNvPr>
          <p:cNvSpPr/>
          <p:nvPr/>
        </p:nvSpPr>
        <p:spPr>
          <a:xfrm>
            <a:off x="4875035" y="3701148"/>
            <a:ext cx="656888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73,83, 88</a:t>
            </a:r>
          </a:p>
        </p:txBody>
      </p:sp>
      <p:sp>
        <p:nvSpPr>
          <p:cNvPr id="37" name="Rounded Rectangle 108">
            <a:extLst>
              <a:ext uri="{FF2B5EF4-FFF2-40B4-BE49-F238E27FC236}">
                <a16:creationId xmlns:a16="http://schemas.microsoft.com/office/drawing/2014/main" id="{D83DD95E-1DAE-4914-AA5B-26DC15563F68}"/>
              </a:ext>
            </a:extLst>
          </p:cNvPr>
          <p:cNvSpPr/>
          <p:nvPr/>
        </p:nvSpPr>
        <p:spPr>
          <a:xfrm>
            <a:off x="3461466" y="3684015"/>
            <a:ext cx="737063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63, 64</a:t>
            </a:r>
          </a:p>
        </p:txBody>
      </p:sp>
      <p:sp>
        <p:nvSpPr>
          <p:cNvPr id="38" name="Rounded Rectangle 109">
            <a:extLst>
              <a:ext uri="{FF2B5EF4-FFF2-40B4-BE49-F238E27FC236}">
                <a16:creationId xmlns:a16="http://schemas.microsoft.com/office/drawing/2014/main" id="{B91C90A2-4C03-40EC-9FBA-690FA6D57221}"/>
              </a:ext>
            </a:extLst>
          </p:cNvPr>
          <p:cNvSpPr/>
          <p:nvPr/>
        </p:nvSpPr>
        <p:spPr>
          <a:xfrm>
            <a:off x="2906971" y="3659373"/>
            <a:ext cx="492120" cy="5015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58, 59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16198B7-27A5-4562-BD56-CF2C1E6A4CCC}"/>
              </a:ext>
            </a:extLst>
          </p:cNvPr>
          <p:cNvCxnSpPr/>
          <p:nvPr/>
        </p:nvCxnSpPr>
        <p:spPr>
          <a:xfrm flipH="1">
            <a:off x="383335" y="2972311"/>
            <a:ext cx="506075" cy="54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DFA1896-C41C-4465-8AF1-C87281A26202}"/>
              </a:ext>
            </a:extLst>
          </p:cNvPr>
          <p:cNvCxnSpPr/>
          <p:nvPr/>
        </p:nvCxnSpPr>
        <p:spPr>
          <a:xfrm flipH="1">
            <a:off x="954419" y="2949879"/>
            <a:ext cx="290253" cy="611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E3A3EE6-CE6B-4F9C-8FEF-64755DBE0C89}"/>
              </a:ext>
            </a:extLst>
          </p:cNvPr>
          <p:cNvCxnSpPr/>
          <p:nvPr/>
        </p:nvCxnSpPr>
        <p:spPr>
          <a:xfrm>
            <a:off x="1492377" y="2989812"/>
            <a:ext cx="66934" cy="533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49D46D4-0F03-4ED3-A52A-079DAAC7435E}"/>
              </a:ext>
            </a:extLst>
          </p:cNvPr>
          <p:cNvCxnSpPr/>
          <p:nvPr/>
        </p:nvCxnSpPr>
        <p:spPr>
          <a:xfrm>
            <a:off x="2086694" y="3051989"/>
            <a:ext cx="248211" cy="59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131">
            <a:extLst>
              <a:ext uri="{FF2B5EF4-FFF2-40B4-BE49-F238E27FC236}">
                <a16:creationId xmlns:a16="http://schemas.microsoft.com/office/drawing/2014/main" id="{E8626909-3984-4C92-B97B-B515945F2173}"/>
              </a:ext>
            </a:extLst>
          </p:cNvPr>
          <p:cNvSpPr/>
          <p:nvPr/>
        </p:nvSpPr>
        <p:spPr>
          <a:xfrm>
            <a:off x="1180707" y="3669010"/>
            <a:ext cx="515094" cy="4070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8, 9</a:t>
            </a:r>
          </a:p>
        </p:txBody>
      </p:sp>
      <p:sp>
        <p:nvSpPr>
          <p:cNvPr id="44" name="Rounded Rectangle 132">
            <a:extLst>
              <a:ext uri="{FF2B5EF4-FFF2-40B4-BE49-F238E27FC236}">
                <a16:creationId xmlns:a16="http://schemas.microsoft.com/office/drawing/2014/main" id="{AEAD121F-57ED-4B98-BE10-3BE3282F554E}"/>
              </a:ext>
            </a:extLst>
          </p:cNvPr>
          <p:cNvSpPr/>
          <p:nvPr/>
        </p:nvSpPr>
        <p:spPr>
          <a:xfrm>
            <a:off x="2254118" y="3631105"/>
            <a:ext cx="649074" cy="5066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39, 40, 50</a:t>
            </a:r>
          </a:p>
        </p:txBody>
      </p:sp>
      <p:sp>
        <p:nvSpPr>
          <p:cNvPr id="45" name="Rounded Rectangle 133">
            <a:extLst>
              <a:ext uri="{FF2B5EF4-FFF2-40B4-BE49-F238E27FC236}">
                <a16:creationId xmlns:a16="http://schemas.microsoft.com/office/drawing/2014/main" id="{3FEF79EF-AEC0-40DF-A496-E473705F3628}"/>
              </a:ext>
            </a:extLst>
          </p:cNvPr>
          <p:cNvSpPr/>
          <p:nvPr/>
        </p:nvSpPr>
        <p:spPr>
          <a:xfrm>
            <a:off x="603017" y="3663562"/>
            <a:ext cx="544516" cy="4158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-3</a:t>
            </a:r>
            <a:r>
              <a:rPr lang="en-US" sz="1400">
                <a:solidFill>
                  <a:schemeClr val="tx1"/>
                </a:solidFill>
              </a:rPr>
              <a:t>, 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6" name="Rounded Rectangle 134">
            <a:extLst>
              <a:ext uri="{FF2B5EF4-FFF2-40B4-BE49-F238E27FC236}">
                <a16:creationId xmlns:a16="http://schemas.microsoft.com/office/drawing/2014/main" id="{A47E05CC-A0C1-49D1-B619-206A8B5B512D}"/>
              </a:ext>
            </a:extLst>
          </p:cNvPr>
          <p:cNvSpPr/>
          <p:nvPr/>
        </p:nvSpPr>
        <p:spPr>
          <a:xfrm>
            <a:off x="1" y="3643483"/>
            <a:ext cx="560164" cy="432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>
                <a:solidFill>
                  <a:schemeClr val="tx1"/>
                </a:solidFill>
              </a:rPr>
              <a:t>9, -6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C4734D5-F60B-4357-935E-257596AA8F85}"/>
              </a:ext>
            </a:extLst>
          </p:cNvPr>
          <p:cNvCxnSpPr/>
          <p:nvPr/>
        </p:nvCxnSpPr>
        <p:spPr>
          <a:xfrm flipH="1">
            <a:off x="2879740" y="3311609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A1E9D3B-B02E-4A60-B297-9BEAEB961CEE}"/>
              </a:ext>
            </a:extLst>
          </p:cNvPr>
          <p:cNvCxnSpPr/>
          <p:nvPr/>
        </p:nvCxnSpPr>
        <p:spPr>
          <a:xfrm flipH="1">
            <a:off x="5565283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5B330A0-0D46-4501-9B0E-1B3FE82F02AA}"/>
              </a:ext>
            </a:extLst>
          </p:cNvPr>
          <p:cNvCxnSpPr/>
          <p:nvPr/>
        </p:nvCxnSpPr>
        <p:spPr>
          <a:xfrm flipH="1">
            <a:off x="8567984" y="3328084"/>
            <a:ext cx="13862" cy="11491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544C312-20B6-4B86-B695-BFDC077FE1C1}"/>
              </a:ext>
            </a:extLst>
          </p:cNvPr>
          <p:cNvCxnSpPr/>
          <p:nvPr/>
        </p:nvCxnSpPr>
        <p:spPr>
          <a:xfrm>
            <a:off x="1842602" y="2975768"/>
            <a:ext cx="108154" cy="62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155">
            <a:extLst>
              <a:ext uri="{FF2B5EF4-FFF2-40B4-BE49-F238E27FC236}">
                <a16:creationId xmlns:a16="http://schemas.microsoft.com/office/drawing/2014/main" id="{9152BD19-A6AC-460D-933A-D64A3E0CB2B2}"/>
              </a:ext>
            </a:extLst>
          </p:cNvPr>
          <p:cNvSpPr/>
          <p:nvPr/>
        </p:nvSpPr>
        <p:spPr>
          <a:xfrm>
            <a:off x="1727222" y="3687037"/>
            <a:ext cx="515094" cy="419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  <a:r>
              <a:rPr lang="en-US" sz="1400">
                <a:solidFill>
                  <a:schemeClr val="tx1"/>
                </a:solidFill>
              </a:rPr>
              <a:t>, 29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24F8EB-F6A6-47D9-BD9E-0603E6004374}"/>
              </a:ext>
            </a:extLst>
          </p:cNvPr>
          <p:cNvSpPr txBox="1"/>
          <p:nvPr/>
        </p:nvSpPr>
        <p:spPr>
          <a:xfrm>
            <a:off x="1" y="4460786"/>
            <a:ext cx="12043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Task: delete </a:t>
            </a:r>
            <a:r>
              <a:rPr lang="en-US" sz="2400" dirty="0">
                <a:solidFill>
                  <a:srgbClr val="E911F9"/>
                </a:solidFill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1298677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7976</TotalTime>
  <Words>18308</Words>
  <Application>Microsoft Macintosh PowerPoint</Application>
  <PresentationFormat>Widescreen</PresentationFormat>
  <Paragraphs>3584</Paragraphs>
  <Slides>156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156</vt:i4>
      </vt:variant>
    </vt:vector>
  </HeadingPairs>
  <TitlesOfParts>
    <vt:vector size="162" baseType="lpstr">
      <vt:lpstr>Consolas</vt:lpstr>
      <vt:lpstr>Calibri Light</vt:lpstr>
      <vt:lpstr>Calibri</vt:lpstr>
      <vt:lpstr>Cambria Math</vt:lpstr>
      <vt:lpstr>Arial</vt:lpstr>
      <vt:lpstr>Office Theme</vt:lpstr>
      <vt:lpstr>B-Trees</vt:lpstr>
      <vt:lpstr>Improving our index</vt:lpstr>
      <vt:lpstr>Next-level quiz</vt:lpstr>
      <vt:lpstr>Next-level quiz</vt:lpstr>
      <vt:lpstr>Next-level quiz</vt:lpstr>
      <vt:lpstr>Insertion / Deletion into B-Trees</vt:lpstr>
      <vt:lpstr>What’s with the constraint on the root?</vt:lpstr>
      <vt:lpstr>What’s with the constraint on the root?</vt:lpstr>
      <vt:lpstr>What’s with the constraint on the root?</vt:lpstr>
      <vt:lpstr>What’s with the constraints on root and leaves?</vt:lpstr>
      <vt:lpstr>What’s with the constraints on root and leaves?</vt:lpstr>
      <vt:lpstr>Dealing with overflows</vt:lpstr>
      <vt:lpstr>Dealing with overflows</vt:lpstr>
      <vt:lpstr>Example #0: No overflows</vt:lpstr>
      <vt:lpstr>Example #0: No overflows</vt:lpstr>
      <vt:lpstr>Example #0: No overflows</vt:lpstr>
      <vt:lpstr>Example #0: No overflows</vt:lpstr>
      <vt:lpstr>Example #0: No overflows</vt:lpstr>
      <vt:lpstr>Example #0: No overflows</vt:lpstr>
      <vt:lpstr>Example #0: No overflows</vt:lpstr>
      <vt:lpstr>Example #0: No overflows</vt:lpstr>
      <vt:lpstr>Example #0: No overflows</vt:lpstr>
      <vt:lpstr>Example #0: No overflows</vt:lpstr>
      <vt:lpstr>Example #0: No overflows</vt:lpstr>
      <vt:lpstr>Example #1: Pick either sibling</vt:lpstr>
      <vt:lpstr>Example #1: Pick either sibling</vt:lpstr>
      <vt:lpstr>Example #1: Pick either sibling</vt:lpstr>
      <vt:lpstr>Example #1: Pick either sibling</vt:lpstr>
      <vt:lpstr>Example #1: Pick either sibling</vt:lpstr>
      <vt:lpstr>Example #1: Pick either sibling</vt:lpstr>
      <vt:lpstr>Example #1: Pick either sibling</vt:lpstr>
      <vt:lpstr>Example #1: Pick either sibling</vt:lpstr>
      <vt:lpstr>Example #1: Pick either sibling</vt:lpstr>
      <vt:lpstr>Example #1: Pick either sibling</vt:lpstr>
      <vt:lpstr>Example #1: Pick either sibling</vt:lpstr>
      <vt:lpstr>Example #1: Pick either sibling</vt:lpstr>
      <vt:lpstr>Example #1: Pick either sibling</vt:lpstr>
      <vt:lpstr>Example #1: Pick either sibling</vt:lpstr>
      <vt:lpstr>Example #1: Pick either sibling</vt:lpstr>
      <vt:lpstr>Example #1: Pick either sibling</vt:lpstr>
      <vt:lpstr>Example #2: Only one sibling with space!</vt:lpstr>
      <vt:lpstr>Example #2: Only one sibling with space!</vt:lpstr>
      <vt:lpstr>Example #2: Only one sibling with space!</vt:lpstr>
      <vt:lpstr>Example #2: Only one sibling with space!</vt:lpstr>
      <vt:lpstr>Example #2: Only one sibling with space!</vt:lpstr>
      <vt:lpstr>Example #3: Examine first sibling node!</vt:lpstr>
      <vt:lpstr>Example #3: Examine first sibling node!</vt:lpstr>
      <vt:lpstr>Example #3: Examine first sibling node!</vt:lpstr>
      <vt:lpstr>Example #3: Examine first sibling node!</vt:lpstr>
      <vt:lpstr>Example #3: Examine first sibling node!</vt:lpstr>
      <vt:lpstr>Example #3: Examine first sibling node!</vt:lpstr>
      <vt:lpstr>Example #4: Examine second sibling node!</vt:lpstr>
      <vt:lpstr>Example #4: Examine second sibling node!</vt:lpstr>
      <vt:lpstr>So, should I always rotate as far away as I can?</vt:lpstr>
      <vt:lpstr>So, should I always rotate as far away as I can?</vt:lpstr>
      <vt:lpstr>So, should I always rotate as far away as I can?</vt:lpstr>
      <vt:lpstr>So, should I always rotate as far away as I can?</vt:lpstr>
      <vt:lpstr>So, should I always rotate as far away as I can?</vt:lpstr>
      <vt:lpstr>Example #5: Splitting, parent has space</vt:lpstr>
      <vt:lpstr>Example #5: Splitting, parent has space</vt:lpstr>
      <vt:lpstr>Example #5: Splitting, parent has space</vt:lpstr>
      <vt:lpstr>Example #5: Splitting, parent has space</vt:lpstr>
      <vt:lpstr>Example #5: Splitting, parent has space</vt:lpstr>
      <vt:lpstr>Interesting notes about splitting</vt:lpstr>
      <vt:lpstr>Example #6: Splitting, parent overflows and rotates</vt:lpstr>
      <vt:lpstr>Example #6: Splitting, parent overflows and rotates</vt:lpstr>
      <vt:lpstr>Example #6: Splitting, parent overflows and rotates</vt:lpstr>
      <vt:lpstr>Example #6: Splitting, parent overflows and rotates</vt:lpstr>
      <vt:lpstr>Example #6: Splitting, parent overflows and rotates</vt:lpstr>
      <vt:lpstr>Example #6: Splitting, parent overflows and rotates</vt:lpstr>
      <vt:lpstr>Example #6: Splitting, parent overflows and rotates</vt:lpstr>
      <vt:lpstr>Example #6: Splitting, parent overflows and rotates</vt:lpstr>
      <vt:lpstr>Example #6: Splitting, parent overflows and rotates</vt:lpstr>
      <vt:lpstr>Example #7: Worst-case, splitting the root</vt:lpstr>
      <vt:lpstr>Example #7: Worst-case, splitting the root</vt:lpstr>
      <vt:lpstr>Example #7: Worst-case, splitting the root</vt:lpstr>
      <vt:lpstr>Example #7: Worst-case, splitting the root</vt:lpstr>
      <vt:lpstr>Example #7: Worst-case, splitting the root</vt:lpstr>
      <vt:lpstr>Example #7: Worst-case, splitting the root</vt:lpstr>
      <vt:lpstr>Example #7: Worst-case, splitting the root</vt:lpstr>
      <vt:lpstr>Example #7: Worst-case, splitting the root</vt:lpstr>
      <vt:lpstr>Example #7: Worst-case, splitting the root</vt:lpstr>
      <vt:lpstr>Example #7: Worst-case, splitting the root</vt:lpstr>
      <vt:lpstr>Example #7: Worst-case, splitting the root</vt:lpstr>
      <vt:lpstr>Dealing with underflows</vt:lpstr>
      <vt:lpstr>Dealing with underflows</vt:lpstr>
      <vt:lpstr>Dealing with underflows</vt:lpstr>
      <vt:lpstr>Dealing with underflows</vt:lpstr>
      <vt:lpstr>Example #0: Leaf deletion, no underflows</vt:lpstr>
      <vt:lpstr>Example #0: Leaf deletion, no underflows</vt:lpstr>
      <vt:lpstr>Example #0: Leaf deletion, no underflows</vt:lpstr>
      <vt:lpstr>Example #0: Leaf deletion, no underflows</vt:lpstr>
      <vt:lpstr>Example #0: Leaf deletion, no underflows</vt:lpstr>
      <vt:lpstr>Example #0: Leaf deletion, no underflows</vt:lpstr>
      <vt:lpstr>Example #0: Leaf deletion, no underflows</vt:lpstr>
      <vt:lpstr>Example #0: Leaf deletion, no underflows</vt:lpstr>
      <vt:lpstr>Example #0: Leaf deletion, no underflows</vt:lpstr>
      <vt:lpstr>Example #0: Leaf deletion, no underflows</vt:lpstr>
      <vt:lpstr>Example #1: Inner node deletion, no underflows</vt:lpstr>
      <vt:lpstr>Example #1: Inner node deletion, no underflows</vt:lpstr>
      <vt:lpstr>Example #1: Inner node deletion, no underflows</vt:lpstr>
      <vt:lpstr>Example #1: Inner node deletion, no underflows</vt:lpstr>
      <vt:lpstr>Example #1: Inner node deletion, no underflows</vt:lpstr>
      <vt:lpstr>Example #1: Inner node deletion, no underflows</vt:lpstr>
      <vt:lpstr>Example #1: Inner node deletion, no underflows</vt:lpstr>
      <vt:lpstr>Example #1: Inner node deletion, no underflows</vt:lpstr>
      <vt:lpstr>Example #1: Inner node deletion, no underflows</vt:lpstr>
      <vt:lpstr>Example #1: Inner node deletion, no underflows</vt:lpstr>
      <vt:lpstr>Example #1: Inner node deletion, no underflows</vt:lpstr>
      <vt:lpstr>Example #2: Key rotation</vt:lpstr>
      <vt:lpstr>Example #2: Key rotation</vt:lpstr>
      <vt:lpstr>Example #2: Key rotation</vt:lpstr>
      <vt:lpstr>Example #2: Key rotation</vt:lpstr>
      <vt:lpstr>Example #2: Key rotation</vt:lpstr>
      <vt:lpstr>Example #2: Key rotation</vt:lpstr>
      <vt:lpstr>Example #3: Merging with sibling node</vt:lpstr>
      <vt:lpstr>Example #3: Merging with sibling node</vt:lpstr>
      <vt:lpstr>Example #3: Merging with sibling node</vt:lpstr>
      <vt:lpstr>Example #3: Merging with sibling node</vt:lpstr>
      <vt:lpstr>Example #3: Merging with sibling node</vt:lpstr>
      <vt:lpstr>Example #3: Merging with parent node</vt:lpstr>
      <vt:lpstr>Example #4: Merging with either sibling</vt:lpstr>
      <vt:lpstr>Example #4: Merging with either sibling</vt:lpstr>
      <vt:lpstr>Example #4: Merging with either sibling</vt:lpstr>
      <vt:lpstr>Example #4: Merging with either sibling</vt:lpstr>
      <vt:lpstr>Example #4: Merging with either sibling</vt:lpstr>
      <vt:lpstr>Example #5: Merging all the way to the root.</vt:lpstr>
      <vt:lpstr>Example #5: Merging all the way to the root.</vt:lpstr>
      <vt:lpstr>Example #5: Merging all the way to the root.</vt:lpstr>
      <vt:lpstr>Example #5: Merging all the way to the root.</vt:lpstr>
      <vt:lpstr>Example #5: Merging all the way to the root.</vt:lpstr>
      <vt:lpstr>Example #5: Merging all the way to the root.</vt:lpstr>
      <vt:lpstr>Example #5: Merging all the way to the root.</vt:lpstr>
      <vt:lpstr>Example #5: Merging all the way to the root.</vt:lpstr>
      <vt:lpstr>Example #6: Root underflow</vt:lpstr>
      <vt:lpstr>Example #6: Root underflow</vt:lpstr>
      <vt:lpstr>Example #6: Root underflow</vt:lpstr>
      <vt:lpstr>Example #6: Root underflow</vt:lpstr>
      <vt:lpstr>Example #6: Root underflow</vt:lpstr>
      <vt:lpstr>Example #6: Root underflow</vt:lpstr>
      <vt:lpstr>Example #6: Root underflow</vt:lpstr>
      <vt:lpstr>Example #6: Root underflow</vt:lpstr>
      <vt:lpstr>Example #6: Root underflow</vt:lpstr>
      <vt:lpstr>Searching a B-Tree</vt:lpstr>
      <vt:lpstr>Quiz</vt:lpstr>
      <vt:lpstr>Quiz</vt:lpstr>
      <vt:lpstr>Quiz</vt:lpstr>
      <vt:lpstr>Quiz</vt:lpstr>
      <vt:lpstr>So, why even care?</vt:lpstr>
      <vt:lpstr>So, why even care?</vt:lpstr>
      <vt:lpstr>The components of a B+-tree</vt:lpstr>
      <vt:lpstr>The components of a B+-tree</vt:lpstr>
      <vt:lpstr>The components of a B+-tree</vt:lpstr>
      <vt:lpstr>The components of a B+-tree</vt:lpstr>
      <vt:lpstr>Are buffers a good storage choice?</vt:lpstr>
      <vt:lpstr>Are buffers a good storage idea?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B-Tree</dc:title>
  <dc:creator>Jason Filippou</dc:creator>
  <cp:lastModifiedBy>Xiaoyan Zhao</cp:lastModifiedBy>
  <cp:revision>276</cp:revision>
  <cp:lastPrinted>2018-03-21T01:09:48Z</cp:lastPrinted>
  <dcterms:created xsi:type="dcterms:W3CDTF">2017-06-11T01:14:55Z</dcterms:created>
  <dcterms:modified xsi:type="dcterms:W3CDTF">2019-12-03T02:19:01Z</dcterms:modified>
</cp:coreProperties>
</file>